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embeddedFontLst>
    <p:embeddedFont>
      <p:font typeface="Roboto"/>
      <p:regular r:id="rId103"/>
      <p:bold r:id="rId104"/>
      <p:italic r:id="rId105"/>
      <p:boldItalic r:id="rId106"/>
    </p:embeddedFont>
    <p:embeddedFont>
      <p:font typeface="Roboto Medium"/>
      <p:regular r:id="rId107"/>
      <p:bold r:id="rId108"/>
      <p:italic r:id="rId109"/>
      <p:boldItalic r:id="rId110"/>
    </p:embeddedFont>
    <p:embeddedFont>
      <p:font typeface="Lato"/>
      <p:regular r:id="rId111"/>
      <p:bold r:id="rId112"/>
      <p:italic r:id="rId113"/>
      <p:boldItalic r:id="rId114"/>
    </p:embeddedFont>
    <p:embeddedFont>
      <p:font typeface="Roboto Light"/>
      <p:regular r:id="rId115"/>
      <p:bold r:id="rId116"/>
      <p:italic r:id="rId117"/>
      <p:boldItalic r:id="rId118"/>
    </p:embeddedFont>
    <p:embeddedFont>
      <p:font typeface="Roboto Mono"/>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984FF1-2CC1-4DF0-85A6-0589FF49D27C}">
  <a:tblStyle styleId="{35984FF1-2CC1-4DF0-85A6-0589FF49D2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7FE8E48-9EE8-4B23-8996-3E84913D6B5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A2F0AC-4693-4E7A-9966-4AE3E0AB6B80}" styleName="Table_2">
    <a:wholeTbl>
      <a:tcTxStyle>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EEEEEE"/>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edium-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RobotoMedium-italic.fntdata"/><Relationship Id="rId108" Type="http://schemas.openxmlformats.org/officeDocument/2006/relationships/font" Target="fonts/Roboto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Mono-italic.fntdata"/><Relationship Id="rId25" Type="http://schemas.openxmlformats.org/officeDocument/2006/relationships/slide" Target="slides/slide19.xml"/><Relationship Id="rId120"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RobotoMon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Light-boldItalic.fntdata"/><Relationship Id="rId117" Type="http://schemas.openxmlformats.org/officeDocument/2006/relationships/font" Target="fonts/RobotoLight-italic.fntdata"/><Relationship Id="rId116" Type="http://schemas.openxmlformats.org/officeDocument/2006/relationships/font" Target="fonts/RobotoLight-bold.fntdata"/><Relationship Id="rId115" Type="http://schemas.openxmlformats.org/officeDocument/2006/relationships/font" Target="fonts/RobotoLight-regular.fntdata"/><Relationship Id="rId119" Type="http://schemas.openxmlformats.org/officeDocument/2006/relationships/font" Target="fonts/RobotoMono-regular.fntdata"/><Relationship Id="rId15" Type="http://schemas.openxmlformats.org/officeDocument/2006/relationships/slide" Target="slides/slide9.xml"/><Relationship Id="rId110" Type="http://schemas.openxmlformats.org/officeDocument/2006/relationships/font" Target="fonts/RobotoMedium-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ato-boldItalic.fntdata"/><Relationship Id="rId18" Type="http://schemas.openxmlformats.org/officeDocument/2006/relationships/slide" Target="slides/slide12.xml"/><Relationship Id="rId113" Type="http://schemas.openxmlformats.org/officeDocument/2006/relationships/font" Target="fonts/Lato-italic.fntdata"/><Relationship Id="rId112" Type="http://schemas.openxmlformats.org/officeDocument/2006/relationships/font" Target="fonts/Lato-bold.fntdata"/><Relationship Id="rId111" Type="http://schemas.openxmlformats.org/officeDocument/2006/relationships/font" Target="fonts/Lato-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loudera.com/cdp-private-cloud-upgrade/latest/release-guide/topics/cdpdc-ozone.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loudera.com/cdp-private-cloud-upgrade/latest/release-guide/topics/cdpdc-ozone.htm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44daf8f0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today Partner SkillUP.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we’ll be giving an overview of the Cloudera Data Platform.</a:t>
            </a:r>
            <a:endParaRPr/>
          </a:p>
        </p:txBody>
      </p:sp>
      <p:sp>
        <p:nvSpPr>
          <p:cNvPr id="195" name="Google Shape;195;g1244daf8f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3bf672649_0_40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13bf672649_0_4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That’s where the Data Lakehouse concept comes 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Sure you can use Cloud specific services to work with the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with Cloudera, you can start running Data Services on top of that.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our portable data services, you can run the same service on-prem, as in AWS, as in Google, as in Azure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this really forms the open data lakehouse your clients need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what Cloudera’s Hybrid Data Platform can you do</a:t>
            </a:r>
            <a:endParaRPr>
              <a:solidFill>
                <a:schemeClr val="dk1"/>
              </a:solidFill>
            </a:endParaRPr>
          </a:p>
          <a:p>
            <a:pPr indent="0" lvl="0" marL="0" rtl="0" algn="l">
              <a:spcBef>
                <a:spcPts val="0"/>
              </a:spcBef>
              <a:spcAft>
                <a:spcPts val="0"/>
              </a:spcAft>
              <a:buNone/>
            </a:pPr>
            <a:r>
              <a:rPr lang="en">
                <a:solidFill>
                  <a:schemeClr val="dk1"/>
                </a:solidFill>
              </a:rPr>
              <a:t>It enables modern data architectures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So….What we have today, what we’ve been building </a:t>
            </a:r>
            <a:endParaRPr>
              <a:solidFill>
                <a:schemeClr val="dk1"/>
              </a:solidFill>
            </a:endParaRPr>
          </a:p>
          <a:p>
            <a:pPr indent="0" lvl="0" marL="0" rtl="0" algn="l">
              <a:spcBef>
                <a:spcPts val="0"/>
              </a:spcBef>
              <a:spcAft>
                <a:spcPts val="0"/>
              </a:spcAft>
              <a:buNone/>
            </a:pPr>
            <a:r>
              <a:rPr lang="en">
                <a:solidFill>
                  <a:schemeClr val="dk1"/>
                </a:solidFill>
              </a:rPr>
              <a:t>Is The Hybrid Data Platform that the industry needs</a:t>
            </a:r>
            <a:endParaRPr>
              <a:solidFill>
                <a:schemeClr val="dk1"/>
              </a:solidFill>
            </a:endParaRPr>
          </a:p>
          <a:p>
            <a:pPr indent="0" lvl="0" marL="0" rtl="0" algn="l">
              <a:spcBef>
                <a:spcPts val="0"/>
              </a:spcBef>
              <a:spcAft>
                <a:spcPts val="0"/>
              </a:spcAft>
              <a:buNone/>
            </a:pPr>
            <a:r>
              <a:rPr lang="en">
                <a:solidFill>
                  <a:schemeClr val="dk1"/>
                </a:solidFill>
              </a:rPr>
              <a:t>They need a platform that enables Modern Data architectures</a:t>
            </a:r>
            <a:endParaRPr>
              <a:solidFill>
                <a:schemeClr val="dk1"/>
              </a:solidFill>
            </a:endParaRPr>
          </a:p>
          <a:p>
            <a:pPr indent="0" lvl="0" marL="0" rtl="0" algn="l">
              <a:spcBef>
                <a:spcPts val="0"/>
              </a:spcBef>
              <a:spcAft>
                <a:spcPts val="0"/>
              </a:spcAft>
              <a:buNone/>
            </a:pPr>
            <a:r>
              <a:rPr lang="en">
                <a:solidFill>
                  <a:schemeClr val="dk1"/>
                </a:solidFill>
              </a:rPr>
              <a:t>Whether its data fabric, whether its a lakehouse, whether its data mesh or any future architecture of tomorrow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have a platform that’s uniquely positioned to build upon and deliver today’s and the future’s modern data architectures</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Now </a:t>
            </a:r>
            <a:r>
              <a:rPr lang="en">
                <a:solidFill>
                  <a:schemeClr val="dk1"/>
                </a:solidFill>
              </a:rPr>
              <a:t>let's</a:t>
            </a:r>
            <a:r>
              <a:rPr lang="en">
                <a:solidFill>
                  <a:schemeClr val="dk1"/>
                </a:solidFill>
              </a:rPr>
              <a:t> take a closer look at the platform</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3bf672649_0_1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213bf672649_0_1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Roboto"/>
              <a:buNone/>
            </a:pPr>
            <a:r>
              <a:rPr lang="en"/>
              <a:t>When we talk about our data platform, we like to show the Data Lifecycle.</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We know when you’re working with data you first need to INGEST it.</a:t>
            </a:r>
            <a:endParaRPr/>
          </a:p>
          <a:p>
            <a:pPr indent="0" lvl="0" marL="0" rtl="0" algn="l">
              <a:spcBef>
                <a:spcPts val="0"/>
              </a:spcBef>
              <a:spcAft>
                <a:spcPts val="0"/>
              </a:spcAft>
              <a:buClr>
                <a:schemeClr val="dk1"/>
              </a:buClr>
              <a:buSzPts val="900"/>
              <a:buFont typeface="Roboto"/>
              <a:buNone/>
            </a:pPr>
            <a:r>
              <a:rPr lang="en"/>
              <a:t>For that we provide services to ingest streaming </a:t>
            </a:r>
            <a:r>
              <a:rPr lang="en"/>
              <a:t>and</a:t>
            </a:r>
            <a:r>
              <a:rPr lang="en"/>
              <a:t> batch data using our Streaming and Data Flow services.</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You next need to PREPARE or curate that data.</a:t>
            </a:r>
            <a:endParaRPr/>
          </a:p>
          <a:p>
            <a:pPr indent="0" lvl="0" marL="0" rtl="0" algn="l">
              <a:spcBef>
                <a:spcPts val="0"/>
              </a:spcBef>
              <a:spcAft>
                <a:spcPts val="0"/>
              </a:spcAft>
              <a:buClr>
                <a:schemeClr val="dk1"/>
              </a:buClr>
              <a:buSzPts val="900"/>
              <a:buFont typeface="Roboto"/>
              <a:buNone/>
            </a:pPr>
            <a:r>
              <a:rPr lang="en"/>
              <a:t>And For that, we have Cloudera Data Engineering, powered by Spark, Flink, and Airflow</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Once you have data you’ll want to ANALYZE it.</a:t>
            </a:r>
            <a:endParaRPr/>
          </a:p>
          <a:p>
            <a:pPr indent="0" lvl="0" marL="0" rtl="0" algn="l">
              <a:spcBef>
                <a:spcPts val="0"/>
              </a:spcBef>
              <a:spcAft>
                <a:spcPts val="0"/>
              </a:spcAft>
              <a:buClr>
                <a:schemeClr val="dk1"/>
              </a:buClr>
              <a:buSzPts val="900"/>
              <a:buFont typeface="Roboto"/>
              <a:buNone/>
            </a:pPr>
            <a:r>
              <a:rPr lang="en"/>
              <a:t>And you can do that with Cloudera Data Warehouse and our Operational Database</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Once you analyze the data, you want to use it to PREDICT,.... and for that we have Cloudera Machine Learning.</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And finally PUBLISH, You can visualize the data using our data visualization.</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Through each one of these phases of the data life cycle, ..You have Cloudera SDX managing security, governance and data lineage…automatically</a:t>
            </a:r>
            <a:endParaRPr/>
          </a:p>
          <a:p>
            <a:pPr indent="0" lvl="0" marL="0" rtl="0" algn="l">
              <a:spcBef>
                <a:spcPts val="0"/>
              </a:spcBef>
              <a:spcAft>
                <a:spcPts val="0"/>
              </a:spcAft>
              <a:buClr>
                <a:schemeClr val="dk1"/>
              </a:buClr>
              <a:buSzPts val="900"/>
              <a:buFont typeface="Roboto"/>
              <a:buNone/>
            </a:pPr>
            <a:r>
              <a:rPr lang="en"/>
              <a:t>That’s pretty cool..</a:t>
            </a:r>
            <a:endParaRPr/>
          </a:p>
          <a:p>
            <a:pPr indent="0" lvl="0" marL="0" rtl="0" algn="l">
              <a:spcBef>
                <a:spcPts val="0"/>
              </a:spcBef>
              <a:spcAft>
                <a:spcPts val="0"/>
              </a:spcAft>
              <a:buClr>
                <a:schemeClr val="dk1"/>
              </a:buClr>
              <a:buSzPts val="900"/>
              <a:buFont typeface="Roboto"/>
              <a:buNone/>
            </a:pPr>
            <a:r>
              <a:rPr lang="en"/>
              <a:t>[CLICK]</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t/>
            </a:r>
            <a:endParaRPr/>
          </a:p>
        </p:txBody>
      </p:sp>
      <p:sp>
        <p:nvSpPr>
          <p:cNvPr id="314" name="Google Shape;314;g213bf672649_0_1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3bf672649_0_26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what do you get with the Cloudera Data Platform?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First, you can manage all your environments from a single pane of glass, across private cloud, an multi-clouds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can scale to petabytes of data, You can control costs with autoscale and suspend functionality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can optimize workloads based on analytics and machine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you’re able to inspect data lineage across clouds and clusters.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a:t>
            </a:r>
            <a:endParaRPr/>
          </a:p>
        </p:txBody>
      </p:sp>
      <p:sp>
        <p:nvSpPr>
          <p:cNvPr id="342" name="Google Shape;342;g213bf672649_0_2644: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3bf672649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3bf672649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business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we have an </a:t>
            </a:r>
            <a:r>
              <a:rPr lang="en"/>
              <a:t>integrated</a:t>
            </a:r>
            <a:r>
              <a:rPr lang="en"/>
              <a:t> platform, you get 2 times increased user productivity,</a:t>
            </a:r>
            <a:endParaRPr/>
          </a:p>
          <a:p>
            <a:pPr indent="0" lvl="0" marL="0" rtl="0" algn="l">
              <a:spcBef>
                <a:spcPts val="0"/>
              </a:spcBef>
              <a:spcAft>
                <a:spcPts val="0"/>
              </a:spcAft>
              <a:buNone/>
            </a:pPr>
            <a:r>
              <a:rPr lang="en"/>
              <a:t>That means faster time to value for your customers, </a:t>
            </a:r>
            <a:endParaRPr/>
          </a:p>
          <a:p>
            <a:pPr indent="0" lvl="0" marL="0" rtl="0" algn="l">
              <a:spcBef>
                <a:spcPts val="0"/>
              </a:spcBef>
              <a:spcAft>
                <a:spcPts val="0"/>
              </a:spcAft>
              <a:buNone/>
            </a:pPr>
            <a:r>
              <a:rPr lang="en"/>
              <a:t>which means… you can start working on the next use case sooner.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60% better TCO/ROI that comes from </a:t>
            </a:r>
            <a:r>
              <a:rPr lang="en"/>
              <a:t>People, operational savings, not just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Platform, Unlimited Utility - That gives you a simplified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13bf672649_0_2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13bf672649_0_2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are our customers using Cloudera?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Banking, we have customers using us for Fraud Detection.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Technology, we have customers doing Predictive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Telco uses us heavily for Network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Life Sciences, for Patient care and monitor the IOT medical devices like </a:t>
            </a:r>
            <a:r>
              <a:rPr lang="en"/>
              <a:t>glucose</a:t>
            </a:r>
            <a:r>
              <a:rPr lang="en"/>
              <a:t> meters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Manufacturing companies use us for Remote monitoring of facilities or manufacturing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3bf672649_0_2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13bf672649_0_2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we’ve have learned with our customers,... is that every business use case needs multiple data and analytic functions to process diverse enterprise data - the data lifecycle.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Getting value from data is complex – because the data is complex, its distributed and rapidly changing – especially with more and more IoT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is a MANUFACTURING example, but it shows you how the lifecycle can support every business use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connected data (IoT data) and transactional data, all needing to be processed rapidly to drive useful insights - supporting the USE CASES the business needs to implement…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p:txBody>
      </p:sp>
      <p:sp>
        <p:nvSpPr>
          <p:cNvPr id="425" name="Google Shape;425;g213bf672649_0_2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13bf672649_0_30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13bf672649_0_3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Roboto"/>
              <a:buNone/>
            </a:pPr>
            <a:r>
              <a:rPr lang="en"/>
              <a:t>CDP comes in two form factors</a:t>
            </a:r>
            <a:endParaRPr/>
          </a:p>
          <a:p>
            <a:pPr indent="0" lvl="0" marL="0" rtl="0" algn="l">
              <a:lnSpc>
                <a:spcPct val="100000"/>
              </a:lnSpc>
              <a:spcBef>
                <a:spcPts val="0"/>
              </a:spcBef>
              <a:spcAft>
                <a:spcPts val="0"/>
              </a:spcAft>
              <a:buClr>
                <a:schemeClr val="dk1"/>
              </a:buClr>
              <a:buSzPts val="1100"/>
              <a:buFont typeface="Roboto"/>
              <a:buNone/>
            </a:pPr>
            <a:r>
              <a:t/>
            </a:r>
            <a:endParaRPr/>
          </a:p>
          <a:p>
            <a:pPr indent="0" lvl="0" marL="0" rtl="0" algn="l">
              <a:lnSpc>
                <a:spcPct val="100000"/>
              </a:lnSpc>
              <a:spcBef>
                <a:spcPts val="0"/>
              </a:spcBef>
              <a:spcAft>
                <a:spcPts val="0"/>
              </a:spcAft>
              <a:buClr>
                <a:schemeClr val="dk1"/>
              </a:buClr>
              <a:buSzPts val="1100"/>
              <a:buFont typeface="Roboto"/>
              <a:buNone/>
            </a:pPr>
            <a:r>
              <a:rPr lang="en"/>
              <a:t>CDP Public Cloud and CDP Private Cloud</a:t>
            </a:r>
            <a:endParaRPr/>
          </a:p>
          <a:p>
            <a:pPr indent="0" lvl="0" marL="0" rtl="0" algn="l">
              <a:lnSpc>
                <a:spcPct val="100000"/>
              </a:lnSpc>
              <a:spcBef>
                <a:spcPts val="0"/>
              </a:spcBef>
              <a:spcAft>
                <a:spcPts val="0"/>
              </a:spcAft>
              <a:buClr>
                <a:schemeClr val="dk1"/>
              </a:buClr>
              <a:buSzPts val="1100"/>
              <a:buFont typeface="Roboto"/>
              <a:buNone/>
            </a:pPr>
            <a:r>
              <a:t/>
            </a:r>
            <a:endParaRPr/>
          </a:p>
          <a:p>
            <a:pPr indent="0" lvl="0" marL="0" rtl="0" algn="l">
              <a:lnSpc>
                <a:spcPct val="100000"/>
              </a:lnSpc>
              <a:spcBef>
                <a:spcPts val="0"/>
              </a:spcBef>
              <a:spcAft>
                <a:spcPts val="0"/>
              </a:spcAft>
              <a:buClr>
                <a:schemeClr val="dk1"/>
              </a:buClr>
              <a:buSzPts val="1100"/>
              <a:buFont typeface="Roboto"/>
              <a:buNone/>
            </a:pPr>
            <a:r>
              <a:rPr lang="en"/>
              <a:t>CDP Public Cloud runs on AWS, Azure, and GCP while CDP Private Cloud runs on Bare Metal and Kubernetes Containers</a:t>
            </a:r>
            <a:endParaRPr/>
          </a:p>
          <a:p>
            <a:pPr indent="0" lvl="0" marL="0" rtl="0" algn="l">
              <a:lnSpc>
                <a:spcPct val="100000"/>
              </a:lnSpc>
              <a:spcBef>
                <a:spcPts val="0"/>
              </a:spcBef>
              <a:spcAft>
                <a:spcPts val="0"/>
              </a:spcAft>
              <a:buClr>
                <a:schemeClr val="dk1"/>
              </a:buClr>
              <a:buSzPts val="1100"/>
              <a:buFont typeface="Roboto"/>
              <a:buNone/>
            </a:pPr>
            <a:r>
              <a:t/>
            </a:r>
            <a:endParaRPr/>
          </a:p>
          <a:p>
            <a:pPr indent="0" lvl="0" marL="0" rtl="0" algn="l">
              <a:lnSpc>
                <a:spcPct val="100000"/>
              </a:lnSpc>
              <a:spcBef>
                <a:spcPts val="0"/>
              </a:spcBef>
              <a:spcAft>
                <a:spcPts val="0"/>
              </a:spcAft>
              <a:buClr>
                <a:schemeClr val="dk1"/>
              </a:buClr>
              <a:buSzPts val="1100"/>
              <a:buFont typeface="Roboto"/>
              <a:buNone/>
            </a:pPr>
            <a:r>
              <a:rPr lang="en"/>
              <a:t>The key thing to point out is we have a Single Control Plane, SDX and Cloudera Runtimes that span both form factors.</a:t>
            </a:r>
            <a:endParaRPr/>
          </a:p>
          <a:p>
            <a:pPr indent="0" lvl="0" marL="0" rtl="0" algn="l">
              <a:lnSpc>
                <a:spcPct val="100000"/>
              </a:lnSpc>
              <a:spcBef>
                <a:spcPts val="0"/>
              </a:spcBef>
              <a:spcAft>
                <a:spcPts val="0"/>
              </a:spcAft>
              <a:buClr>
                <a:schemeClr val="dk1"/>
              </a:buClr>
              <a:buSzPts val="1100"/>
              <a:buFont typeface="Roboto"/>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Ok so </a:t>
            </a:r>
            <a:r>
              <a:rPr lang="en">
                <a:solidFill>
                  <a:schemeClr val="dk1"/>
                </a:solidFill>
              </a:rPr>
              <a:t>First, I’m going to cover the CDP Public Cloud……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3bf672649_0_23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1" name="Google Shape;521;g213bf672649_0_2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3bf672649_0_2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3bf672649_0_2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So why Public Cloud?</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Well, the customer can’t wait, they want Increased Agility and Speed of Deployment,</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Next, well customers have been mandated to use the Public Cloud, because legacy infrastructure is being retired, and of course they want to move to a different pricing model.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They also want to stop missing SLAs… They need enhance workload elasticity and greater scalability.</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So how does CDP help?</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[CLICK]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3bf672649_0_2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3bf672649_0_2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Well, first CDP is PaaS offering……a Platform as a Service offering:</a:t>
            </a:r>
            <a:endParaRPr/>
          </a:p>
          <a:p>
            <a:pPr indent="-298450" lvl="0" marL="457200" rtl="0" algn="l">
              <a:spcBef>
                <a:spcPts val="0"/>
              </a:spcBef>
              <a:spcAft>
                <a:spcPts val="0"/>
              </a:spcAft>
              <a:buSzPts val="1100"/>
              <a:buChar char="●"/>
            </a:pPr>
            <a:r>
              <a:rPr lang="en">
                <a:latin typeface="Roboto"/>
                <a:ea typeface="Roboto"/>
                <a:cs typeface="Roboto"/>
                <a:sym typeface="Roboto"/>
              </a:rPr>
              <a:t>CDP is an automated PaaS platform</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It offers Pain free automated deployment and destruction of secured clusters integrated with your environment</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It Significantly reduces admin overheads with automation and </a:t>
            </a:r>
            <a:r>
              <a:rPr lang="en">
                <a:latin typeface="Roboto"/>
                <a:ea typeface="Roboto"/>
                <a:cs typeface="Roboto"/>
                <a:sym typeface="Roboto"/>
              </a:rPr>
              <a:t>governance</a:t>
            </a:r>
            <a:r>
              <a:rPr lang="en">
                <a:latin typeface="Roboto"/>
                <a:ea typeface="Roboto"/>
                <a:cs typeface="Roboto"/>
                <a:sym typeface="Roboto"/>
              </a:rPr>
              <a:t> tooling</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Patching / Upgrades and enhancements are all done by Cloudera</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It supports No lock-step upgrades - which means, multiple versions running at once in different clusters</a:t>
            </a:r>
            <a:endParaRPr>
              <a:latin typeface="Roboto"/>
              <a:ea typeface="Roboto"/>
              <a:cs typeface="Roboto"/>
              <a:sym typeface="Roboto"/>
            </a:endParaRPr>
          </a:p>
          <a:p>
            <a:pPr indent="0" lvl="0" marL="0" rtl="0" algn="l">
              <a:spcBef>
                <a:spcPts val="0"/>
              </a:spcBef>
              <a:spcAft>
                <a:spcPts val="0"/>
              </a:spcAft>
              <a:buNone/>
            </a:pPr>
            <a:r>
              <a:rPr lang="en"/>
              <a:t>Data in your VPC:</a:t>
            </a:r>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All data stays in your customer VPC - this is a theme because it is not the case with competition</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We never move it or touch it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One data set for all functions on the platform - no data silos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Customer Owns the relationship with cloud vendor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Integrated security</a:t>
            </a:r>
            <a:endParaRPr>
              <a:latin typeface="Roboto"/>
              <a:ea typeface="Roboto"/>
              <a:cs typeface="Roboto"/>
              <a:sym typeface="Roboto"/>
            </a:endParaRPr>
          </a:p>
          <a:p>
            <a:pPr indent="-298450" lvl="0" marL="457200" rtl="0" algn="l">
              <a:spcBef>
                <a:spcPts val="0"/>
              </a:spcBef>
              <a:spcAft>
                <a:spcPts val="0"/>
              </a:spcAft>
              <a:buSzPts val="1100"/>
              <a:buChar char="●"/>
            </a:pPr>
            <a:r>
              <a:rPr lang="en">
                <a:latin typeface="Roboto"/>
                <a:ea typeface="Roboto"/>
                <a:cs typeface="Roboto"/>
                <a:sym typeface="Roboto"/>
              </a:rPr>
              <a:t>Consistent Security and Governance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You Set once at an environment level, inherited by all use cases.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Its Fully integrated and out of the box</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Hybrid Flexibility:</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You get the same Cloudera Runtime on-prem and in the cloud</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You can Move the workloads that are right for cloud</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Deliver onprem capability via Private cloud</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This Gives you flexibility and choice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You Can start developing and testing in the cloud, and bring it back on prem later if needed - same tech everywhere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Same Skill Set</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Use the same skills developed on prem as in the cloud  - we have made it easier to manage and consume but same underlying tech</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No need to re-skill in new tools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Instantly start delivering value in CDP</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Multi-Function</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Rich Multifuncion capabilities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Flexibility and choice of Datahub</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Cloud native data services that autoscale with kubernetes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All on same underlying data in your VPC</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Easy Migration</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Inbuilt tools provide easy migration path</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You can Move data, metadata and security via replication manager</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Not big bang conversion required - de-risks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b1fb4339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b1fb4339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13bf672649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13bf672649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CDP Public Cloud you get a Cloud-native architecture with containerized Data Services and Base cluster foundation.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also get a single pane of glass to manage the CDP Private &amp; CDP Public for true hybrid cloud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take a closer look at CDP Public Cloud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13bf672649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13bf672649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3bf67264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213bf67264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13bf67264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258e8f5e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2258e8f5e4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50"/>
              </a:spcBef>
              <a:spcAft>
                <a:spcPts val="0"/>
              </a:spcAft>
              <a:buSzPts val="1400"/>
              <a:buNone/>
            </a:pPr>
            <a:r>
              <a:rPr lang="en" sz="1400"/>
              <a:t>We manage, secure and automate the complete data and analytics lifecycle in any cloud or datacenter...</a:t>
            </a:r>
            <a:endParaRPr sz="1400"/>
          </a:p>
          <a:p>
            <a:pPr indent="0" lvl="0" marL="0" rtl="0" algn="l">
              <a:lnSpc>
                <a:spcPct val="100000"/>
              </a:lnSpc>
              <a:spcBef>
                <a:spcPts val="0"/>
              </a:spcBef>
              <a:spcAft>
                <a:spcPts val="0"/>
              </a:spcAft>
              <a:buSzPts val="1400"/>
              <a:buNone/>
            </a:pPr>
            <a:r>
              <a:t/>
            </a:r>
            <a:endParaRPr/>
          </a:p>
        </p:txBody>
      </p:sp>
      <p:sp>
        <p:nvSpPr>
          <p:cNvPr id="717" name="Google Shape;717;g2258e8f5e4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b1fb43394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11b1fb43394_0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SDX does just that as a critical and differentiating platform capability</a:t>
            </a:r>
            <a:endParaRPr/>
          </a:p>
          <a:p>
            <a:pPr indent="0" lvl="0" marL="0" rtl="0" algn="l">
              <a:lnSpc>
                <a:spcPct val="100000"/>
              </a:lnSpc>
              <a:spcBef>
                <a:spcPts val="0"/>
              </a:spcBef>
              <a:spcAft>
                <a:spcPts val="0"/>
              </a:spcAft>
              <a:buSzPts val="1400"/>
              <a:buNone/>
            </a:pPr>
            <a:r>
              <a:rPr lang="en"/>
              <a:t>Consistent security and governance as well as schema and data catalog service</a:t>
            </a:r>
            <a:endParaRPr/>
          </a:p>
          <a:p>
            <a:pPr indent="0" lvl="0" marL="0" rtl="0" algn="l">
              <a:lnSpc>
                <a:spcPct val="100000"/>
              </a:lnSpc>
              <a:spcBef>
                <a:spcPts val="0"/>
              </a:spcBef>
              <a:spcAft>
                <a:spcPts val="0"/>
              </a:spcAft>
              <a:buSzPts val="1400"/>
              <a:buNone/>
            </a:pPr>
            <a:r>
              <a:rPr lang="en"/>
              <a:t>So you can deploy to any infrastructure</a:t>
            </a:r>
            <a:endParaRPr/>
          </a:p>
        </p:txBody>
      </p:sp>
      <p:sp>
        <p:nvSpPr>
          <p:cNvPr id="758" name="Google Shape;758;g11b1fb43394_0_4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13bf672649_0_4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13bf672649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13bf67264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13bf67264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13bf672649_0_4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213bf672649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13bf67264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13bf67264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first Step</a:t>
            </a:r>
            <a:endParaRPr sz="1200"/>
          </a:p>
          <a:p>
            <a:pPr indent="0" lvl="0" marL="0" rtl="0" algn="l">
              <a:spcBef>
                <a:spcPts val="0"/>
              </a:spcBef>
              <a:spcAft>
                <a:spcPts val="0"/>
              </a:spcAft>
              <a:buNone/>
            </a:pPr>
            <a:r>
              <a:rPr lang="en" sz="1200"/>
              <a:t>So, The user or Admin </a:t>
            </a:r>
            <a:r>
              <a:rPr lang="en" sz="1200"/>
              <a:t>first connects to the CDP Control Plane using their enterprise ID.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[CLICK]</a:t>
            </a:r>
            <a:endParaRPr sz="1200"/>
          </a:p>
          <a:p>
            <a:pPr indent="0" lvl="0" marL="0" rtl="0" algn="l">
              <a:spcBef>
                <a:spcPts val="0"/>
              </a:spcBef>
              <a:spcAft>
                <a:spcPts val="0"/>
              </a:spcAft>
              <a:buNone/>
            </a:pPr>
            <a:r>
              <a:rPr lang="en" sz="1200"/>
              <a:t>Once you are on the CDP Control Plane</a:t>
            </a:r>
            <a:endParaRPr sz="1200"/>
          </a:p>
          <a:p>
            <a:pPr indent="0" lvl="0" marL="0" rtl="0" algn="l">
              <a:spcBef>
                <a:spcPts val="500"/>
              </a:spcBef>
              <a:spcAft>
                <a:spcPts val="0"/>
              </a:spcAft>
              <a:buClr>
                <a:schemeClr val="dk1"/>
              </a:buClr>
              <a:buSzPts val="1100"/>
              <a:buFont typeface="Arial"/>
              <a:buNone/>
            </a:pPr>
            <a:r>
              <a:rPr lang="en" sz="1200">
                <a:solidFill>
                  <a:srgbClr val="7F7F7F"/>
                </a:solidFill>
                <a:latin typeface="Roboto"/>
                <a:ea typeface="Roboto"/>
                <a:cs typeface="Roboto"/>
                <a:sym typeface="Roboto"/>
              </a:rPr>
              <a:t>The Control Plane has common set of tools for management, workload analysis, data movement and data discovery across multiple environments</a:t>
            </a:r>
            <a:endParaRPr sz="1200"/>
          </a:p>
          <a:p>
            <a:pPr indent="0" lvl="0" marL="0" rtl="0" algn="l">
              <a:spcBef>
                <a:spcPts val="0"/>
              </a:spcBef>
              <a:spcAft>
                <a:spcPts val="0"/>
              </a:spcAft>
              <a:buNone/>
            </a:pPr>
            <a:r>
              <a:rPr lang="en" sz="1200"/>
              <a:t>From here the Admin will create and environment and data lake.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[CLICK]</a:t>
            </a:r>
            <a:endParaRPr sz="1200"/>
          </a:p>
          <a:p>
            <a:pPr indent="0" lvl="0" marL="0" rtl="0" algn="l">
              <a:spcBef>
                <a:spcPts val="0"/>
              </a:spcBef>
              <a:spcAft>
                <a:spcPts val="0"/>
              </a:spcAft>
              <a:buNone/>
            </a:pPr>
            <a:r>
              <a:rPr lang="en" sz="1200">
                <a:solidFill>
                  <a:schemeClr val="dk1"/>
                </a:solidFill>
                <a:latin typeface="Roboto"/>
                <a:ea typeface="Roboto"/>
                <a:cs typeface="Roboto"/>
                <a:sym typeface="Roboto"/>
              </a:rPr>
              <a:t>This </a:t>
            </a:r>
            <a:r>
              <a:rPr lang="en" sz="1200">
                <a:solidFill>
                  <a:schemeClr val="dk1"/>
                </a:solidFill>
                <a:latin typeface="Roboto"/>
                <a:ea typeface="Roboto"/>
                <a:cs typeface="Roboto"/>
                <a:sym typeface="Roboto"/>
              </a:rPr>
              <a:t>where CDP creates resources in a customer environment.</a:t>
            </a:r>
            <a:endParaRPr sz="1200">
              <a:solidFill>
                <a:schemeClr val="dk1"/>
              </a:solidFill>
              <a:latin typeface="Roboto"/>
              <a:ea typeface="Roboto"/>
              <a:cs typeface="Roboto"/>
              <a:sym typeface="Roboto"/>
            </a:endParaRPr>
          </a:p>
          <a:p>
            <a:pPr indent="0" lvl="0" marL="0" rtl="0" algn="l">
              <a:spcBef>
                <a:spcPts val="500"/>
              </a:spcBef>
              <a:spcAft>
                <a:spcPts val="0"/>
              </a:spcAft>
              <a:buNone/>
            </a:pPr>
            <a:r>
              <a:rPr lang="en" sz="1200">
                <a:solidFill>
                  <a:schemeClr val="dk1"/>
                </a:solidFill>
                <a:latin typeface="Roboto"/>
                <a:ea typeface="Roboto"/>
                <a:cs typeface="Roboto"/>
                <a:sym typeface="Roboto"/>
              </a:rPr>
              <a:t>There is a long running permanent cluster called the Data Lake that gets created here.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00A3AF"/>
              </a:solidFill>
              <a:latin typeface="Roboto"/>
              <a:ea typeface="Roboto"/>
              <a:cs typeface="Roboto"/>
              <a:sym typeface="Roboto"/>
            </a:endParaRPr>
          </a:p>
          <a:p>
            <a:pPr indent="0" lvl="0" marL="0" rtl="0" algn="l">
              <a:spcBef>
                <a:spcPts val="0"/>
              </a:spcBef>
              <a:spcAft>
                <a:spcPts val="0"/>
              </a:spcAft>
              <a:buNone/>
            </a:pPr>
            <a:r>
              <a:rPr lang="en" sz="1200">
                <a:solidFill>
                  <a:srgbClr val="00A3AF"/>
                </a:solidFill>
                <a:latin typeface="Roboto"/>
                <a:ea typeface="Roboto"/>
                <a:cs typeface="Roboto"/>
                <a:sym typeface="Roboto"/>
              </a:rPr>
              <a:t>The Data Lake is </a:t>
            </a:r>
            <a:r>
              <a:rPr lang="en" sz="1200">
                <a:solidFill>
                  <a:srgbClr val="7F7F7F"/>
                </a:solidFill>
                <a:latin typeface="Roboto"/>
                <a:ea typeface="Roboto"/>
                <a:cs typeface="Roboto"/>
                <a:sym typeface="Roboto"/>
              </a:rPr>
              <a:t>a common set of Services within an Environment that are shared across multiple Clusters and Data Services.</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This Cloudera SDX it has:</a:t>
            </a:r>
            <a:endParaRPr sz="1200">
              <a:solidFill>
                <a:srgbClr val="7F7F7F"/>
              </a:solidFill>
              <a:latin typeface="Roboto"/>
              <a:ea typeface="Roboto"/>
              <a:cs typeface="Roboto"/>
              <a:sym typeface="Roboto"/>
            </a:endParaRPr>
          </a:p>
          <a:p>
            <a:pPr indent="-304800" lvl="0" marL="457200" rtl="0" algn="l">
              <a:spcBef>
                <a:spcPts val="500"/>
              </a:spcBef>
              <a:spcAft>
                <a:spcPts val="0"/>
              </a:spcAft>
              <a:buClr>
                <a:srgbClr val="BFBFBF"/>
              </a:buClr>
              <a:buSzPts val="1200"/>
              <a:buFont typeface="Roboto"/>
              <a:buChar char="•"/>
            </a:pPr>
            <a:r>
              <a:rPr lang="en" sz="1200">
                <a:solidFill>
                  <a:srgbClr val="7F7F7F"/>
                </a:solidFill>
                <a:latin typeface="Roboto"/>
                <a:ea typeface="Roboto"/>
                <a:cs typeface="Roboto"/>
                <a:sym typeface="Roboto"/>
              </a:rPr>
              <a:t>Security</a:t>
            </a:r>
            <a:endParaRPr sz="1200">
              <a:solidFill>
                <a:srgbClr val="7F7F7F"/>
              </a:solidFill>
              <a:latin typeface="Roboto"/>
              <a:ea typeface="Roboto"/>
              <a:cs typeface="Roboto"/>
              <a:sym typeface="Roboto"/>
            </a:endParaRPr>
          </a:p>
          <a:p>
            <a:pPr indent="-304800" lvl="0" marL="457200" rtl="0" algn="l">
              <a:spcBef>
                <a:spcPts val="0"/>
              </a:spcBef>
              <a:spcAft>
                <a:spcPts val="0"/>
              </a:spcAft>
              <a:buClr>
                <a:srgbClr val="BFBFBF"/>
              </a:buClr>
              <a:buSzPts val="1200"/>
              <a:buFont typeface="Roboto"/>
              <a:buChar char="•"/>
            </a:pPr>
            <a:r>
              <a:rPr lang="en" sz="1200">
                <a:solidFill>
                  <a:srgbClr val="7F7F7F"/>
                </a:solidFill>
                <a:latin typeface="Roboto"/>
                <a:ea typeface="Roboto"/>
                <a:cs typeface="Roboto"/>
                <a:sym typeface="Roboto"/>
              </a:rPr>
              <a:t>Auditing</a:t>
            </a:r>
            <a:endParaRPr sz="1200">
              <a:solidFill>
                <a:srgbClr val="7F7F7F"/>
              </a:solidFill>
              <a:latin typeface="Roboto"/>
              <a:ea typeface="Roboto"/>
              <a:cs typeface="Roboto"/>
              <a:sym typeface="Roboto"/>
            </a:endParaRPr>
          </a:p>
          <a:p>
            <a:pPr indent="-304800" lvl="0" marL="457200" rtl="0" algn="l">
              <a:spcBef>
                <a:spcPts val="0"/>
              </a:spcBef>
              <a:spcAft>
                <a:spcPts val="0"/>
              </a:spcAft>
              <a:buClr>
                <a:srgbClr val="BFBFBF"/>
              </a:buClr>
              <a:buSzPts val="1200"/>
              <a:buFont typeface="Roboto"/>
              <a:buChar char="•"/>
            </a:pPr>
            <a:r>
              <a:rPr lang="en" sz="1200">
                <a:solidFill>
                  <a:srgbClr val="7F7F7F"/>
                </a:solidFill>
                <a:latin typeface="Roboto"/>
                <a:ea typeface="Roboto"/>
                <a:cs typeface="Roboto"/>
                <a:sym typeface="Roboto"/>
              </a:rPr>
              <a:t>Governance</a:t>
            </a:r>
            <a:endParaRPr sz="1200">
              <a:solidFill>
                <a:srgbClr val="7F7F7F"/>
              </a:solidFill>
              <a:latin typeface="Roboto"/>
              <a:ea typeface="Roboto"/>
              <a:cs typeface="Roboto"/>
              <a:sym typeface="Roboto"/>
            </a:endParaRPr>
          </a:p>
          <a:p>
            <a:pPr indent="-304800" lvl="0" marL="457200" rtl="0" algn="l">
              <a:spcBef>
                <a:spcPts val="0"/>
              </a:spcBef>
              <a:spcAft>
                <a:spcPts val="0"/>
              </a:spcAft>
              <a:buClr>
                <a:srgbClr val="BFBFBF"/>
              </a:buClr>
              <a:buSzPts val="1200"/>
              <a:buFont typeface="Roboto"/>
              <a:buChar char="•"/>
            </a:pPr>
            <a:r>
              <a:rPr lang="en" sz="1200">
                <a:solidFill>
                  <a:srgbClr val="7F7F7F"/>
                </a:solidFill>
                <a:latin typeface="Roboto"/>
                <a:ea typeface="Roboto"/>
                <a:cs typeface="Roboto"/>
                <a:sym typeface="Roboto"/>
              </a:rPr>
              <a:t>Data Discovery</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Think of Data Lake as your persistent layer. </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So Once you have your environment and data lake up an running, you’ll likely want compute services.</a:t>
            </a:r>
            <a:endParaRPr sz="1200">
              <a:solidFill>
                <a:srgbClr val="7F7F7F"/>
              </a:solidFill>
              <a:latin typeface="Roboto"/>
              <a:ea typeface="Roboto"/>
              <a:cs typeface="Roboto"/>
              <a:sym typeface="Roboto"/>
            </a:endParaRPr>
          </a:p>
          <a:p>
            <a:pPr indent="0" lvl="0" marL="0" rtl="0" algn="l">
              <a:spcBef>
                <a:spcPts val="0"/>
              </a:spcBef>
              <a:spcAft>
                <a:spcPts val="0"/>
              </a:spcAft>
              <a:buNone/>
            </a:pPr>
            <a:r>
              <a:t/>
            </a:r>
            <a:endParaRPr sz="1200">
              <a:solidFill>
                <a:srgbClr val="00A3A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rPr>
              <a:t>[CLICK]</a:t>
            </a:r>
            <a:endParaRPr sz="1200">
              <a:solidFill>
                <a:srgbClr val="00A3AF"/>
              </a:solidFill>
              <a:latin typeface="Roboto"/>
              <a:ea typeface="Roboto"/>
              <a:cs typeface="Roboto"/>
              <a:sym typeface="Roboto"/>
            </a:endParaRPr>
          </a:p>
          <a:p>
            <a:pPr indent="0" lvl="0" marL="0" rtl="0" algn="l">
              <a:spcBef>
                <a:spcPts val="0"/>
              </a:spcBef>
              <a:spcAft>
                <a:spcPts val="0"/>
              </a:spcAft>
              <a:buNone/>
            </a:pPr>
            <a:r>
              <a:rPr lang="en" sz="1200">
                <a:solidFill>
                  <a:srgbClr val="00A3AF"/>
                </a:solidFill>
                <a:latin typeface="Roboto"/>
                <a:ea typeface="Roboto"/>
                <a:cs typeface="Roboto"/>
                <a:sym typeface="Roboto"/>
              </a:rPr>
              <a:t>For that you have Datahub Clusters</a:t>
            </a:r>
            <a:endParaRPr sz="1200">
              <a:solidFill>
                <a:srgbClr val="00A3AF"/>
              </a:solidFill>
              <a:latin typeface="Roboto"/>
              <a:ea typeface="Roboto"/>
              <a:cs typeface="Roboto"/>
              <a:sym typeface="Roboto"/>
            </a:endParaRPr>
          </a:p>
          <a:p>
            <a:pPr indent="0" lvl="0" marL="0" rtl="0" algn="l">
              <a:spcBef>
                <a:spcPts val="500"/>
              </a:spcBef>
              <a:spcAft>
                <a:spcPts val="0"/>
              </a:spcAft>
              <a:buNone/>
            </a:pPr>
            <a:r>
              <a:rPr b="1" lang="en" sz="1200">
                <a:solidFill>
                  <a:srgbClr val="7F7F7F"/>
                </a:solidFill>
                <a:latin typeface="Roboto"/>
                <a:ea typeface="Roboto"/>
                <a:cs typeface="Roboto"/>
                <a:sym typeface="Roboto"/>
              </a:rPr>
              <a:t>Data Hub Cluster</a:t>
            </a:r>
            <a:r>
              <a:rPr lang="en" sz="1200">
                <a:solidFill>
                  <a:srgbClr val="7F7F7F"/>
                </a:solidFill>
                <a:latin typeface="Roboto"/>
                <a:ea typeface="Roboto"/>
                <a:cs typeface="Roboto"/>
                <a:sym typeface="Roboto"/>
              </a:rPr>
              <a:t> are customizable environments that runs like a traditional Hadoop cluster, but is designed to leverage Cloud Storage.</a:t>
            </a:r>
            <a:endParaRPr sz="1200">
              <a:solidFill>
                <a:srgbClr val="7F7F7F"/>
              </a:solidFill>
              <a:latin typeface="Roboto"/>
              <a:ea typeface="Roboto"/>
              <a:cs typeface="Roboto"/>
              <a:sym typeface="Roboto"/>
            </a:endParaRPr>
          </a:p>
          <a:p>
            <a:pPr indent="0" lvl="0" marL="0" rtl="0" algn="l">
              <a:spcBef>
                <a:spcPts val="500"/>
              </a:spcBef>
              <a:spcAft>
                <a:spcPts val="0"/>
              </a:spcAft>
              <a:buNone/>
            </a:pPr>
            <a:r>
              <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You also have Data Services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[CLICK]</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b="1" lang="en" sz="1200">
                <a:solidFill>
                  <a:srgbClr val="7F7F7F"/>
                </a:solidFill>
                <a:latin typeface="Roboto"/>
                <a:ea typeface="Roboto"/>
                <a:cs typeface="Roboto"/>
                <a:sym typeface="Roboto"/>
              </a:rPr>
              <a:t>Data Services </a:t>
            </a:r>
            <a:r>
              <a:rPr lang="en" sz="1200">
                <a:solidFill>
                  <a:srgbClr val="7F7F7F"/>
                </a:solidFill>
                <a:latin typeface="Roboto"/>
                <a:ea typeface="Roboto"/>
                <a:cs typeface="Roboto"/>
                <a:sym typeface="Roboto"/>
              </a:rPr>
              <a:t>are container-based compute environments for specific purposes, like Machine Learning, Data Warehousing, Data Engineering  or Data Flow.</a:t>
            </a:r>
            <a:endParaRPr sz="1200">
              <a:solidFill>
                <a:srgbClr val="7F7F7F"/>
              </a:solidFill>
              <a:latin typeface="Roboto"/>
              <a:ea typeface="Roboto"/>
              <a:cs typeface="Roboto"/>
              <a:sym typeface="Roboto"/>
            </a:endParaRPr>
          </a:p>
          <a:p>
            <a:pPr indent="0" lvl="0" marL="0" rtl="0" algn="l">
              <a:spcBef>
                <a:spcPts val="500"/>
              </a:spcBef>
              <a:spcAft>
                <a:spcPts val="0"/>
              </a:spcAft>
              <a:buNone/>
            </a:pPr>
            <a:r>
              <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Again, these compute service can come and go, but your data lake will alway be there with your data, meta data, data catalog, policies and so on.</a:t>
            </a:r>
            <a:endParaRPr sz="1200">
              <a:solidFill>
                <a:srgbClr val="7F7F7F"/>
              </a:solidFill>
              <a:latin typeface="Roboto"/>
              <a:ea typeface="Roboto"/>
              <a:cs typeface="Roboto"/>
              <a:sym typeface="Roboto"/>
            </a:endParaRPr>
          </a:p>
          <a:p>
            <a:pPr indent="0" lvl="0" marL="0" rtl="0" algn="l">
              <a:spcBef>
                <a:spcPts val="500"/>
              </a:spcBef>
              <a:spcAft>
                <a:spcPts val="0"/>
              </a:spcAft>
              <a:buNone/>
            </a:pPr>
            <a:r>
              <a:t/>
            </a:r>
            <a:endParaRPr sz="1200">
              <a:solidFill>
                <a:srgbClr val="7F7F7F"/>
              </a:solidFill>
              <a:latin typeface="Roboto"/>
              <a:ea typeface="Roboto"/>
              <a:cs typeface="Roboto"/>
              <a:sym typeface="Roboto"/>
            </a:endParaRPr>
          </a:p>
          <a:p>
            <a:pPr indent="0" lvl="0" marL="0" rtl="0" algn="l">
              <a:spcBef>
                <a:spcPts val="500"/>
              </a:spcBef>
              <a:spcAft>
                <a:spcPts val="0"/>
              </a:spcAft>
              <a:buNone/>
            </a:pPr>
            <a:r>
              <a:rPr lang="en" sz="1200">
                <a:solidFill>
                  <a:srgbClr val="7F7F7F"/>
                </a:solidFill>
                <a:latin typeface="Roboto"/>
                <a:ea typeface="Roboto"/>
                <a:cs typeface="Roboto"/>
                <a:sym typeface="Roboto"/>
              </a:rPr>
              <a:t>Let’s take a look at what this looks like on specific clouds</a:t>
            </a:r>
            <a:endParaRPr sz="1200">
              <a:solidFill>
                <a:srgbClr val="7F7F7F"/>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rPr lang="en" sz="1200">
                <a:solidFill>
                  <a:srgbClr val="7F7F7F"/>
                </a:solidFill>
                <a:latin typeface="Roboto"/>
                <a:ea typeface="Roboto"/>
                <a:cs typeface="Roboto"/>
                <a:sym typeface="Roboto"/>
              </a:rPr>
              <a:t>[CLICK]</a:t>
            </a:r>
            <a:endParaRPr sz="1200">
              <a:solidFill>
                <a:srgbClr val="7F7F7F"/>
              </a:solidFill>
              <a:latin typeface="Roboto"/>
              <a:ea typeface="Roboto"/>
              <a:cs typeface="Roboto"/>
              <a:sym typeface="Roboto"/>
            </a:endParaRPr>
          </a:p>
          <a:p>
            <a:pPr indent="0" lvl="0" marL="0" rtl="0" algn="l">
              <a:spcBef>
                <a:spcPts val="500"/>
              </a:spcBef>
              <a:spcAft>
                <a:spcPts val="0"/>
              </a:spcAft>
              <a:buNone/>
            </a:pPr>
            <a:r>
              <a:t/>
            </a:r>
            <a:endParaRPr sz="1800">
              <a:solidFill>
                <a:srgbClr val="7F7F7F"/>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13bf672649_0_6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CDH -&gt; CDP based on Cloudera BDR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HDP -&gt; CDP based on Hortonworks DLM </a:t>
            </a:r>
            <a:endParaRPr/>
          </a:p>
        </p:txBody>
      </p:sp>
      <p:sp>
        <p:nvSpPr>
          <p:cNvPr id="948" name="Google Shape;948;g213bf672649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3bf672649_0_1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13bf672649_0_16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840"/>
              <a:buFont typeface="Roboto Light"/>
              <a:buNone/>
            </a:pPr>
            <a:r>
              <a:rPr lang="en" sz="900">
                <a:latin typeface="Roboto Light"/>
                <a:ea typeface="Roboto Light"/>
                <a:cs typeface="Roboto Light"/>
                <a:sym typeface="Roboto Light"/>
              </a:rPr>
              <a:t>So first let’s talk about how Cloudera is different from ALL other vendors.</a:t>
            </a:r>
            <a:endParaRPr sz="900">
              <a:latin typeface="Roboto Light"/>
              <a:ea typeface="Roboto Light"/>
              <a:cs typeface="Roboto Light"/>
              <a:sym typeface="Roboto Light"/>
            </a:endParaRPr>
          </a:p>
          <a:p>
            <a:pPr indent="0" lvl="0" marL="0" rtl="0" algn="l">
              <a:spcBef>
                <a:spcPts val="0"/>
              </a:spcBef>
              <a:spcAft>
                <a:spcPts val="0"/>
              </a:spcAft>
              <a:buClr>
                <a:schemeClr val="lt1"/>
              </a:buClr>
              <a:buSzPts val="840"/>
              <a:buFont typeface="Roboto Light"/>
              <a:buNone/>
            </a:pPr>
            <a:r>
              <a:rPr lang="en" sz="900">
                <a:latin typeface="Roboto Light"/>
                <a:ea typeface="Roboto Light"/>
                <a:cs typeface="Roboto Light"/>
                <a:sym typeface="Roboto Light"/>
              </a:rPr>
              <a:t>For that we have the four key PILLARS.</a:t>
            </a:r>
            <a:endParaRPr sz="900">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a:buNone/>
            </a:pPr>
            <a:r>
              <a:t/>
            </a:r>
            <a:endParaRPr sz="900">
              <a:latin typeface="Roboto Light"/>
              <a:ea typeface="Roboto Light"/>
              <a:cs typeface="Roboto Light"/>
              <a:sym typeface="Roboto Light"/>
            </a:endParaRPr>
          </a:p>
          <a:p>
            <a:pPr indent="0" lvl="0" marL="0" marR="0" rtl="0" algn="l">
              <a:lnSpc>
                <a:spcPct val="100000"/>
              </a:lnSpc>
              <a:spcBef>
                <a:spcPts val="450"/>
              </a:spcBef>
              <a:spcAft>
                <a:spcPts val="0"/>
              </a:spcAft>
              <a:buClr>
                <a:schemeClr val="lt1"/>
              </a:buClr>
              <a:buSzPts val="840"/>
              <a:buFont typeface="Roboto Light"/>
              <a:buNone/>
            </a:pPr>
            <a:r>
              <a:rPr b="1" i="1" lang="en" sz="900">
                <a:latin typeface="Roboto Light"/>
                <a:ea typeface="Roboto Light"/>
                <a:cs typeface="Roboto Light"/>
                <a:sym typeface="Roboto Light"/>
              </a:rPr>
              <a:t>First, </a:t>
            </a:r>
            <a:r>
              <a:rPr b="1" i="1" lang="en" sz="900">
                <a:latin typeface="Roboto Light"/>
                <a:ea typeface="Roboto Light"/>
                <a:cs typeface="Roboto Light"/>
                <a:sym typeface="Roboto Light"/>
              </a:rPr>
              <a:t>other vendors lack multi-cloud, or data center capabilities</a:t>
            </a:r>
            <a:endParaRPr b="1" i="1" sz="1100">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Cloudera offers </a:t>
            </a:r>
            <a:r>
              <a:rPr lang="en" sz="900">
                <a:latin typeface="Roboto Light"/>
                <a:ea typeface="Roboto Light"/>
                <a:cs typeface="Roboto Light"/>
                <a:sym typeface="Roboto Light"/>
              </a:rPr>
              <a:t>Hybrid and multiple public cloud capabilities to give your clients MAX choice and FLEXIBILITY</a:t>
            </a:r>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Where you can </a:t>
            </a:r>
            <a:r>
              <a:rPr lang="en" sz="900">
                <a:latin typeface="Roboto Light"/>
                <a:ea typeface="Roboto Light"/>
                <a:cs typeface="Roboto Light"/>
                <a:sym typeface="Roboto Light"/>
              </a:rPr>
              <a:t>Move data and apps without rewriting and retraining</a:t>
            </a:r>
            <a:endParaRPr>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We s</a:t>
            </a:r>
            <a:r>
              <a:rPr lang="en" sz="900">
                <a:latin typeface="Roboto Light"/>
                <a:ea typeface="Roboto Light"/>
                <a:cs typeface="Roboto Light"/>
                <a:sym typeface="Roboto Light"/>
              </a:rPr>
              <a:t>eparate data management from the infrastructure strategy</a:t>
            </a:r>
            <a:endParaRPr>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And you can </a:t>
            </a:r>
            <a:r>
              <a:rPr lang="en" sz="900">
                <a:latin typeface="Roboto Light"/>
                <a:ea typeface="Roboto Light"/>
                <a:cs typeface="Roboto Light"/>
                <a:sym typeface="Roboto Light"/>
              </a:rPr>
              <a:t>Manage all environments from a single pane of glass</a:t>
            </a:r>
            <a:endParaRPr/>
          </a:p>
          <a:p>
            <a:pPr indent="0" lvl="0" marL="0" marR="0" rtl="0" algn="l">
              <a:lnSpc>
                <a:spcPct val="100000"/>
              </a:lnSpc>
              <a:spcBef>
                <a:spcPts val="450"/>
              </a:spcBef>
              <a:spcAft>
                <a:spcPts val="0"/>
              </a:spcAft>
              <a:buClr>
                <a:schemeClr val="lt1"/>
              </a:buClr>
              <a:buSzPts val="840"/>
              <a:buFont typeface="Roboto"/>
              <a:buNone/>
            </a:pPr>
            <a:r>
              <a:t/>
            </a:r>
            <a:endParaRPr b="1" i="1" sz="900">
              <a:latin typeface="Roboto Light"/>
              <a:ea typeface="Roboto Light"/>
              <a:cs typeface="Roboto Light"/>
              <a:sym typeface="Roboto Light"/>
            </a:endParaRPr>
          </a:p>
          <a:p>
            <a:pPr indent="0" lvl="0" marL="0" marR="0" rtl="0" algn="l">
              <a:lnSpc>
                <a:spcPct val="100000"/>
              </a:lnSpc>
              <a:spcBef>
                <a:spcPts val="450"/>
              </a:spcBef>
              <a:spcAft>
                <a:spcPts val="0"/>
              </a:spcAft>
              <a:buClr>
                <a:schemeClr val="lt1"/>
              </a:buClr>
              <a:buSzPts val="840"/>
              <a:buFont typeface="Roboto Light"/>
              <a:buNone/>
            </a:pPr>
            <a:r>
              <a:rPr b="1" i="1" lang="en" sz="900">
                <a:latin typeface="Roboto Light"/>
                <a:ea typeface="Roboto Light"/>
                <a:cs typeface="Roboto Light"/>
                <a:sym typeface="Roboto Light"/>
              </a:rPr>
              <a:t>Second, other vendors lack multi-function, or lack integration between functions</a:t>
            </a:r>
            <a:r>
              <a:rPr b="1" lang="en" sz="900">
                <a:latin typeface="Roboto Light"/>
                <a:ea typeface="Roboto Light"/>
                <a:cs typeface="Roboto Light"/>
                <a:sym typeface="Roboto Light"/>
              </a:rPr>
              <a:t> </a:t>
            </a:r>
            <a:endParaRPr b="1" sz="1100">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With Cloudera, you d</a:t>
            </a:r>
            <a:r>
              <a:rPr lang="en" sz="900">
                <a:latin typeface="Roboto Light"/>
                <a:ea typeface="Roboto Light"/>
                <a:cs typeface="Roboto Light"/>
                <a:sym typeface="Roboto Light"/>
              </a:rPr>
              <a:t>eploy one platform to address current and future workload needs</a:t>
            </a:r>
            <a:endParaRPr>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You can c</a:t>
            </a:r>
            <a:r>
              <a:rPr lang="en" sz="900">
                <a:latin typeface="Roboto Light"/>
                <a:ea typeface="Roboto Light"/>
                <a:cs typeface="Roboto Light"/>
                <a:sym typeface="Roboto Light"/>
              </a:rPr>
              <a:t>onnect disparate workloads to develop Edge2AI apps ON one platform!</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marR="0" rtl="0" algn="l">
              <a:lnSpc>
                <a:spcPct val="100000"/>
              </a:lnSpc>
              <a:spcBef>
                <a:spcPts val="450"/>
              </a:spcBef>
              <a:spcAft>
                <a:spcPts val="0"/>
              </a:spcAft>
              <a:buClr>
                <a:schemeClr val="lt1"/>
              </a:buClr>
              <a:buSzPts val="840"/>
              <a:buFont typeface="Roboto Light"/>
              <a:buNone/>
            </a:pPr>
            <a:r>
              <a:rPr b="1" i="1" lang="en" sz="900">
                <a:latin typeface="Roboto Light"/>
                <a:ea typeface="Roboto Light"/>
                <a:cs typeface="Roboto Light"/>
                <a:sym typeface="Roboto Light"/>
              </a:rPr>
              <a:t>Next, Cloudera SDX - N</a:t>
            </a:r>
            <a:r>
              <a:rPr b="1" i="1" lang="en" sz="900">
                <a:latin typeface="Roboto Light"/>
                <a:ea typeface="Roboto Light"/>
                <a:cs typeface="Roboto Light"/>
                <a:sym typeface="Roboto Light"/>
              </a:rPr>
              <a:t>o one else comes close to SDX – It provides security and governance across any cloud and data center; it has all functions to secure and keep secure, AUTOMATICALLY</a:t>
            </a:r>
            <a:r>
              <a:rPr lang="en" sz="900">
                <a:latin typeface="Roboto Light"/>
                <a:ea typeface="Roboto Light"/>
                <a:cs typeface="Roboto Light"/>
                <a:sym typeface="Roboto Light"/>
              </a:rPr>
              <a:t> </a:t>
            </a:r>
            <a:endParaRPr sz="1100">
              <a:latin typeface="Roboto Light"/>
              <a:ea typeface="Roboto Light"/>
              <a:cs typeface="Roboto Light"/>
              <a:sym typeface="Roboto Light"/>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You can </a:t>
            </a:r>
            <a:r>
              <a:rPr lang="en" sz="900">
                <a:latin typeface="Roboto Light"/>
                <a:ea typeface="Roboto Light"/>
                <a:cs typeface="Roboto Light"/>
                <a:sym typeface="Roboto Light"/>
              </a:rPr>
              <a:t>Manage data security and governance centrally</a:t>
            </a:r>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It </a:t>
            </a:r>
            <a:r>
              <a:rPr lang="en" sz="900">
                <a:latin typeface="Roboto Light"/>
                <a:ea typeface="Roboto Light"/>
                <a:cs typeface="Roboto Light"/>
                <a:sym typeface="Roboto Light"/>
              </a:rPr>
              <a:t>Automates app security at all layers</a:t>
            </a:r>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It helps you </a:t>
            </a:r>
            <a:r>
              <a:rPr lang="en" sz="900">
                <a:latin typeface="Roboto Light"/>
                <a:ea typeface="Roboto Light"/>
                <a:cs typeface="Roboto Light"/>
                <a:sym typeface="Roboto Light"/>
              </a:rPr>
              <a:t>Shorten time to value with enterprise productivity tools</a:t>
            </a:r>
            <a:endParaRPr/>
          </a:p>
          <a:p>
            <a:pPr indent="0" lvl="0" marL="0" rtl="0" algn="l">
              <a:spcBef>
                <a:spcPts val="450"/>
              </a:spcBef>
              <a:spcAft>
                <a:spcPts val="0"/>
              </a:spcAft>
              <a:buClr>
                <a:schemeClr val="lt1"/>
              </a:buClr>
              <a:buSzPts val="840"/>
              <a:buFont typeface="Roboto"/>
              <a:buNone/>
            </a:pPr>
            <a:r>
              <a:t/>
            </a:r>
            <a:endParaRPr sz="900">
              <a:latin typeface="Roboto Light"/>
              <a:ea typeface="Roboto Light"/>
              <a:cs typeface="Roboto Light"/>
              <a:sym typeface="Roboto Light"/>
            </a:endParaRPr>
          </a:p>
          <a:p>
            <a:pPr indent="0" lvl="0" marL="0" marR="0" rtl="0" algn="l">
              <a:lnSpc>
                <a:spcPct val="100000"/>
              </a:lnSpc>
              <a:spcBef>
                <a:spcPts val="450"/>
              </a:spcBef>
              <a:spcAft>
                <a:spcPts val="0"/>
              </a:spcAft>
              <a:buClr>
                <a:schemeClr val="lt1"/>
              </a:buClr>
              <a:buSzPts val="840"/>
              <a:buFont typeface="Roboto"/>
              <a:buNone/>
            </a:pPr>
            <a:r>
              <a:rPr b="1" i="1" lang="en"/>
              <a:t>Lastly, </a:t>
            </a:r>
            <a:r>
              <a:rPr b="1" i="1" lang="en"/>
              <a:t>no other vender is proven 100% open source for all this functionality – all our software is contributed upstream under the  Apache of AGPL licenses; our binaries require subscription ala Red Hat</a:t>
            </a:r>
            <a:endParaRPr b="1"/>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This r</a:t>
            </a:r>
            <a:r>
              <a:rPr lang="en" sz="900">
                <a:latin typeface="Roboto Light"/>
                <a:ea typeface="Roboto Light"/>
                <a:cs typeface="Roboto Light"/>
                <a:sym typeface="Roboto Light"/>
              </a:rPr>
              <a:t>educes vendor lock-in with a 100% open source platform</a:t>
            </a:r>
            <a:endParaRPr/>
          </a:p>
          <a:p>
            <a:pPr indent="0" lvl="0" marL="0" rtl="0" algn="l">
              <a:spcBef>
                <a:spcPts val="450"/>
              </a:spcBef>
              <a:spcAft>
                <a:spcPts val="0"/>
              </a:spcAft>
              <a:buClr>
                <a:schemeClr val="lt1"/>
              </a:buClr>
              <a:buSzPts val="840"/>
              <a:buFont typeface="Roboto Light"/>
              <a:buNone/>
            </a:pPr>
            <a:r>
              <a:rPr lang="en" sz="900">
                <a:latin typeface="Roboto Light"/>
                <a:ea typeface="Roboto Light"/>
                <a:cs typeface="Roboto Light"/>
                <a:sym typeface="Roboto Light"/>
              </a:rPr>
              <a:t>You can also e</a:t>
            </a:r>
            <a:r>
              <a:rPr lang="en" sz="900">
                <a:latin typeface="Roboto Light"/>
                <a:ea typeface="Roboto Light"/>
                <a:cs typeface="Roboto Light"/>
                <a:sym typeface="Roboto Light"/>
              </a:rPr>
              <a:t>xtend the enterprise data cloud architecture with 3rd party apps</a:t>
            </a:r>
            <a:endParaRPr/>
          </a:p>
        </p:txBody>
      </p:sp>
      <p:sp>
        <p:nvSpPr>
          <p:cNvPr id="207" name="Google Shape;207;g213bf672649_0_16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13bf672649_0_8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CDH -&gt; CDP based on Cloudera BDR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HDP -&gt; CDP based on Hortonworks DLM </a:t>
            </a:r>
            <a:endParaRPr/>
          </a:p>
        </p:txBody>
      </p:sp>
      <p:sp>
        <p:nvSpPr>
          <p:cNvPr id="1144" name="Google Shape;1144;g213bf672649_0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13bf672649_0_10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CDH -&gt; CDP based on Cloudera BDR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HDP -&gt; CDP based on Hortonworks DLM </a:t>
            </a:r>
            <a:endParaRPr/>
          </a:p>
        </p:txBody>
      </p:sp>
      <p:sp>
        <p:nvSpPr>
          <p:cNvPr id="1293" name="Google Shape;1293;g213bf672649_0_1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13bf672649_0_30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go over CDP Private Cloud</a:t>
            </a:r>
            <a:endParaRPr/>
          </a:p>
        </p:txBody>
      </p:sp>
      <p:sp>
        <p:nvSpPr>
          <p:cNvPr id="1435" name="Google Shape;1435;g213bf672649_0_3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13bf672649_0_31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rPr lang="en">
                <a:solidFill>
                  <a:schemeClr val="dk1"/>
                </a:solidFill>
                <a:latin typeface="Roboto"/>
                <a:ea typeface="Roboto"/>
                <a:cs typeface="Roboto"/>
                <a:sym typeface="Roboto"/>
              </a:rPr>
              <a:t>CDP Private Cloud is the </a:t>
            </a:r>
            <a:r>
              <a:rPr b="0" i="0" lang="en" u="none" strike="noStrike">
                <a:solidFill>
                  <a:schemeClr val="dk1"/>
                </a:solidFill>
                <a:latin typeface="Roboto"/>
                <a:ea typeface="Roboto"/>
                <a:cs typeface="Roboto"/>
                <a:sym typeface="Roboto"/>
              </a:rPr>
              <a:t>On-premises enterprise data and analytics platform that has the agility and flexibility of public cloud, and all the control of the data center</a:t>
            </a:r>
            <a:endParaRPr b="0" i="0" u="none" strike="noStrike">
              <a:solidFill>
                <a:schemeClr val="dk1"/>
              </a:solidFill>
              <a:latin typeface="Roboto"/>
              <a:ea typeface="Roboto"/>
              <a:cs typeface="Roboto"/>
              <a:sym typeface="Roboto"/>
            </a:endParaRPr>
          </a:p>
          <a:p>
            <a:pPr indent="0" lvl="0" marL="0" rtl="0" algn="l">
              <a:spcBef>
                <a:spcPts val="0"/>
              </a:spcBef>
              <a:spcAft>
                <a:spcPts val="0"/>
              </a:spcAft>
              <a:buClr>
                <a:schemeClr val="dk1"/>
              </a:buClr>
              <a:buSzPts val="900"/>
              <a:buFont typeface="Roboto"/>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900"/>
              <a:buFont typeface="Roboto"/>
              <a:buNone/>
            </a:pPr>
            <a:r>
              <a:rPr lang="en">
                <a:solidFill>
                  <a:schemeClr val="dk1"/>
                </a:solidFill>
                <a:latin typeface="Roboto"/>
                <a:ea typeface="Roboto"/>
                <a:cs typeface="Roboto"/>
                <a:sym typeface="Roboto"/>
              </a:rPr>
              <a:t>[CLICK]</a:t>
            </a:r>
            <a:endParaRPr>
              <a:solidFill>
                <a:schemeClr val="dk1"/>
              </a:solidFill>
              <a:latin typeface="Roboto"/>
              <a:ea typeface="Roboto"/>
              <a:cs typeface="Roboto"/>
              <a:sym typeface="Roboto"/>
            </a:endParaRPr>
          </a:p>
        </p:txBody>
      </p:sp>
      <p:sp>
        <p:nvSpPr>
          <p:cNvPr id="1440" name="Google Shape;1440;g213bf672649_0_3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13bf672649_0_3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rPr lang="en"/>
              <a:t>With CDP Private Cloud containerized Data Services, like Data Engineering, Data Warehousing and Machine Learning.</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It also supports HDFS and Ozone for Object storage.</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solidFill>
                  <a:schemeClr val="dk1"/>
                </a:solidFill>
              </a:rPr>
              <a:t>It leverages the same Cloudera SDX for security and governance and Data lineage.</a:t>
            </a:r>
            <a:endParaRPr>
              <a:solidFill>
                <a:schemeClr val="dk1"/>
              </a:solidFill>
            </a:endParaRPr>
          </a:p>
          <a:p>
            <a:pPr indent="0" lvl="0" marL="0" rtl="0" algn="l">
              <a:spcBef>
                <a:spcPts val="0"/>
              </a:spcBef>
              <a:spcAft>
                <a:spcPts val="0"/>
              </a:spcAft>
              <a:buClr>
                <a:schemeClr val="dk1"/>
              </a:buClr>
              <a:buSzPts val="900"/>
              <a:buFont typeface="Roboto"/>
              <a:buNone/>
            </a:pPr>
            <a:r>
              <a:t/>
            </a:r>
            <a:endParaRPr>
              <a:solidFill>
                <a:schemeClr val="dk1"/>
              </a:solidFill>
            </a:endParaRPr>
          </a:p>
          <a:p>
            <a:pPr indent="0" lvl="0" marL="0" rtl="0" algn="l">
              <a:spcBef>
                <a:spcPts val="0"/>
              </a:spcBef>
              <a:spcAft>
                <a:spcPts val="0"/>
              </a:spcAft>
              <a:buClr>
                <a:schemeClr val="dk1"/>
              </a:buClr>
              <a:buSzPts val="900"/>
              <a:buFont typeface="Roboto"/>
              <a:buNone/>
            </a:pPr>
            <a:r>
              <a:rPr lang="en">
                <a:solidFill>
                  <a:schemeClr val="dk1"/>
                </a:solidFill>
              </a:rPr>
              <a:t>So what challenges were we trying to solve with CDP Private Cloud</a:t>
            </a:r>
            <a:endParaRPr>
              <a:solidFill>
                <a:schemeClr val="dk1"/>
              </a:solidFill>
            </a:endParaRPr>
          </a:p>
          <a:p>
            <a:pPr indent="0" lvl="0" marL="0" rtl="0" algn="l">
              <a:spcBef>
                <a:spcPts val="0"/>
              </a:spcBef>
              <a:spcAft>
                <a:spcPts val="0"/>
              </a:spcAft>
              <a:buClr>
                <a:schemeClr val="dk1"/>
              </a:buClr>
              <a:buSzPts val="900"/>
              <a:buFont typeface="Roboto"/>
              <a:buNone/>
            </a:pPr>
            <a:r>
              <a:t/>
            </a:r>
            <a:endParaRPr>
              <a:solidFill>
                <a:schemeClr val="dk1"/>
              </a:solidFill>
            </a:endParaRPr>
          </a:p>
          <a:p>
            <a:pPr indent="0" lvl="0" marL="0" rtl="0" algn="l">
              <a:spcBef>
                <a:spcPts val="0"/>
              </a:spcBef>
              <a:spcAft>
                <a:spcPts val="0"/>
              </a:spcAft>
              <a:buClr>
                <a:schemeClr val="dk1"/>
              </a:buClr>
              <a:buSzPts val="900"/>
              <a:buFont typeface="Roboto"/>
              <a:buNone/>
            </a:pPr>
            <a:r>
              <a:rPr lang="en">
                <a:solidFill>
                  <a:schemeClr val="dk1"/>
                </a:solidFill>
              </a:rPr>
              <a:t>[CLICK]</a:t>
            </a:r>
            <a:endParaRPr>
              <a:solidFill>
                <a:schemeClr val="dk1"/>
              </a:solidFill>
            </a:endParaRPr>
          </a:p>
        </p:txBody>
      </p:sp>
      <p:sp>
        <p:nvSpPr>
          <p:cNvPr id="1446" name="Google Shape;1446;g213bf672649_0_3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13bf672649_0_3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g213bf672649_0_3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rPr lang="en"/>
              <a:t>First </a:t>
            </a:r>
            <a:r>
              <a:rPr i="1" lang="en" sz="1200">
                <a:solidFill>
                  <a:srgbClr val="305868"/>
                </a:solidFill>
                <a:latin typeface="Roboto"/>
                <a:ea typeface="Roboto"/>
                <a:cs typeface="Roboto"/>
                <a:sym typeface="Roboto"/>
              </a:rPr>
              <a:t>Noisy Neignbors</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There goes Marketing team stalling the cluster, again!</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Managing demand spikes is tough</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Complex Upgrades</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We are still on 2.x, you’ll have to wait to be able to use 3.x</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Upgrading can take months to execute</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Lack of Elasticity</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We don’t use more than 40% of our infra, and yet some services often lack resources</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Rigid clusters won’t allow you to share resources</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Extended Onboarding Cycles</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Your environment should be ready in 4-6 weeks, hopefully…</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Co-location of storage &amp; compute</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rPr i="1" lang="en" sz="1200">
                <a:solidFill>
                  <a:srgbClr val="305868"/>
                </a:solidFill>
                <a:latin typeface="Roboto"/>
                <a:ea typeface="Roboto"/>
                <a:cs typeface="Roboto"/>
                <a:sym typeface="Roboto"/>
              </a:rPr>
              <a:t>We can’t grow compute independently of storage</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a:p>
            <a:pPr indent="0" lvl="0" marL="0" rtl="0" algn="l">
              <a:spcBef>
                <a:spcPts val="0"/>
              </a:spcBef>
              <a:spcAft>
                <a:spcPts val="0"/>
              </a:spcAft>
              <a:buClr>
                <a:srgbClr val="305868"/>
              </a:buClr>
              <a:buSzPts val="1200"/>
              <a:buFont typeface="Roboto"/>
              <a:buNone/>
            </a:pPr>
            <a:r>
              <a:t/>
            </a:r>
            <a:endParaRPr i="1" sz="1200">
              <a:solidFill>
                <a:srgbClr val="305868"/>
              </a:solidFill>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13bf672649_0_36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rPr lang="en"/>
              <a:t>With CDP Private Cloud you get </a:t>
            </a:r>
            <a:endParaRPr/>
          </a:p>
          <a:p>
            <a:pPr indent="-190500" lvl="0" marL="342900" rtl="0" algn="l">
              <a:lnSpc>
                <a:spcPct val="115000"/>
              </a:lnSpc>
              <a:spcBef>
                <a:spcPts val="600"/>
              </a:spcBef>
              <a:spcAft>
                <a:spcPts val="0"/>
              </a:spcAft>
              <a:buClr>
                <a:srgbClr val="305868"/>
              </a:buClr>
              <a:buSzPts val="1200"/>
              <a:buFont typeface="Roboto"/>
              <a:buChar char="●"/>
            </a:pPr>
            <a:r>
              <a:rPr lang="en" sz="1200">
                <a:solidFill>
                  <a:srgbClr val="305868"/>
                </a:solidFill>
                <a:latin typeface="Roboto"/>
                <a:ea typeface="Roboto"/>
                <a:cs typeface="Roboto"/>
                <a:sym typeface="Roboto"/>
              </a:rPr>
              <a:t>Tenant isolation provided by the container cloud, enabling dedicated compute</a:t>
            </a:r>
            <a:endParaRPr sz="1200">
              <a:solidFill>
                <a:srgbClr val="305868"/>
              </a:solidFill>
              <a:latin typeface="Roboto"/>
              <a:ea typeface="Roboto"/>
              <a:cs typeface="Roboto"/>
              <a:sym typeface="Roboto"/>
            </a:endParaRPr>
          </a:p>
          <a:p>
            <a:pPr indent="-190500" lvl="0" marL="342900" rtl="0" algn="l">
              <a:lnSpc>
                <a:spcPct val="115000"/>
              </a:lnSpc>
              <a:spcBef>
                <a:spcPts val="600"/>
              </a:spcBef>
              <a:spcAft>
                <a:spcPts val="0"/>
              </a:spcAft>
              <a:buClr>
                <a:srgbClr val="305868"/>
              </a:buClr>
              <a:buSzPts val="1200"/>
              <a:buFont typeface="Roboto"/>
              <a:buChar char="●"/>
            </a:pPr>
            <a:r>
              <a:rPr lang="en" sz="1200">
                <a:solidFill>
                  <a:srgbClr val="305868"/>
                </a:solidFill>
                <a:latin typeface="Roboto"/>
                <a:ea typeface="Roboto"/>
                <a:cs typeface="Roboto"/>
                <a:sym typeface="Roboto"/>
              </a:rPr>
              <a:t>You get Predictable performance to ensure you meet your application SLAs</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solidFill>
                  <a:schemeClr val="dk1"/>
                </a:solidFill>
              </a:rPr>
              <a:t>You can optimize your resources to improve cost efficiency.</a:t>
            </a:r>
            <a:endParaRPr b="1" sz="1400">
              <a:solidFill>
                <a:srgbClr val="305868"/>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a:solidFill>
                  <a:srgbClr val="305868"/>
                </a:solidFill>
              </a:rPr>
              <a:t>You get </a:t>
            </a:r>
            <a:r>
              <a:rPr b="1" lang="en">
                <a:solidFill>
                  <a:srgbClr val="305868"/>
                </a:solidFill>
              </a:rPr>
              <a:t>Elasticity to Auto-Scale &amp; Auto-Suspend</a:t>
            </a:r>
            <a:r>
              <a:rPr lang="en">
                <a:solidFill>
                  <a:srgbClr val="305868"/>
                </a:solidFill>
              </a:rPr>
              <a:t>    </a:t>
            </a:r>
            <a:endParaRPr>
              <a:solidFill>
                <a:srgbClr val="305868"/>
              </a:solidFill>
            </a:endParaRPr>
          </a:p>
          <a:p>
            <a:pPr indent="-184150" lvl="0" marL="342900" rtl="0" algn="l">
              <a:lnSpc>
                <a:spcPct val="115000"/>
              </a:lnSpc>
              <a:spcBef>
                <a:spcPts val="0"/>
              </a:spcBef>
              <a:spcAft>
                <a:spcPts val="0"/>
              </a:spcAft>
              <a:buClr>
                <a:srgbClr val="305868"/>
              </a:buClr>
              <a:buSzPts val="1100"/>
              <a:buChar char="●"/>
            </a:pPr>
            <a:r>
              <a:rPr lang="en">
                <a:solidFill>
                  <a:srgbClr val="305868"/>
                </a:solidFill>
              </a:rPr>
              <a:t>You Use what you need, when you need it  </a:t>
            </a:r>
            <a:endParaRPr>
              <a:solidFill>
                <a:srgbClr val="305868"/>
              </a:solidFill>
            </a:endParaRPr>
          </a:p>
          <a:p>
            <a:pPr indent="-184150" lvl="0" marL="342900" rtl="0" algn="l">
              <a:lnSpc>
                <a:spcPct val="115000"/>
              </a:lnSpc>
              <a:spcBef>
                <a:spcPts val="0"/>
              </a:spcBef>
              <a:spcAft>
                <a:spcPts val="0"/>
              </a:spcAft>
              <a:buClr>
                <a:srgbClr val="305868"/>
              </a:buClr>
              <a:buSzPts val="1100"/>
              <a:buChar char="●"/>
            </a:pPr>
            <a:r>
              <a:rPr lang="en">
                <a:solidFill>
                  <a:srgbClr val="305868"/>
                </a:solidFill>
              </a:rPr>
              <a:t>You can Shift excess capacity according to demand</a:t>
            </a:r>
            <a:endParaRPr/>
          </a:p>
          <a:p>
            <a:pPr indent="0" lvl="0" marL="0" rtl="0" algn="l">
              <a:spcBef>
                <a:spcPts val="0"/>
              </a:spcBef>
              <a:spcAft>
                <a:spcPts val="0"/>
              </a:spcAft>
              <a:buClr>
                <a:schemeClr val="dk1"/>
              </a:buClr>
              <a:buSzPts val="900"/>
              <a:buFont typeface="Roboto"/>
              <a:buNone/>
            </a:pPr>
            <a:r>
              <a:t/>
            </a:r>
            <a:endParaRPr/>
          </a:p>
          <a:p>
            <a:pPr indent="0" lvl="0" marL="0" rtl="0" algn="l">
              <a:spcBef>
                <a:spcPts val="0"/>
              </a:spcBef>
              <a:spcAft>
                <a:spcPts val="0"/>
              </a:spcAft>
              <a:buClr>
                <a:schemeClr val="dk1"/>
              </a:buClr>
              <a:buSzPts val="900"/>
              <a:buFont typeface="Roboto"/>
              <a:buNone/>
            </a:pPr>
            <a:r>
              <a:rPr lang="en"/>
              <a:t>You can quickly on board new workloads to address new use cases to improve your time to value.</a:t>
            </a:r>
            <a:endParaRPr/>
          </a:p>
          <a:p>
            <a:pPr indent="0" lvl="0" marL="0" rtl="0" algn="l">
              <a:spcBef>
                <a:spcPts val="0"/>
              </a:spcBef>
              <a:spcAft>
                <a:spcPts val="0"/>
              </a:spcAft>
              <a:buClr>
                <a:schemeClr val="dk1"/>
              </a:buClr>
              <a:buSzPts val="900"/>
              <a:buFont typeface="Roboto"/>
              <a:buNone/>
            </a:pPr>
            <a:r>
              <a:t/>
            </a:r>
            <a:endParaRPr/>
          </a:p>
        </p:txBody>
      </p:sp>
      <p:sp>
        <p:nvSpPr>
          <p:cNvPr id="1482" name="Google Shape;1482;g213bf672649_0_3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1b1fb43394_0_9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11b1fb43394_0_9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eb8edbf411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eb8edbf411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e3beaa75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6" name="Google Shape;1536;g1e3beaa75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3bf672649_0_38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Given our unique platform capabilities, we feel we’re </a:t>
            </a:r>
            <a:r>
              <a:rPr lang="en"/>
              <a:t>positioned</a:t>
            </a:r>
            <a:r>
              <a:rPr lang="en"/>
              <a:t> to best enable Modern Data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we say Modern Data Architectures, what are talking about?</a:t>
            </a:r>
            <a:endParaRPr/>
          </a:p>
          <a:p>
            <a:pPr indent="0" lvl="0" marL="0" rtl="0" algn="l">
              <a:spcBef>
                <a:spcPts val="0"/>
              </a:spcBef>
              <a:spcAft>
                <a:spcPts val="0"/>
              </a:spcAft>
              <a:buNone/>
            </a:pPr>
            <a:r>
              <a:rPr lang="en"/>
              <a:t>[CLICK]</a:t>
            </a:r>
            <a:endParaRPr/>
          </a:p>
        </p:txBody>
      </p:sp>
      <p:sp>
        <p:nvSpPr>
          <p:cNvPr id="222" name="Google Shape;222;g213bf672649_0_38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e3beaa75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1e3beaa75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e3beaa75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e3beaa75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e3beaa7549_0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t/>
            </a:r>
            <a:endParaRPr/>
          </a:p>
        </p:txBody>
      </p:sp>
      <p:sp>
        <p:nvSpPr>
          <p:cNvPr id="1558" name="Google Shape;1558;g1e3beaa754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e3beaa7549_0_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t/>
            </a:r>
            <a:endParaRPr/>
          </a:p>
        </p:txBody>
      </p:sp>
      <p:sp>
        <p:nvSpPr>
          <p:cNvPr id="1588" name="Google Shape;1588;g1e3beaa754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e3beaa754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e3beaa754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e3beaa7549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7" name="Google Shape;1607;g1e3beaa754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e3beaa754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3" name="Google Shape;1613;g1e3beaa754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e3beaa754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e3beaa754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e3beaa754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9" name="Google Shape;1649;g1e3beaa754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e3beaa754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RAFT is an industry standard distributed consensus algorithm (an easier alternative to Paxos).</a:t>
            </a:r>
            <a:endParaRPr/>
          </a:p>
        </p:txBody>
      </p:sp>
      <p:sp>
        <p:nvSpPr>
          <p:cNvPr id="1654" name="Google Shape;1654;g1e3beaa754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3bf672649_0_4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13bf672649_0_4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OK….So, when we talk about modern data architectures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You’re moving from Data Lake to a Data Fabric, Data Lakehouse, and finally Data Mesh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Data Fabric is essentially orchestrating disparate data sources intelligently and securely, and managing them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Data Lakehouse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Gartner’s definition of a Data Lakehouse is that it integrates and unifies the capabilities of data warehouses and data lakes,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and critically important for the definition, is that it supports “</a:t>
            </a:r>
            <a:r>
              <a:rPr b="1" lang="en">
                <a:solidFill>
                  <a:schemeClr val="dk1"/>
                </a:solidFill>
              </a:rPr>
              <a:t>multifunction analytics</a:t>
            </a:r>
            <a:r>
              <a:rPr lang="en">
                <a:solidFill>
                  <a:schemeClr val="dk1"/>
                </a:solidFill>
              </a:rPr>
              <a:t>” on a single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Data Mesh you have Distributed data products oriented around domains and owned by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independent cross-functional teams, using a common data infrastructure as a platform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host, prep and serve their data assets.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Cloudera has built over the last few years, is a platform that has all the building blocks to enable these modern data architectures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competitors may talk about doing data mesh, building lakehouses and so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nobody is positioned to do it in a hybrid, multi-cloud, on-premise world…… like we are.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1e3beaa7549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1" name="Google Shape;1661;g1e3beaa754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e3beaa7549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9" name="Google Shape;1669;g1e3beaa754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e3beaa754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e3beaa754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sz="1800">
                <a:solidFill>
                  <a:srgbClr val="305868"/>
                </a:solidFill>
                <a:latin typeface="Roboto"/>
                <a:ea typeface="Roboto"/>
                <a:cs typeface="Roboto"/>
                <a:sym typeface="Roboto"/>
              </a:rPr>
              <a:t>Ozone Manager (OM) is the namespace manager for Ozone.</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rPr lang="en" sz="1800">
                <a:solidFill>
                  <a:srgbClr val="305868"/>
                </a:solidFill>
                <a:latin typeface="Roboto"/>
                <a:ea typeface="Roboto"/>
                <a:cs typeface="Roboto"/>
                <a:sym typeface="Roboto"/>
              </a:rPr>
              <a:t>This means that when you want to write some data, you ask Ozone Manager for a block and Ozone Manager gives you a block and remembers that information. When you want to read that file back, you need to find the address of the block and Ozone Manager returns it you.</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rPr lang="en" sz="1800">
                <a:solidFill>
                  <a:srgbClr val="305868"/>
                </a:solidFill>
                <a:latin typeface="Roboto"/>
                <a:ea typeface="Roboto"/>
                <a:cs typeface="Roboto"/>
                <a:sym typeface="Roboto"/>
              </a:rPr>
              <a:t>Ozone Manager also allows users to organize keys under a volume and bucket. Volumes and buckets are part of the namespace and managed by Ozone Manager.</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rPr lang="en" sz="1800">
                <a:solidFill>
                  <a:srgbClr val="305868"/>
                </a:solidFill>
                <a:latin typeface="Roboto"/>
                <a:ea typeface="Roboto"/>
                <a:cs typeface="Roboto"/>
                <a:sym typeface="Roboto"/>
              </a:rPr>
              <a:t>Each ozone volume is the root of an independent namespace under OM. This is very different from HDFS which provides a single rooted file system.</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sz="1800">
              <a:solidFill>
                <a:srgbClr val="305868"/>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rPr lang="en" sz="1800">
                <a:solidFill>
                  <a:srgbClr val="305868"/>
                </a:solidFill>
                <a:latin typeface="Roboto"/>
                <a:ea typeface="Roboto"/>
                <a:cs typeface="Roboto"/>
                <a:sym typeface="Roboto"/>
              </a:rPr>
              <a:t>Ozone’s namespace is a collection of volumes or is a forest instead of a single rooted tree as in HDFS. This property makes it easy to deploy multiple OMs for scaling.</a:t>
            </a:r>
            <a:endParaRPr sz="1800">
              <a:solidFill>
                <a:srgbClr val="305868"/>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e3beaa754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e3beaa754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450"/>
              </a:spcBef>
              <a:spcAft>
                <a:spcPts val="0"/>
              </a:spcAft>
              <a:buClr>
                <a:srgbClr val="305868"/>
              </a:buClr>
              <a:buSzPts val="1400"/>
              <a:buFont typeface="Roboto"/>
              <a:buChar char="●"/>
            </a:pPr>
            <a:r>
              <a:rPr lang="en" sz="1800">
                <a:solidFill>
                  <a:srgbClr val="305868"/>
                </a:solidFill>
                <a:latin typeface="Roboto"/>
                <a:ea typeface="Roboto"/>
                <a:cs typeface="Roboto"/>
                <a:sym typeface="Roboto"/>
              </a:rPr>
              <a:t>If there is a loss of data node or a disk, SCM detects it and instructs data nodes make copies of the missing blocks to ensure high availability.</a:t>
            </a:r>
            <a:endParaRPr sz="1800">
              <a:solidFill>
                <a:srgbClr val="305868"/>
              </a:solidFill>
              <a:latin typeface="Roboto"/>
              <a:ea typeface="Roboto"/>
              <a:cs typeface="Roboto"/>
              <a:sym typeface="Roboto"/>
            </a:endParaRPr>
          </a:p>
          <a:p>
            <a:pPr indent="-317500" lvl="0" marL="457200" rtl="0" algn="l">
              <a:lnSpc>
                <a:spcPct val="150000"/>
              </a:lnSpc>
              <a:spcBef>
                <a:spcPts val="0"/>
              </a:spcBef>
              <a:spcAft>
                <a:spcPts val="0"/>
              </a:spcAft>
              <a:buClr>
                <a:srgbClr val="305868"/>
              </a:buClr>
              <a:buSzPts val="1400"/>
              <a:buFont typeface="Roboto"/>
              <a:buChar char="●"/>
            </a:pPr>
            <a:r>
              <a:rPr lang="en" sz="1800">
                <a:solidFill>
                  <a:srgbClr val="305868"/>
                </a:solidFill>
                <a:latin typeface="Roboto"/>
                <a:ea typeface="Roboto"/>
                <a:cs typeface="Roboto"/>
                <a:sym typeface="Roboto"/>
              </a:rPr>
              <a:t>SCM’s Ceritificate authority is in charge of issuing identity certificates for each and every service in the cluster. This certificate infrastructure makes it easy to enable mTLS at network layer and the block token infrastructure depends on this certificate infrastructure.</a:t>
            </a:r>
            <a:endParaRPr sz="1800">
              <a:solidFill>
                <a:srgbClr val="305868"/>
              </a:solidFill>
              <a:latin typeface="Roboto"/>
              <a:ea typeface="Roboto"/>
              <a:cs typeface="Roboto"/>
              <a:sym typeface="Roboto"/>
            </a:endParaRPr>
          </a:p>
          <a:p>
            <a:pPr indent="0" lvl="0" marL="0" rtl="0" algn="l">
              <a:spcBef>
                <a:spcPts val="0"/>
              </a:spcBef>
              <a:spcAft>
                <a:spcPts val="0"/>
              </a:spcAft>
              <a:buNone/>
            </a:pPr>
            <a:r>
              <a:rPr lang="en" sz="1400">
                <a:solidFill>
                  <a:srgbClr val="333333"/>
                </a:solidFill>
                <a:highlight>
                  <a:srgbClr val="FFFFFF"/>
                </a:highlight>
              </a:rPr>
              <a:t>SCM is in charge of creating an Ozone cluster. When an SCM is booted up via </a:t>
            </a:r>
            <a:r>
              <a:rPr lang="en" sz="1250">
                <a:solidFill>
                  <a:srgbClr val="C7254E"/>
                </a:solidFill>
                <a:highlight>
                  <a:srgbClr val="F9F2F4"/>
                </a:highlight>
                <a:latin typeface="Courier New"/>
                <a:ea typeface="Courier New"/>
                <a:cs typeface="Courier New"/>
                <a:sym typeface="Courier New"/>
              </a:rPr>
              <a:t>init</a:t>
            </a:r>
            <a:r>
              <a:rPr lang="en" sz="1400">
                <a:solidFill>
                  <a:srgbClr val="333333"/>
                </a:solidFill>
                <a:highlight>
                  <a:srgbClr val="FFFFFF"/>
                </a:highlight>
              </a:rPr>
              <a:t> command, SCM creates the cluster identity and root certificates needed for the SCM certificate authority. SCM manages the life cycle of a data node in the cluster.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e3beaa75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e3beaa754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e3beaa754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8" name="Google Shape;1698;g1e3beaa754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e3beaa754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g1e3beaa7549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e3beaa754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e3beaa754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e3beaa754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e3beaa754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e3beaa754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e3beaa754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ea0646f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ea0646f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 little bit about modern data architectures. The industry is standardizing around three terms: Data fabrics, data lakehouses, and data mesh. The reality is that Cloudera has been delivering data fabrics and data lake houses for a very long time, we just haven’t used those terminologies until now.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Data Fabric is simply the orchestration of governance around a distributed data platform which is something that we've done for many years.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Data Lakehouse layers on top of that multifunction analytics which we've also been delivering for 5+ years.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Data mesh is an interesting and emerging data architecture construct. The idea is to allow businesses to have data as a product so they can make and serve their own data platforms which are then integrated with other data platforms both internally and externally as data services.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have customers already building data meshes today and are talking about it publicly. Customers like HelloFresh and UniCredit, but this is an area that you are going to see a lot more focus and investment on as we move forward, but it's important to note that we are uniquely positioned to deliver this in a hybrid fashion which is critical to the data mesh vision. [CLICK]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1e3beaa7549_0_3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Roboto"/>
              <a:buNone/>
            </a:pPr>
            <a:r>
              <a:rPr lang="en"/>
              <a:t>What isolation / multi-tenancy issues are you running into today</a:t>
            </a:r>
            <a:endParaRPr/>
          </a:p>
          <a:p>
            <a:pPr indent="0" lvl="0" marL="0" rtl="0" algn="l">
              <a:spcBef>
                <a:spcPts val="0"/>
              </a:spcBef>
              <a:spcAft>
                <a:spcPts val="0"/>
              </a:spcAft>
              <a:buClr>
                <a:schemeClr val="dk1"/>
              </a:buClr>
              <a:buSzPts val="900"/>
              <a:buFont typeface="Roboto"/>
              <a:buNone/>
            </a:pPr>
            <a:r>
              <a:rPr lang="en"/>
              <a:t>Upgrade process</a:t>
            </a:r>
            <a:endParaRPr/>
          </a:p>
          <a:p>
            <a:pPr indent="0" lvl="0" marL="0" rtl="0" algn="l">
              <a:spcBef>
                <a:spcPts val="0"/>
              </a:spcBef>
              <a:spcAft>
                <a:spcPts val="0"/>
              </a:spcAft>
              <a:buClr>
                <a:schemeClr val="dk1"/>
              </a:buClr>
              <a:buSzPts val="900"/>
              <a:buFont typeface="Roboto"/>
              <a:buNone/>
            </a:pPr>
            <a:r>
              <a:rPr lang="en"/>
              <a:t>How do you manage capacity in the cluster</a:t>
            </a:r>
            <a:endParaRPr/>
          </a:p>
        </p:txBody>
      </p:sp>
      <p:sp>
        <p:nvSpPr>
          <p:cNvPr id="1906" name="Google Shape;1906;g1e3beaa7549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1e3beaa75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1e3beaa75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1e3beaa754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1e3beaa754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1e3beaa7549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1e3beaa7549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highlight>
                  <a:schemeClr val="lt1"/>
                </a:highlight>
                <a:hlinkClick r:id="rId2">
                  <a:extLst>
                    <a:ext uri="{A12FA001-AC4F-418D-AE19-62706E023703}">
                      <ahyp:hlinkClr val="tx"/>
                    </a:ext>
                  </a:extLst>
                </a:hlinkClick>
              </a:rPr>
              <a:t>https://docs.cloudera.com/cdp-private-cloud-upgrade/latest/release-guide/topics/cdpdc-ozone.html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en">
                <a:solidFill>
                  <a:srgbClr val="222222"/>
                </a:solidFill>
                <a:latin typeface="Roboto"/>
                <a:ea typeface="Roboto"/>
                <a:cs typeface="Roboto"/>
                <a:sym typeface="Roboto"/>
              </a:rPr>
              <a:t>40+ GBps Full Duplex Strongly Recommended but 25GBps Bonded Full Duplex is OK</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e3beaa754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e3beaa754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1155CC"/>
                </a:solidFill>
                <a:highlight>
                  <a:srgbClr val="FFFFFF"/>
                </a:highlight>
                <a:hlinkClick r:id="rId2">
                  <a:extLst>
                    <a:ext uri="{A12FA001-AC4F-418D-AE19-62706E023703}">
                      <ahyp:hlinkClr val="tx"/>
                    </a:ext>
                  </a:extLst>
                </a:hlinkClick>
              </a:rPr>
              <a:t>https://docs.cloudera.com/cdp-private-cloud-upgrade/latest/release-guide/topics/cdpdc-ozone.html</a:t>
            </a:r>
            <a:endParaRPr/>
          </a:p>
          <a:p>
            <a:pPr indent="0" lvl="0" marL="0" rtl="0" algn="l">
              <a:lnSpc>
                <a:spcPct val="115000"/>
              </a:lnSpc>
              <a:spcBef>
                <a:spcPts val="1200"/>
              </a:spcBef>
              <a:spcAft>
                <a:spcPts val="0"/>
              </a:spcAft>
              <a:buClr>
                <a:schemeClr val="dk1"/>
              </a:buClr>
              <a:buSzPts val="1100"/>
              <a:buFont typeface="Arial"/>
              <a:buNone/>
            </a:pPr>
            <a:r>
              <a:rPr b="1" i="1" lang="en">
                <a:solidFill>
                  <a:srgbClr val="222222"/>
                </a:solidFill>
                <a:latin typeface="Roboto"/>
                <a:ea typeface="Roboto"/>
                <a:cs typeface="Roboto"/>
                <a:sym typeface="Roboto"/>
              </a:rPr>
              <a:t>40+ GBps Full Duplex Strongly Recommended but 25GBps Bonded Full Duplex is OK</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e3beaa75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4" name="Google Shape;2004;g1e3beaa7549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e3beaa7549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e3beaa7549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1e3beaa754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1e3beaa754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e3beaa7549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4" name="Google Shape;2024;g1e3beaa754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e3beaa7549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Admin user sets up policies for Ozone users (1 and 2).</a:t>
            </a:r>
            <a:endParaRPr/>
          </a:p>
          <a:p>
            <a:pPr indent="0" lvl="0" marL="0" rtl="0" algn="l">
              <a:lnSpc>
                <a:spcPct val="100000"/>
              </a:lnSpc>
              <a:spcBef>
                <a:spcPts val="0"/>
              </a:spcBef>
              <a:spcAft>
                <a:spcPts val="0"/>
              </a:spcAft>
              <a:buSzPts val="1100"/>
              <a:buNone/>
            </a:pPr>
            <a:r>
              <a:rPr lang="en"/>
              <a:t>Ozone users access Ozone subject to Ranger policies defined (3, 4 and 5). </a:t>
            </a:r>
            <a:endParaRPr/>
          </a:p>
        </p:txBody>
      </p:sp>
      <p:sp>
        <p:nvSpPr>
          <p:cNvPr id="2031" name="Google Shape;2031;g1e3beaa754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3bf672649_0_3900:notes"/>
          <p:cNvSpPr/>
          <p:nvPr>
            <p:ph idx="2" type="sldImg"/>
          </p:nvPr>
        </p:nvSpPr>
        <p:spPr>
          <a:xfrm>
            <a:off x="423863" y="703263"/>
            <a:ext cx="6259500" cy="352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13bf672649_0_3900: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Now, as a Company, our Vision has not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still believe that DATA can make what is impossible today, possible tomorrow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still want to empower people to transform complex data anywhere into actionable insights faster and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do this by delivering a hybrid data platform with secure data management and portable cloud-native data analytics</a:t>
            </a:r>
            <a:endParaRPr/>
          </a:p>
        </p:txBody>
      </p:sp>
      <p:sp>
        <p:nvSpPr>
          <p:cNvPr id="268" name="Google Shape;268;g213bf672649_0_3900:notes"/>
          <p:cNvSpPr txBox="1"/>
          <p:nvPr>
            <p:ph idx="12" type="sldNum"/>
          </p:nvPr>
        </p:nvSpPr>
        <p:spPr>
          <a:xfrm>
            <a:off x="3970938" y="8829968"/>
            <a:ext cx="3037800" cy="4665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Roboto"/>
                <a:ea typeface="Roboto"/>
                <a:cs typeface="Roboto"/>
                <a:sym typeface="Roboto"/>
              </a:rPr>
              <a:t>‹#›</a:t>
            </a:fld>
            <a:endParaRPr b="0" i="0" sz="1200" u="none" cap="none" strike="noStrike">
              <a:solidFill>
                <a:srgbClr val="000000"/>
              </a:solidFill>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1e3beaa7549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9" name="Google Shape;2039;g1e3beaa754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e3beaa75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e3beaa75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e3beaa7549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e3beaa7549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1e3beaa754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3" name="Google Shape;2063;g1e3beaa7549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e3beaa7549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does not cover details about installation/setup of PVC. </a:t>
            </a:r>
            <a:endParaRPr/>
          </a:p>
        </p:txBody>
      </p:sp>
      <p:sp>
        <p:nvSpPr>
          <p:cNvPr id="2068" name="Google Shape;2068;g1e3beaa754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e3beaa7549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e3beaa7549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e3beaa754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e3beaa754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Hadoop Authentication: Upload KeyTab/login with principal/password.</a:t>
            </a:r>
            <a:endParaRPr/>
          </a:p>
          <a:p>
            <a:pPr indent="-298450" lvl="0" marL="457200" rtl="0" algn="l">
              <a:lnSpc>
                <a:spcPct val="115000"/>
              </a:lnSpc>
              <a:spcBef>
                <a:spcPts val="0"/>
              </a:spcBef>
              <a:spcAft>
                <a:spcPts val="0"/>
              </a:spcAft>
              <a:buSzPts val="1100"/>
              <a:buAutoNum type="arabicPeriod"/>
            </a:pPr>
            <a:r>
              <a:rPr lang="en"/>
              <a:t>Create volume/bucket needs to be done by login to base cluster.</a:t>
            </a:r>
            <a:endParaRPr/>
          </a:p>
          <a:p>
            <a:pPr indent="-298450" lvl="0" marL="457200" rtl="0" algn="l">
              <a:lnSpc>
                <a:spcPct val="115000"/>
              </a:lnSpc>
              <a:spcBef>
                <a:spcPts val="0"/>
              </a:spcBef>
              <a:spcAft>
                <a:spcPts val="0"/>
              </a:spcAft>
              <a:buSzPts val="1100"/>
              <a:buAutoNum type="arabicPeriod"/>
            </a:pPr>
            <a:r>
              <a:rPr lang="en"/>
              <a:t>Permissions: When ranger is enabled, provide appropriate permissions to volume/bucket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e3beaa7549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e3beaa7549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 the word count program, we have uploaded data to the volume/bucket we have created in ozone and using this data to run spark for wordcount.</a:t>
            </a:r>
            <a:endParaRPr/>
          </a:p>
          <a:p>
            <a:pPr indent="-298450" lvl="0" marL="457200" rtl="0" algn="l">
              <a:spcBef>
                <a:spcPts val="0"/>
              </a:spcBef>
              <a:spcAft>
                <a:spcPts val="0"/>
              </a:spcAft>
              <a:buSzPts val="1100"/>
              <a:buAutoNum type="arabicPeriod"/>
            </a:pPr>
            <a:r>
              <a:rPr lang="en"/>
              <a:t>Like this there are multiple templates, they all can be run on ozone just changing their data path point to ozone.</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e3beaa7549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0" name="Google Shape;2100;g1e3beaa7549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e3beaa7549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e3beaa7549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3bf672649_0_40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13bf672649_0_4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take a look at what a customer environment looks like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You’ve got… On-Premise data centers, obviously…With highly proprietary data sets running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may have Amazon data centers running customer data there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maybe using tools like Athena and Redshift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may also be using Google for advertising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Google Native tools like BigQuery and Cloud Dataproc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Have machine data in Azure,... and using Azure Synapse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ofcourse they have a need, certainly, to sync this data across there clouds….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managing this is extremely difficult, if not impossible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e3beaa754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e3beaa754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Hue Editor can be opened using the “Open Hue” option on the upper right corner of the Virtual Warehouse instance.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1e3beaa754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1e3beaa754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Since underlying Hive Metastore’s warehouse location is pointing to Ozone, all the (managed) table’s data will be stored in Ozone by default.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1e3beaa754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1" name="Google Shape;2131;g1e3beaa7549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e3beaa754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e3beaa754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e3beaa7549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e3beaa7549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1e3beaa7549_0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0" name="Google Shape;2150;g1e3beaa7549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e3beaa7549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7" name="Google Shape;2157;g1e3beaa754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1e3beaa7549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g1e3beaa7549_0_6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100">
                <a:latin typeface="Arial"/>
                <a:ea typeface="Arial"/>
                <a:cs typeface="Arial"/>
                <a:sym typeface="Arial"/>
              </a:rPr>
              <a:t>Running many smaller cluster is inefficient</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But that’s what quite a few  customers do</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Management overheads, data duplication, frustrated end users waiting for IT to spin up the next one. Shadow IT</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With PVC, we can consolidate them</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Engineering owner:</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One copy of the data, platform, security. Single source of truth. Better hw utilization</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Self service for data/analytics for ML/BI tenants </a:t>
            </a:r>
            <a:endParaRPr sz="1100">
              <a:latin typeface="Arial"/>
              <a:ea typeface="Arial"/>
              <a:cs typeface="Arial"/>
              <a:sym typeface="Arial"/>
            </a:endParaRPr>
          </a:p>
          <a:p>
            <a:pPr indent="0" lvl="0" marL="0" rtl="0" algn="l">
              <a:lnSpc>
                <a:spcPct val="100000"/>
              </a:lnSpc>
              <a:spcBef>
                <a:spcPts val="0"/>
              </a:spcBef>
              <a:spcAft>
                <a:spcPts val="0"/>
              </a:spcAft>
              <a:buSzPts val="1100"/>
              <a:buNone/>
            </a:pPr>
            <a:r>
              <a:t/>
            </a:r>
            <a:endParaRPr sz="1100">
              <a:latin typeface="Arial"/>
              <a:ea typeface="Arial"/>
              <a:cs typeface="Arial"/>
              <a:sym typeface="Arial"/>
            </a:endParaRPr>
          </a:p>
        </p:txBody>
      </p:sp>
      <p:sp>
        <p:nvSpPr>
          <p:cNvPr id="2186" name="Google Shape;2186;g1e3beaa7549_0_6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1e3beaa7549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4" name="Google Shape;2224;g1e3beaa7549_0_6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100">
                <a:latin typeface="Arial"/>
                <a:ea typeface="Arial"/>
                <a:cs typeface="Arial"/>
                <a:sym typeface="Arial"/>
              </a:rPr>
              <a:t>Play 2: you can put it two ways</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Eject the noisy neighbours</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Or offer VIP treatment. Actually prefer that one</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Here engineering or platform owners suffer from missed SLAs. They can meet them with PVC</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As well as flexibly use their hw</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End users no longer suffer from slowdowns</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 sz="1100">
                <a:latin typeface="Arial"/>
                <a:ea typeface="Arial"/>
                <a:cs typeface="Arial"/>
                <a:sym typeface="Arial"/>
              </a:rPr>
              <a:t>Performance is consistent, whatever they or their neighbours throw at it</a:t>
            </a:r>
            <a:endParaRPr sz="1100">
              <a:latin typeface="Arial"/>
              <a:ea typeface="Arial"/>
              <a:cs typeface="Arial"/>
              <a:sym typeface="Arial"/>
            </a:endParaRPr>
          </a:p>
          <a:p>
            <a:pPr indent="0" lvl="0" marL="0" rtl="0" algn="l">
              <a:lnSpc>
                <a:spcPct val="100000"/>
              </a:lnSpc>
              <a:spcBef>
                <a:spcPts val="0"/>
              </a:spcBef>
              <a:spcAft>
                <a:spcPts val="0"/>
              </a:spcAft>
              <a:buSzPts val="1100"/>
              <a:buNone/>
            </a:pPr>
            <a:r>
              <a:t/>
            </a:r>
            <a:endParaRPr sz="1100">
              <a:latin typeface="Arial"/>
              <a:ea typeface="Arial"/>
              <a:cs typeface="Arial"/>
              <a:sym typeface="Arial"/>
            </a:endParaRPr>
          </a:p>
        </p:txBody>
      </p:sp>
      <p:sp>
        <p:nvSpPr>
          <p:cNvPr id="2225" name="Google Shape;2225;g1e3beaa7549_0_6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e3beaa7549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8" name="Google Shape;2248;g1e3beaa7549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3bf672649_0_40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13bf672649_0_4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they need is a Unified Data Fabric!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that’s where our Hybrid Data Platform, CDP comes in play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Cloudera’s SDX, CDP, really forms this Unified Data Fabric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Which allows us to let the customer run their data at the right place at the right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Allows you to manage the replication, governance, and security of that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see how the data is being used, what is being used, and have a catalog of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And this is, this is the kind of core needed to bring this into a unified world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key thing to point out here…. is.. when you have data in AWS, that data sets in S3, when its in Google Cloud, its sits in Google storage, and when it resides in Azure its in ADLS. We don’t lock that data, you can </a:t>
            </a:r>
            <a:r>
              <a:rPr lang="en">
                <a:solidFill>
                  <a:schemeClr val="dk1"/>
                </a:solidFill>
              </a:rPr>
              <a:t>continue</a:t>
            </a:r>
            <a:r>
              <a:rPr lang="en">
                <a:solidFill>
                  <a:schemeClr val="dk1"/>
                </a:solidFill>
              </a:rPr>
              <a:t> to use Cloud services to interact with that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once you have your data, you want to able to work with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e3beaa7549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1" name="Google Shape;2281;g1e3beaa7549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1e3beaa7549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5" name="Google Shape;2315;g1e3beaa7549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1e3beaa7549_0_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3" name="Google Shape;2343;g1e3beaa7549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e3beaa7549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6" name="Google Shape;2376;g1e3beaa7549_0_7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1e3beaa7549_0_8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g1e3beaa7549_0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1e3beaa7549_0_8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1e3beaa7549_0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e3beaa7549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1e3beaa7549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9" name="Google Shape;9;p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0" name="Google Shape;10;p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
        <p:nvSpPr>
          <p:cNvPr id="11" name="Google Shape;11;p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lang="en" sz="600" u="none">
                <a:solidFill>
                  <a:srgbClr val="A5A5A5"/>
                </a:solidFill>
                <a:latin typeface="Roboto"/>
                <a:ea typeface="Roboto"/>
                <a:cs typeface="Roboto"/>
                <a:sym typeface="Roboto"/>
              </a:rPr>
              <a:t>‹#›</a:t>
            </a:fld>
            <a:endParaRPr b="0" sz="600" u="non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p:spTree>
      <p:nvGrpSpPr>
        <p:cNvPr id="87" name="Shape 87"/>
        <p:cNvGrpSpPr/>
        <p:nvPr/>
      </p:nvGrpSpPr>
      <p:grpSpPr>
        <a:xfrm>
          <a:off x="0" y="0"/>
          <a:ext cx="0" cy="0"/>
          <a:chOff x="0" y="0"/>
          <a:chExt cx="0" cy="0"/>
        </a:xfrm>
      </p:grpSpPr>
      <p:sp>
        <p:nvSpPr>
          <p:cNvPr id="88" name="Google Shape;88;p11"/>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 name="Google Shape;89;p11"/>
          <p:cNvSpPr txBox="1"/>
          <p:nvPr>
            <p:ph idx="1" type="body"/>
          </p:nvPr>
        </p:nvSpPr>
        <p:spPr>
          <a:xfrm>
            <a:off x="419100" y="822960"/>
            <a:ext cx="8305800" cy="308100"/>
          </a:xfrm>
          <a:prstGeom prst="rect">
            <a:avLst/>
          </a:prstGeom>
          <a:noFill/>
          <a:ln>
            <a:noFill/>
          </a:ln>
        </p:spPr>
        <p:txBody>
          <a:bodyPr anchorCtr="0" anchor="t" bIns="45700" lIns="0" spcFirstLastPara="1" rIns="91425" wrap="square" tIns="22850">
            <a:noAutofit/>
          </a:bodyPr>
          <a:lstStyle>
            <a:lvl1pPr indent="-228600" lvl="0" marL="457200" rtl="0" algn="l">
              <a:spcBef>
                <a:spcPts val="50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400"/>
              </a:spcBef>
              <a:spcAft>
                <a:spcPts val="0"/>
              </a:spcAft>
              <a:buSzPts val="1300"/>
              <a:buNone/>
              <a:defRPr sz="1600">
                <a:solidFill>
                  <a:schemeClr val="accent1"/>
                </a:solidFill>
              </a:defRPr>
            </a:lvl2pPr>
            <a:lvl3pPr indent="-228600" lvl="2" marL="1371600" rtl="0" algn="l">
              <a:spcBef>
                <a:spcPts val="300"/>
              </a:spcBef>
              <a:spcAft>
                <a:spcPts val="0"/>
              </a:spcAft>
              <a:buSzPts val="1300"/>
              <a:buNone/>
              <a:defRPr sz="1600">
                <a:solidFill>
                  <a:schemeClr val="accent1"/>
                </a:solidFill>
              </a:defRPr>
            </a:lvl3pPr>
            <a:lvl4pPr indent="-228600" lvl="3" marL="1828800" rtl="0" algn="l">
              <a:spcBef>
                <a:spcPts val="300"/>
              </a:spcBef>
              <a:spcAft>
                <a:spcPts val="0"/>
              </a:spcAft>
              <a:buSzPts val="1300"/>
              <a:buNone/>
              <a:defRPr sz="1600">
                <a:solidFill>
                  <a:schemeClr val="accent1"/>
                </a:solidFill>
              </a:defRPr>
            </a:lvl4pPr>
            <a:lvl5pPr indent="-228600" lvl="4" marL="2286000" rtl="0" algn="l">
              <a:spcBef>
                <a:spcPts val="300"/>
              </a:spcBef>
              <a:spcAft>
                <a:spcPts val="0"/>
              </a:spcAft>
              <a:buSzPts val="1300"/>
              <a:buNone/>
              <a:defRPr sz="1600">
                <a:solidFill>
                  <a:schemeClr val="accen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90" name="Google Shape;90;p11"/>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91" name="Google Shape;91;p11"/>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23850" lvl="4" marL="2286000" rtl="0" algn="l">
              <a:spcBef>
                <a:spcPts val="300"/>
              </a:spcBef>
              <a:spcAft>
                <a:spcPts val="0"/>
              </a:spcAft>
              <a:buClr>
                <a:srgbClr val="A5A5A5"/>
              </a:buClr>
              <a:buSzPts val="15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92" name="Google Shape;92;p11"/>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93" name="Google Shape;93;p11"/>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Font typeface="Roboto"/>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94" name="Google Shape;94;p1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95" name="Google Shape;95;p1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96" name="Google Shape;96;p1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97" name="Google Shape;97;p1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98" name="Google Shape;98;p1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p:cSld name="Center Diagonal">
    <p:spTree>
      <p:nvGrpSpPr>
        <p:cNvPr id="99" name="Shape 99"/>
        <p:cNvGrpSpPr/>
        <p:nvPr/>
      </p:nvGrpSpPr>
      <p:grpSpPr>
        <a:xfrm>
          <a:off x="0" y="0"/>
          <a:ext cx="0" cy="0"/>
          <a:chOff x="0" y="0"/>
          <a:chExt cx="0" cy="0"/>
        </a:xfrm>
      </p:grpSpPr>
      <p:sp>
        <p:nvSpPr>
          <p:cNvPr id="100" name="Google Shape;100;p12"/>
          <p:cNvSpPr/>
          <p:nvPr/>
        </p:nvSpPr>
        <p:spPr>
          <a:xfrm>
            <a:off x="0" y="6342"/>
            <a:ext cx="9159321"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pic>
        <p:nvPicPr>
          <p:cNvPr id="101" name="Google Shape;101;p1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02" name="Google Shape;102;p1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03" name="Google Shape;103;p1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04" name="Google Shape;104;p1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p:cSld name="Statement &amp; Quotes">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mt="56000"/>
          </a:blip>
          <a:srcRect b="0" l="0" r="0" t="0"/>
          <a:stretch/>
        </p:blipFill>
        <p:spPr>
          <a:xfrm>
            <a:off x="0" y="0"/>
            <a:ext cx="9143999" cy="5143502"/>
          </a:xfrm>
          <a:prstGeom prst="rect">
            <a:avLst/>
          </a:prstGeom>
          <a:noFill/>
          <a:ln>
            <a:noFill/>
          </a:ln>
        </p:spPr>
      </p:pic>
      <p:pic>
        <p:nvPicPr>
          <p:cNvPr id="107" name="Google Shape;107;p13"/>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08" name="Google Shape;108;p1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09" name="Google Shape;109;p13"/>
          <p:cNvSpPr txBox="1"/>
          <p:nvPr>
            <p:ph idx="1"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500"/>
              </a:spcBef>
              <a:spcAft>
                <a:spcPts val="0"/>
              </a:spcAft>
              <a:buSzPts val="2900"/>
              <a:buNone/>
              <a:defRPr b="0" i="0" sz="3600" cap="none">
                <a:solidFill>
                  <a:schemeClr val="dk1"/>
                </a:solidFill>
                <a:latin typeface="Lato"/>
                <a:ea typeface="Lato"/>
                <a:cs typeface="Lato"/>
                <a:sym typeface="Lato"/>
              </a:defRPr>
            </a:lvl1pPr>
            <a:lvl2pPr indent="-317500" lvl="1" marL="914400" algn="l">
              <a:spcBef>
                <a:spcPts val="400"/>
              </a:spcBef>
              <a:spcAft>
                <a:spcPts val="0"/>
              </a:spcAft>
              <a:buSzPts val="1400"/>
              <a:buChar char="–"/>
              <a:defRPr/>
            </a:lvl2pPr>
            <a:lvl3pPr indent="-317500" lvl="2" marL="1371600" algn="l">
              <a:spcBef>
                <a:spcPts val="300"/>
              </a:spcBef>
              <a:spcAft>
                <a:spcPts val="0"/>
              </a:spcAft>
              <a:buSzPts val="1400"/>
              <a:buFont typeface="Roboto"/>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Font typeface="Roboto"/>
              <a:buChar char="•"/>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110" name="Google Shape;110;p13"/>
          <p:cNvSpPr txBox="1"/>
          <p:nvPr>
            <p:ph idx="2"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algn="ctr">
              <a:spcBef>
                <a:spcPts val="500"/>
              </a:spcBef>
              <a:spcAft>
                <a:spcPts val="0"/>
              </a:spcAft>
              <a:buSzPts val="1500"/>
              <a:buNone/>
              <a:defRPr b="0" i="0" sz="1800">
                <a:solidFill>
                  <a:srgbClr val="A5A5A5"/>
                </a:solidFill>
                <a:latin typeface="Roboto"/>
                <a:ea typeface="Roboto"/>
                <a:cs typeface="Roboto"/>
                <a:sym typeface="Roboto"/>
              </a:defRPr>
            </a:lvl1pPr>
            <a:lvl2pPr indent="-228600" lvl="1" marL="914400" algn="l">
              <a:spcBef>
                <a:spcPts val="400"/>
              </a:spcBef>
              <a:spcAft>
                <a:spcPts val="0"/>
              </a:spcAft>
              <a:buSzPts val="1300"/>
              <a:buNone/>
              <a:defRPr sz="1600">
                <a:solidFill>
                  <a:schemeClr val="accent1"/>
                </a:solidFill>
              </a:defRPr>
            </a:lvl2pPr>
            <a:lvl3pPr indent="-228600" lvl="2" marL="1371600" algn="l">
              <a:spcBef>
                <a:spcPts val="300"/>
              </a:spcBef>
              <a:spcAft>
                <a:spcPts val="0"/>
              </a:spcAft>
              <a:buSzPts val="1300"/>
              <a:buNone/>
              <a:defRPr sz="1600">
                <a:solidFill>
                  <a:schemeClr val="accent1"/>
                </a:solidFill>
              </a:defRPr>
            </a:lvl3pPr>
            <a:lvl4pPr indent="-228600" lvl="3" marL="1828800" algn="l">
              <a:spcBef>
                <a:spcPts val="300"/>
              </a:spcBef>
              <a:spcAft>
                <a:spcPts val="0"/>
              </a:spcAft>
              <a:buSzPts val="1300"/>
              <a:buNone/>
              <a:defRPr sz="1600">
                <a:solidFill>
                  <a:schemeClr val="accent1"/>
                </a:solidFill>
              </a:defRPr>
            </a:lvl4pPr>
            <a:lvl5pPr indent="-228600" lvl="4" marL="2286000" algn="l">
              <a:spcBef>
                <a:spcPts val="300"/>
              </a:spcBef>
              <a:spcAft>
                <a:spcPts val="0"/>
              </a:spcAft>
              <a:buSzPts val="1300"/>
              <a:buNone/>
              <a:defRPr sz="1600">
                <a:solidFill>
                  <a:schemeClr val="accent1"/>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111" name="Google Shape;111;p1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12" name="Google Shape;112;p1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IMAGE)">
  <p:cSld name="Statement &amp; Quotes (IMAGE)">
    <p:spTree>
      <p:nvGrpSpPr>
        <p:cNvPr id="113"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b="0" l="0" r="0" t="0"/>
          <a:stretch/>
        </p:blipFill>
        <p:spPr>
          <a:xfrm>
            <a:off x="0" y="0"/>
            <a:ext cx="9152138" cy="5143499"/>
          </a:xfrm>
          <a:prstGeom prst="rect">
            <a:avLst/>
          </a:prstGeom>
          <a:noFill/>
          <a:ln>
            <a:noFill/>
          </a:ln>
        </p:spPr>
      </p:pic>
      <p:sp>
        <p:nvSpPr>
          <p:cNvPr id="115" name="Google Shape;115;p14"/>
          <p:cNvSpPr txBox="1"/>
          <p:nvPr>
            <p:ph idx="1"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algn="ctr">
              <a:spcBef>
                <a:spcPts val="500"/>
              </a:spcBef>
              <a:spcAft>
                <a:spcPts val="0"/>
              </a:spcAft>
              <a:buSzPts val="1500"/>
              <a:buNone/>
              <a:defRPr b="0" i="0" sz="1800">
                <a:solidFill>
                  <a:srgbClr val="D8D8D8"/>
                </a:solidFill>
                <a:latin typeface="Roboto"/>
                <a:ea typeface="Roboto"/>
                <a:cs typeface="Roboto"/>
                <a:sym typeface="Roboto"/>
              </a:defRPr>
            </a:lvl1pPr>
            <a:lvl2pPr indent="-228600" lvl="1" marL="914400" algn="l">
              <a:spcBef>
                <a:spcPts val="400"/>
              </a:spcBef>
              <a:spcAft>
                <a:spcPts val="0"/>
              </a:spcAft>
              <a:buSzPts val="1300"/>
              <a:buNone/>
              <a:defRPr sz="1600">
                <a:solidFill>
                  <a:schemeClr val="accent1"/>
                </a:solidFill>
              </a:defRPr>
            </a:lvl2pPr>
            <a:lvl3pPr indent="-228600" lvl="2" marL="1371600" algn="l">
              <a:spcBef>
                <a:spcPts val="300"/>
              </a:spcBef>
              <a:spcAft>
                <a:spcPts val="0"/>
              </a:spcAft>
              <a:buSzPts val="1300"/>
              <a:buNone/>
              <a:defRPr sz="1600">
                <a:solidFill>
                  <a:schemeClr val="accent1"/>
                </a:solidFill>
              </a:defRPr>
            </a:lvl3pPr>
            <a:lvl4pPr indent="-228600" lvl="3" marL="1828800" algn="l">
              <a:spcBef>
                <a:spcPts val="300"/>
              </a:spcBef>
              <a:spcAft>
                <a:spcPts val="0"/>
              </a:spcAft>
              <a:buSzPts val="1300"/>
              <a:buNone/>
              <a:defRPr sz="1600">
                <a:solidFill>
                  <a:schemeClr val="accent1"/>
                </a:solidFill>
              </a:defRPr>
            </a:lvl4pPr>
            <a:lvl5pPr indent="-228600" lvl="4" marL="2286000" algn="l">
              <a:spcBef>
                <a:spcPts val="300"/>
              </a:spcBef>
              <a:spcAft>
                <a:spcPts val="0"/>
              </a:spcAft>
              <a:buSzPts val="1300"/>
              <a:buNone/>
              <a:defRPr sz="1600">
                <a:solidFill>
                  <a:schemeClr val="accent1"/>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116" name="Google Shape;116;p1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17" name="Google Shape;117;p1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18" name="Google Shape;118;p14"/>
          <p:cNvPicPr preferRelativeResize="0"/>
          <p:nvPr/>
        </p:nvPicPr>
        <p:blipFill rotWithShape="1">
          <a:blip r:embed="rId3">
            <a:alphaModFix/>
          </a:blip>
          <a:srcRect b="0" l="0" r="0" t="0"/>
          <a:stretch/>
        </p:blipFill>
        <p:spPr>
          <a:xfrm>
            <a:off x="0" y="4640580"/>
            <a:ext cx="6907198" cy="502920"/>
          </a:xfrm>
          <a:prstGeom prst="rect">
            <a:avLst/>
          </a:prstGeom>
          <a:noFill/>
          <a:ln>
            <a:noFill/>
          </a:ln>
        </p:spPr>
      </p:pic>
      <p:sp>
        <p:nvSpPr>
          <p:cNvPr id="119" name="Google Shape;119;p14"/>
          <p:cNvSpPr txBox="1"/>
          <p:nvPr>
            <p:ph idx="2"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500"/>
              </a:spcBef>
              <a:spcAft>
                <a:spcPts val="0"/>
              </a:spcAft>
              <a:buSzPts val="2900"/>
              <a:buNone/>
              <a:defRPr b="0" i="0" sz="3600" cap="none">
                <a:solidFill>
                  <a:schemeClr val="lt1"/>
                </a:solidFill>
                <a:latin typeface="Lato"/>
                <a:ea typeface="Lato"/>
                <a:cs typeface="Lato"/>
                <a:sym typeface="Lato"/>
              </a:defRPr>
            </a:lvl1pPr>
            <a:lvl2pPr indent="-323850" lvl="1" marL="914400" algn="l">
              <a:spcBef>
                <a:spcPts val="400"/>
              </a:spcBef>
              <a:spcAft>
                <a:spcPts val="0"/>
              </a:spcAft>
              <a:buSzPts val="1500"/>
              <a:buChar char="–"/>
              <a:defRPr/>
            </a:lvl2pPr>
            <a:lvl3pPr indent="-323850" lvl="2" marL="1371600" algn="l">
              <a:spcBef>
                <a:spcPts val="300"/>
              </a:spcBef>
              <a:spcAft>
                <a:spcPts val="0"/>
              </a:spcAft>
              <a:buSzPts val="1500"/>
              <a:buChar char="•"/>
              <a:defRPr/>
            </a:lvl3pPr>
            <a:lvl4pPr indent="-323850" lvl="3" marL="1828800" algn="l">
              <a:spcBef>
                <a:spcPts val="300"/>
              </a:spcBef>
              <a:spcAft>
                <a:spcPts val="0"/>
              </a:spcAft>
              <a:buSzPts val="1500"/>
              <a:buChar char="–"/>
              <a:defRPr/>
            </a:lvl4pPr>
            <a:lvl5pPr indent="-323850" lvl="4" marL="2286000" algn="l">
              <a:spcBef>
                <a:spcPts val="300"/>
              </a:spcBef>
              <a:spcAft>
                <a:spcPts val="0"/>
              </a:spcAft>
              <a:buSzPts val="1500"/>
              <a:buChar char="•"/>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120" name="Google Shape;120;p1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121" name="Shape 121"/>
        <p:cNvGrpSpPr/>
        <p:nvPr/>
      </p:nvGrpSpPr>
      <p:grpSpPr>
        <a:xfrm>
          <a:off x="0" y="0"/>
          <a:ext cx="0" cy="0"/>
          <a:chOff x="0" y="0"/>
          <a:chExt cx="0" cy="0"/>
        </a:xfrm>
      </p:grpSpPr>
      <p:sp>
        <p:nvSpPr>
          <p:cNvPr id="122" name="Google Shape;122;p15"/>
          <p:cNvSpPr/>
          <p:nvPr/>
        </p:nvSpPr>
        <p:spPr>
          <a:xfrm>
            <a:off x="3821345" y="2480310"/>
            <a:ext cx="1508760" cy="18378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123" name="Shape 123"/>
        <p:cNvGrpSpPr/>
        <p:nvPr/>
      </p:nvGrpSpPr>
      <p:grpSpPr>
        <a:xfrm>
          <a:off x="0" y="0"/>
          <a:ext cx="0" cy="0"/>
          <a:chOff x="0" y="0"/>
          <a:chExt cx="0" cy="0"/>
        </a:xfrm>
      </p:grpSpPr>
      <p:cxnSp>
        <p:nvCxnSpPr>
          <p:cNvPr id="124" name="Google Shape;124;p1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125" name="Google Shape;125;p16"/>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126" name="Google Shape;126;p16"/>
          <p:cNvSpPr/>
          <p:nvPr/>
        </p:nvSpPr>
        <p:spPr>
          <a:xfrm>
            <a:off x="419100" y="640080"/>
            <a:ext cx="2377500" cy="1325100"/>
          </a:xfrm>
          <a:prstGeom prst="rect">
            <a:avLst/>
          </a:prstGeom>
          <a:solidFill>
            <a:srgbClr val="172C34">
              <a:alpha val="784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sp>
        <p:nvSpPr>
          <p:cNvPr id="127" name="Google Shape;127;p16"/>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16"/>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algn="l">
              <a:spcBef>
                <a:spcPts val="6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pic>
        <p:nvPicPr>
          <p:cNvPr id="129" name="Google Shape;129;p16"/>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30" name="Google Shape;130;p1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31" name="Google Shape;131;p1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32" name="Google Shape;132;p1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Rain (ORANGE)">
    <p:bg>
      <p:bgPr>
        <a:solidFill>
          <a:schemeClr val="accent1"/>
        </a:solidFill>
      </p:bgPr>
    </p:bg>
    <p:spTree>
      <p:nvGrpSpPr>
        <p:cNvPr id="133" name="Shape 133"/>
        <p:cNvGrpSpPr/>
        <p:nvPr/>
      </p:nvGrpSpPr>
      <p:grpSpPr>
        <a:xfrm>
          <a:off x="0" y="0"/>
          <a:ext cx="0" cy="0"/>
          <a:chOff x="0" y="0"/>
          <a:chExt cx="0" cy="0"/>
        </a:xfrm>
      </p:grpSpPr>
      <p:pic>
        <p:nvPicPr>
          <p:cNvPr id="134" name="Google Shape;134;p17"/>
          <p:cNvPicPr preferRelativeResize="0"/>
          <p:nvPr/>
        </p:nvPicPr>
        <p:blipFill rotWithShape="1">
          <a:blip r:embed="rId2">
            <a:alphaModFix/>
          </a:blip>
          <a:srcRect b="0" l="0" r="0" t="0"/>
          <a:stretch/>
        </p:blipFill>
        <p:spPr>
          <a:xfrm>
            <a:off x="0" y="0"/>
            <a:ext cx="9132727" cy="5143502"/>
          </a:xfrm>
          <a:prstGeom prst="rect">
            <a:avLst/>
          </a:prstGeom>
          <a:noFill/>
          <a:ln>
            <a:noFill/>
          </a:ln>
        </p:spPr>
      </p:pic>
      <p:sp>
        <p:nvSpPr>
          <p:cNvPr id="135" name="Google Shape;135;p1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36" name="Google Shape;136;p1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37" name="Google Shape;137;p17"/>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38" name="Google Shape;138;p1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 sz="600">
                <a:solidFill>
                  <a:srgbClr val="F2F2F2"/>
                </a:solidFill>
                <a:latin typeface="Roboto"/>
                <a:ea typeface="Roboto"/>
                <a:cs typeface="Roboto"/>
                <a:sym typeface="Roboto"/>
              </a:rPr>
              <a:t>© 2021 Cloudera, Inc. All rights reserved.</a:t>
            </a:r>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Rain (BLUE)">
    <p:bg>
      <p:bgPr>
        <a:solidFill>
          <a:schemeClr val="accent3"/>
        </a:solidFill>
      </p:bgPr>
    </p:bg>
    <p:spTree>
      <p:nvGrpSpPr>
        <p:cNvPr id="139" name="Shape 139"/>
        <p:cNvGrpSpPr/>
        <p:nvPr/>
      </p:nvGrpSpPr>
      <p:grpSpPr>
        <a:xfrm>
          <a:off x="0" y="0"/>
          <a:ext cx="0" cy="0"/>
          <a:chOff x="0" y="0"/>
          <a:chExt cx="0" cy="0"/>
        </a:xfrm>
      </p:grpSpPr>
      <p:pic>
        <p:nvPicPr>
          <p:cNvPr id="140" name="Google Shape;140;p18"/>
          <p:cNvPicPr preferRelativeResize="0"/>
          <p:nvPr/>
        </p:nvPicPr>
        <p:blipFill rotWithShape="1">
          <a:blip r:embed="rId2">
            <a:alphaModFix/>
          </a:blip>
          <a:srcRect b="0" l="0" r="0" t="0"/>
          <a:stretch/>
        </p:blipFill>
        <p:spPr>
          <a:xfrm>
            <a:off x="0" y="0"/>
            <a:ext cx="9132727" cy="5143502"/>
          </a:xfrm>
          <a:prstGeom prst="rect">
            <a:avLst/>
          </a:prstGeom>
          <a:noFill/>
          <a:ln>
            <a:noFill/>
          </a:ln>
        </p:spPr>
      </p:pic>
      <p:pic>
        <p:nvPicPr>
          <p:cNvPr id="141" name="Google Shape;141;p18"/>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42" name="Google Shape;142;p1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43" name="Google Shape;143;p1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600">
                <a:solidFill>
                  <a:srgbClr val="F2F2F2"/>
                </a:solidFill>
                <a:latin typeface="Roboto"/>
                <a:ea typeface="Roboto"/>
                <a:cs typeface="Roboto"/>
                <a:sym typeface="Roboto"/>
              </a:rPr>
              <a:t>© 2021 Cloudera, Inc. All rights reserved.</a:t>
            </a:r>
            <a:endParaRPr sz="1400"/>
          </a:p>
        </p:txBody>
      </p:sp>
      <p:sp>
        <p:nvSpPr>
          <p:cNvPr id="144" name="Google Shape;144;p1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145" name="Shape 145"/>
        <p:cNvGrpSpPr/>
        <p:nvPr/>
      </p:nvGrpSpPr>
      <p:grpSpPr>
        <a:xfrm>
          <a:off x="0" y="0"/>
          <a:ext cx="0" cy="0"/>
          <a:chOff x="0" y="0"/>
          <a:chExt cx="0" cy="0"/>
        </a:xfrm>
      </p:grpSpPr>
      <p:pic>
        <p:nvPicPr>
          <p:cNvPr id="146" name="Google Shape;146;p19"/>
          <p:cNvPicPr preferRelativeResize="0"/>
          <p:nvPr/>
        </p:nvPicPr>
        <p:blipFill rotWithShape="1">
          <a:blip r:embed="rId2">
            <a:alphaModFix/>
          </a:blip>
          <a:srcRect b="0" l="0" r="0" t="0"/>
          <a:stretch/>
        </p:blipFill>
        <p:spPr>
          <a:xfrm>
            <a:off x="0" y="1"/>
            <a:ext cx="9132727" cy="5143502"/>
          </a:xfrm>
          <a:prstGeom prst="rect">
            <a:avLst/>
          </a:prstGeom>
          <a:noFill/>
          <a:ln>
            <a:noFill/>
          </a:ln>
        </p:spPr>
      </p:pic>
      <p:pic>
        <p:nvPicPr>
          <p:cNvPr id="147" name="Google Shape;147;p19"/>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48" name="Google Shape;148;p1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49" name="Google Shape;149;p1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600">
                <a:solidFill>
                  <a:srgbClr val="F2F2F2"/>
                </a:solidFill>
                <a:latin typeface="Roboto"/>
                <a:ea typeface="Roboto"/>
                <a:cs typeface="Roboto"/>
                <a:sym typeface="Roboto"/>
              </a:rPr>
              <a:t>© 2021 Cloudera, Inc. All rights reserved.</a:t>
            </a:r>
            <a:endParaRPr sz="1400"/>
          </a:p>
        </p:txBody>
      </p:sp>
      <p:sp>
        <p:nvSpPr>
          <p:cNvPr id="150" name="Google Shape;150;p1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bg>
      <p:bgPr>
        <a:solidFill>
          <a:schemeClr val="lt1"/>
        </a:solidFill>
      </p:bgPr>
    </p:bg>
    <p:spTree>
      <p:nvGrpSpPr>
        <p:cNvPr id="151" name="Shape 151"/>
        <p:cNvGrpSpPr/>
        <p:nvPr/>
      </p:nvGrpSpPr>
      <p:grpSpPr>
        <a:xfrm>
          <a:off x="0" y="0"/>
          <a:ext cx="0" cy="0"/>
          <a:chOff x="0" y="0"/>
          <a:chExt cx="0" cy="0"/>
        </a:xfrm>
      </p:grpSpPr>
      <p:pic>
        <p:nvPicPr>
          <p:cNvPr id="152" name="Google Shape;152;p20"/>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53" name="Google Shape;153;p2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pic>
        <p:nvPicPr>
          <p:cNvPr id="154" name="Google Shape;154;p20"/>
          <p:cNvPicPr preferRelativeResize="0"/>
          <p:nvPr/>
        </p:nvPicPr>
        <p:blipFill rotWithShape="1">
          <a:blip r:embed="rId3">
            <a:alphaModFix amt="56000"/>
          </a:blip>
          <a:srcRect b="0" l="0" r="0" t="0"/>
          <a:stretch/>
        </p:blipFill>
        <p:spPr>
          <a:xfrm>
            <a:off x="0" y="0"/>
            <a:ext cx="9143999" cy="5143502"/>
          </a:xfrm>
          <a:prstGeom prst="rect">
            <a:avLst/>
          </a:prstGeom>
          <a:noFill/>
          <a:ln>
            <a:noFill/>
          </a:ln>
        </p:spPr>
      </p:pic>
      <p:sp>
        <p:nvSpPr>
          <p:cNvPr id="155" name="Google Shape;155;p2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56" name="Google Shape;156;p2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2" name="Shape 12"/>
        <p:cNvGrpSpPr/>
        <p:nvPr/>
      </p:nvGrpSpPr>
      <p:grpSpPr>
        <a:xfrm>
          <a:off x="0" y="0"/>
          <a:ext cx="0" cy="0"/>
          <a:chOff x="0" y="0"/>
          <a:chExt cx="0" cy="0"/>
        </a:xfrm>
      </p:grpSpPr>
      <p:sp>
        <p:nvSpPr>
          <p:cNvPr id="13" name="Google Shape;13;p3"/>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4" name="Google Shape;14;p3"/>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5" name="Google Shape;15;p3"/>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6" name="Google Shape;16;p3"/>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7" name="Google Shape;17;p3"/>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8" name="Google Shape;18;p3"/>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594360" y="2194560"/>
            <a:ext cx="6035100" cy="299700"/>
          </a:xfrm>
          <a:prstGeom prst="rect">
            <a:avLst/>
          </a:prstGeom>
          <a:noFill/>
          <a:ln>
            <a:noFill/>
          </a:ln>
        </p:spPr>
        <p:txBody>
          <a:bodyPr anchorCtr="0" anchor="t" bIns="45700" lIns="0" spcFirstLastPara="1" rIns="91425" wrap="square" tIns="22850">
            <a:noAutofit/>
          </a:bodyPr>
          <a:lstStyle>
            <a:lvl1pPr indent="-228600" lvl="0" marL="457200" algn="l">
              <a:spcBef>
                <a:spcPts val="500"/>
              </a:spcBef>
              <a:spcAft>
                <a:spcPts val="0"/>
              </a:spcAft>
              <a:buSzPts val="1500"/>
              <a:buNone/>
              <a:defRPr b="0" i="0" sz="1800">
                <a:solidFill>
                  <a:srgbClr val="A5A5A5"/>
                </a:solidFill>
                <a:latin typeface="Lato"/>
                <a:ea typeface="Lato"/>
                <a:cs typeface="Lato"/>
                <a:sym typeface="Lato"/>
              </a:defRPr>
            </a:lvl1pPr>
            <a:lvl2pPr indent="-228600" lvl="1" marL="914400" algn="l">
              <a:spcBef>
                <a:spcPts val="400"/>
              </a:spcBef>
              <a:spcAft>
                <a:spcPts val="0"/>
              </a:spcAft>
              <a:buSzPts val="1300"/>
              <a:buNone/>
              <a:defRPr sz="1600">
                <a:solidFill>
                  <a:schemeClr val="accent1"/>
                </a:solidFill>
              </a:defRPr>
            </a:lvl2pPr>
            <a:lvl3pPr indent="-228600" lvl="2" marL="1371600" algn="l">
              <a:spcBef>
                <a:spcPts val="300"/>
              </a:spcBef>
              <a:spcAft>
                <a:spcPts val="0"/>
              </a:spcAft>
              <a:buSzPts val="1300"/>
              <a:buNone/>
              <a:defRPr sz="1600">
                <a:solidFill>
                  <a:schemeClr val="accent1"/>
                </a:solidFill>
              </a:defRPr>
            </a:lvl3pPr>
            <a:lvl4pPr indent="-228600" lvl="3" marL="1828800" algn="l">
              <a:spcBef>
                <a:spcPts val="300"/>
              </a:spcBef>
              <a:spcAft>
                <a:spcPts val="0"/>
              </a:spcAft>
              <a:buSzPts val="1300"/>
              <a:buNone/>
              <a:defRPr sz="1600">
                <a:solidFill>
                  <a:schemeClr val="accent1"/>
                </a:solidFill>
              </a:defRPr>
            </a:lvl4pPr>
            <a:lvl5pPr indent="-228600" lvl="4" marL="2286000" algn="l">
              <a:spcBef>
                <a:spcPts val="300"/>
              </a:spcBef>
              <a:spcAft>
                <a:spcPts val="0"/>
              </a:spcAft>
              <a:buSzPts val="1300"/>
              <a:buNone/>
              <a:defRPr sz="1600">
                <a:solidFill>
                  <a:schemeClr val="accent1"/>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20" name="Google Shape;20;p3"/>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500"/>
                                        <p:tgtEl>
                                          <p:spTgt spid="14"/>
                                        </p:tgtEl>
                                      </p:cBhvr>
                                    </p:animEffect>
                                  </p:childTnLst>
                                </p:cTn>
                              </p:par>
                              <p:par>
                                <p:cTn fill="hold" nodeType="withEffect" presetClass="entr" presetID="10" presetSubtype="0">
                                  <p:stCondLst>
                                    <p:cond delay="0"/>
                                  </p:stCondLst>
                                  <p:childTnLst>
                                    <p:set>
                                      <p:cBhvr>
                                        <p:cTn dur="1" fill="hold">
                                          <p:stCondLst>
                                            <p:cond delay="0"/>
                                          </p:stCondLst>
                                        </p:cTn>
                                        <p:tgtEl>
                                          <p:spTgt spid="13"/>
                                        </p:tgtEl>
                                        <p:attrNameLst>
                                          <p:attrName>style.visibility</p:attrName>
                                        </p:attrNameLst>
                                      </p:cBhvr>
                                      <p:to>
                                        <p:strVal val="visible"/>
                                      </p:to>
                                    </p:set>
                                    <p:animEffect filter="fade" transition="in">
                                      <p:cBhvr>
                                        <p:cTn dur="500"/>
                                        <p:tgtEl>
                                          <p:spTgt spid="13"/>
                                        </p:tgtEl>
                                      </p:cBhvr>
                                    </p:animEffect>
                                  </p:childTnLst>
                                </p:cTn>
                              </p:par>
                              <p:par>
                                <p:cTn fill="hold" nodeType="with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5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500"/>
                                        <p:tgtEl>
                                          <p:spTgt spid="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spTree>
      <p:nvGrpSpPr>
        <p:cNvPr id="157" name="Shape 15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ORANGE)">
  <p:cSld name="Blank NO Footer (ORANGE)">
    <p:bg>
      <p:bgPr>
        <a:solidFill>
          <a:schemeClr val="accent1"/>
        </a:solidFill>
      </p:bgPr>
    </p:bg>
    <p:spTree>
      <p:nvGrpSpPr>
        <p:cNvPr id="158" name="Shape 15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p:cSld name="Corner Diags (Animated)">
    <p:spTree>
      <p:nvGrpSpPr>
        <p:cNvPr id="159" name="Shape 159"/>
        <p:cNvGrpSpPr/>
        <p:nvPr/>
      </p:nvGrpSpPr>
      <p:grpSpPr>
        <a:xfrm>
          <a:off x="0" y="0"/>
          <a:ext cx="0" cy="0"/>
          <a:chOff x="0" y="0"/>
          <a:chExt cx="0" cy="0"/>
        </a:xfrm>
      </p:grpSpPr>
      <p:sp>
        <p:nvSpPr>
          <p:cNvPr id="160" name="Google Shape;160;p23"/>
          <p:cNvSpPr/>
          <p:nvPr/>
        </p:nvSpPr>
        <p:spPr>
          <a:xfrm>
            <a:off x="3984812" y="2100263"/>
            <a:ext cx="4396800" cy="3043200"/>
          </a:xfrm>
          <a:prstGeom prst="parallelogram">
            <a:avLst>
              <a:gd fmla="val 100155" name="adj"/>
            </a:avLst>
          </a:pr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61" name="Google Shape;161;p23"/>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62" name="Google Shape;162;p23"/>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63" name="Google Shape;163;p23"/>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164" name="Google Shape;164;p23"/>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100"/>
                                  </p:stCondLst>
                                  <p:childTnLst>
                                    <p:set>
                                      <p:cBhvr>
                                        <p:cTn dur="1" fill="hold">
                                          <p:stCondLst>
                                            <p:cond delay="0"/>
                                          </p:stCondLst>
                                        </p:cTn>
                                        <p:tgtEl>
                                          <p:spTgt spid="160"/>
                                        </p:tgtEl>
                                        <p:attrNameLst>
                                          <p:attrName>style.visibility</p:attrName>
                                        </p:attrNameLst>
                                      </p:cBhvr>
                                      <p:to>
                                        <p:strVal val="visible"/>
                                      </p:to>
                                    </p:set>
                                    <p:animEffect filter="fade" transition="in">
                                      <p:cBhvr>
                                        <p:cTn dur="4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165" name="Shape 16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1">
  <p:cSld name="1_1 Column">
    <p:spTree>
      <p:nvGrpSpPr>
        <p:cNvPr id="166" name="Shape 166"/>
        <p:cNvGrpSpPr/>
        <p:nvPr/>
      </p:nvGrpSpPr>
      <p:grpSpPr>
        <a:xfrm>
          <a:off x="0" y="0"/>
          <a:ext cx="0" cy="0"/>
          <a:chOff x="0" y="0"/>
          <a:chExt cx="0" cy="0"/>
        </a:xfrm>
      </p:grpSpPr>
      <p:sp>
        <p:nvSpPr>
          <p:cNvPr id="167" name="Google Shape;167;p25"/>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68" name="Google Shape;168;p25"/>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0"/>
              </a:spcBef>
              <a:spcAft>
                <a:spcPts val="0"/>
              </a:spcAft>
              <a:buSzPts val="1300"/>
              <a:buNone/>
              <a:defRPr sz="1600">
                <a:solidFill>
                  <a:schemeClr val="accent1"/>
                </a:solidFill>
              </a:defRPr>
            </a:lvl2pPr>
            <a:lvl3pPr indent="-228600" lvl="2" marL="1371600" rtl="0" algn="l">
              <a:spcBef>
                <a:spcPts val="0"/>
              </a:spcBef>
              <a:spcAft>
                <a:spcPts val="0"/>
              </a:spcAft>
              <a:buSzPts val="1300"/>
              <a:buNone/>
              <a:defRPr sz="1600">
                <a:solidFill>
                  <a:schemeClr val="accent1"/>
                </a:solidFill>
              </a:defRPr>
            </a:lvl3pPr>
            <a:lvl4pPr indent="-228600" lvl="3" marL="1828800" rtl="0" algn="l">
              <a:spcBef>
                <a:spcPts val="0"/>
              </a:spcBef>
              <a:spcAft>
                <a:spcPts val="0"/>
              </a:spcAft>
              <a:buSzPts val="1300"/>
              <a:buNone/>
              <a:defRPr sz="1600">
                <a:solidFill>
                  <a:schemeClr val="accent1"/>
                </a:solidFill>
              </a:defRPr>
            </a:lvl4pPr>
            <a:lvl5pPr indent="-228600" lvl="4" marL="2286000" rtl="0" algn="l">
              <a:spcBef>
                <a:spcPts val="0"/>
              </a:spcBef>
              <a:spcAft>
                <a:spcPts val="0"/>
              </a:spcAft>
              <a:buSzPts val="1300"/>
              <a:buNone/>
              <a:defRPr sz="1600">
                <a:solidFill>
                  <a:schemeClr val="accent1"/>
                </a:solidFill>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169" name="Google Shape;169;p25"/>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170" name="Google Shape;170;p25"/>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71" name="Google Shape;171;p25"/>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172" name="Google Shape;172;p2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Roboto"/>
              <a:buNone/>
            </a:pPr>
            <a:r>
              <a:t/>
            </a:r>
            <a:endParaRPr sz="1000">
              <a:solidFill>
                <a:schemeClr val="dk1"/>
              </a:solidFill>
              <a:latin typeface="Roboto"/>
              <a:ea typeface="Roboto"/>
              <a:cs typeface="Roboto"/>
              <a:sym typeface="Roboto"/>
            </a:endParaRPr>
          </a:p>
        </p:txBody>
      </p:sp>
      <p:sp>
        <p:nvSpPr>
          <p:cNvPr id="173" name="Google Shape;173;p2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74" name="Google Shape;174;p2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A5A5A5"/>
              </a:buClr>
              <a:buSzPts val="600"/>
              <a:buFont typeface="Roboto"/>
              <a:buNone/>
            </a:pPr>
            <a:r>
              <a:rPr lang="en" sz="600">
                <a:solidFill>
                  <a:srgbClr val="A5A5A5"/>
                </a:solidFill>
                <a:latin typeface="Roboto"/>
                <a:ea typeface="Roboto"/>
                <a:cs typeface="Roboto"/>
                <a:sym typeface="Roboto"/>
              </a:rPr>
              <a:t>Confidential—Restricted</a:t>
            </a:r>
            <a:endParaRPr sz="14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Animated)">
  <p:cSld name="Corner Big Data Lines (Animated)">
    <p:spTree>
      <p:nvGrpSpPr>
        <p:cNvPr id="175" name="Shape 175"/>
        <p:cNvGrpSpPr/>
        <p:nvPr/>
      </p:nvGrpSpPr>
      <p:grpSpPr>
        <a:xfrm>
          <a:off x="0" y="0"/>
          <a:ext cx="0" cy="0"/>
          <a:chOff x="0" y="0"/>
          <a:chExt cx="0" cy="0"/>
        </a:xfrm>
      </p:grpSpPr>
      <p:sp>
        <p:nvSpPr>
          <p:cNvPr id="176" name="Google Shape;176;p26"/>
          <p:cNvSpPr/>
          <p:nvPr/>
        </p:nvSpPr>
        <p:spPr>
          <a:xfrm>
            <a:off x="3984812" y="2100263"/>
            <a:ext cx="4396800" cy="3043200"/>
          </a:xfrm>
          <a:prstGeom prst="parallelogram">
            <a:avLst>
              <a:gd fmla="val 100155" name="adj"/>
            </a:avLst>
          </a:pr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Roboto"/>
              <a:ea typeface="Roboto"/>
              <a:cs typeface="Roboto"/>
              <a:sym typeface="Roboto"/>
            </a:endParaRPr>
          </a:p>
        </p:txBody>
      </p:sp>
      <p:sp>
        <p:nvSpPr>
          <p:cNvPr id="177" name="Google Shape;177;p26"/>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Roboto"/>
              <a:ea typeface="Roboto"/>
              <a:cs typeface="Roboto"/>
              <a:sym typeface="Roboto"/>
            </a:endParaRPr>
          </a:p>
        </p:txBody>
      </p:sp>
      <p:sp>
        <p:nvSpPr>
          <p:cNvPr id="178" name="Google Shape;178;p26"/>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Roboto"/>
              <a:ea typeface="Roboto"/>
              <a:cs typeface="Roboto"/>
              <a:sym typeface="Roboto"/>
            </a:endParaRPr>
          </a:p>
        </p:txBody>
      </p:sp>
      <p:sp>
        <p:nvSpPr>
          <p:cNvPr id="179" name="Google Shape;179;p26"/>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Roboto"/>
              <a:ea typeface="Roboto"/>
              <a:cs typeface="Roboto"/>
              <a:sym typeface="Roboto"/>
            </a:endParaRPr>
          </a:p>
        </p:txBody>
      </p:sp>
      <p:sp>
        <p:nvSpPr>
          <p:cNvPr id="180" name="Google Shape;180;p26"/>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100"/>
                                  </p:stCondLst>
                                  <p:childTnLst>
                                    <p:set>
                                      <p:cBhvr>
                                        <p:cTn dur="1" fill="hold">
                                          <p:stCondLst>
                                            <p:cond delay="0"/>
                                          </p:stCondLst>
                                        </p:cTn>
                                        <p:tgtEl>
                                          <p:spTgt spid="176"/>
                                        </p:tgtEl>
                                        <p:attrNameLst>
                                          <p:attrName>style.visibility</p:attrName>
                                        </p:attrNameLst>
                                      </p:cBhvr>
                                      <p:to>
                                        <p:strVal val="visible"/>
                                      </p:to>
                                    </p:set>
                                    <p:animEffect filter="fade" transition="in">
                                      <p:cBhvr>
                                        <p:cTn dur="4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ulti-use w/ Subtitle">
  <p:cSld name="1_Multi-use w/ Subtitle">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83" name="Google Shape;183;p2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100000"/>
              </a:lnSpc>
              <a:spcBef>
                <a:spcPts val="0"/>
              </a:spcBef>
              <a:spcAft>
                <a:spcPts val="0"/>
              </a:spcAft>
              <a:buSzPts val="1400"/>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4" name="Google Shape;184;p27"/>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rtl="0" algn="l">
              <a:lnSpc>
                <a:spcPct val="100000"/>
              </a:lnSpc>
              <a:spcBef>
                <a:spcPts val="450"/>
              </a:spcBef>
              <a:spcAft>
                <a:spcPts val="0"/>
              </a:spcAft>
              <a:buSzPts val="1440"/>
              <a:buNone/>
              <a:defRPr b="0" i="0" sz="1600">
                <a:solidFill>
                  <a:schemeClr val="accent2"/>
                </a:solidFill>
                <a:latin typeface="Roboto"/>
                <a:ea typeface="Roboto"/>
                <a:cs typeface="Roboto"/>
                <a:sym typeface="Roboto"/>
              </a:defRPr>
            </a:lvl1pPr>
            <a:lvl2pPr indent="-228600" lvl="1" marL="914400" rtl="0" algn="l">
              <a:lnSpc>
                <a:spcPct val="100000"/>
              </a:lnSpc>
              <a:spcBef>
                <a:spcPts val="375"/>
              </a:spcBef>
              <a:spcAft>
                <a:spcPts val="0"/>
              </a:spcAft>
              <a:buSzPts val="1440"/>
              <a:buNone/>
              <a:defRPr sz="1600">
                <a:solidFill>
                  <a:schemeClr val="accent1"/>
                </a:solidFill>
              </a:defRPr>
            </a:lvl2pPr>
            <a:lvl3pPr indent="-228600" lvl="2" marL="1371600" rtl="0" algn="l">
              <a:lnSpc>
                <a:spcPct val="100000"/>
              </a:lnSpc>
              <a:spcBef>
                <a:spcPts val="300"/>
              </a:spcBef>
              <a:spcAft>
                <a:spcPts val="0"/>
              </a:spcAft>
              <a:buSzPts val="1440"/>
              <a:buNone/>
              <a:defRPr sz="1600">
                <a:solidFill>
                  <a:schemeClr val="accent1"/>
                </a:solidFill>
              </a:defRPr>
            </a:lvl3pPr>
            <a:lvl4pPr indent="-228600" lvl="3" marL="1828800" rtl="0" algn="l">
              <a:lnSpc>
                <a:spcPct val="100000"/>
              </a:lnSpc>
              <a:spcBef>
                <a:spcPts val="300"/>
              </a:spcBef>
              <a:spcAft>
                <a:spcPts val="0"/>
              </a:spcAft>
              <a:buSzPts val="1440"/>
              <a:buNone/>
              <a:defRPr sz="1600">
                <a:solidFill>
                  <a:schemeClr val="accent1"/>
                </a:solidFill>
              </a:defRPr>
            </a:lvl4pPr>
            <a:lvl5pPr indent="-228600" lvl="4" marL="2286000" rtl="0" algn="l">
              <a:lnSpc>
                <a:spcPct val="100000"/>
              </a:lnSpc>
              <a:spcBef>
                <a:spcPts val="300"/>
              </a:spcBef>
              <a:spcAft>
                <a:spcPts val="0"/>
              </a:spcAft>
              <a:buSzPts val="1440"/>
              <a:buNone/>
              <a:defRPr sz="1600">
                <a:solidFill>
                  <a:schemeClr val="accent1"/>
                </a:solidFill>
              </a:defRPr>
            </a:lvl5pPr>
            <a:lvl6pPr indent="-323850" lvl="5" marL="2743200" rtl="0" algn="l">
              <a:lnSpc>
                <a:spcPct val="100000"/>
              </a:lnSpc>
              <a:spcBef>
                <a:spcPts val="300"/>
              </a:spcBef>
              <a:spcAft>
                <a:spcPts val="0"/>
              </a:spcAft>
              <a:buSzPts val="1500"/>
              <a:buChar char="•"/>
              <a:defRPr/>
            </a:lvl6pPr>
            <a:lvl7pPr indent="-323850" lvl="6" marL="3200400" rtl="0" algn="l">
              <a:lnSpc>
                <a:spcPct val="100000"/>
              </a:lnSpc>
              <a:spcBef>
                <a:spcPts val="300"/>
              </a:spcBef>
              <a:spcAft>
                <a:spcPts val="0"/>
              </a:spcAft>
              <a:buSzPts val="1500"/>
              <a:buChar char="•"/>
              <a:defRPr/>
            </a:lvl7pPr>
            <a:lvl8pPr indent="-323850" lvl="7" marL="3657600" rtl="0" algn="l">
              <a:lnSpc>
                <a:spcPct val="100000"/>
              </a:lnSpc>
              <a:spcBef>
                <a:spcPts val="300"/>
              </a:spcBef>
              <a:spcAft>
                <a:spcPts val="0"/>
              </a:spcAft>
              <a:buSzPts val="1500"/>
              <a:buChar char="•"/>
              <a:defRPr/>
            </a:lvl8pPr>
            <a:lvl9pPr indent="-323850" lvl="8" marL="4114800" rtl="0" algn="l">
              <a:lnSpc>
                <a:spcPct val="100000"/>
              </a:lnSpc>
              <a:spcBef>
                <a:spcPts val="300"/>
              </a:spcBef>
              <a:spcAft>
                <a:spcPts val="0"/>
              </a:spcAft>
              <a:buSzPts val="1500"/>
              <a:buChar char="•"/>
              <a:defRPr/>
            </a:lvl9pPr>
          </a:lstStyle>
          <a:p/>
        </p:txBody>
      </p:sp>
      <p:sp>
        <p:nvSpPr>
          <p:cNvPr id="185" name="Google Shape;185;p2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86" name="Google Shape;186;p2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187" name="Google Shape;187;p2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0" i="0" lang="en" sz="600" u="none" cap="none" strike="noStrike">
                <a:solidFill>
                  <a:srgbClr val="BFBFBF"/>
                </a:solidFill>
                <a:latin typeface="Roboto"/>
                <a:ea typeface="Roboto"/>
                <a:cs typeface="Roboto"/>
                <a:sym typeface="Roboto"/>
              </a:rPr>
              <a:t>© 20</a:t>
            </a:r>
            <a:r>
              <a:rPr lang="en" sz="600">
                <a:solidFill>
                  <a:srgbClr val="BFBFBF"/>
                </a:solidFill>
                <a:latin typeface="Roboto"/>
                <a:ea typeface="Roboto"/>
                <a:cs typeface="Roboto"/>
                <a:sym typeface="Roboto"/>
              </a:rPr>
              <a:t>22</a:t>
            </a:r>
            <a:r>
              <a:rPr b="0" i="0" lang="en" sz="600" u="none" cap="none" strike="noStrike">
                <a:solidFill>
                  <a:srgbClr val="BFBFBF"/>
                </a:solidFill>
                <a:latin typeface="Roboto"/>
                <a:ea typeface="Roboto"/>
                <a:cs typeface="Roboto"/>
                <a:sym typeface="Roboto"/>
              </a:rPr>
              <a:t> Cloudera, Inc. All rights reserved.</a:t>
            </a:r>
            <a:endParaRPr/>
          </a:p>
        </p:txBody>
      </p:sp>
      <p:sp>
        <p:nvSpPr>
          <p:cNvPr id="188" name="Google Shape;188;p2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1" name="Google Shape;191;p28"/>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42900" lvl="0" marL="457200" rtl="0">
              <a:spcBef>
                <a:spcPts val="500"/>
              </a:spcBef>
              <a:spcAft>
                <a:spcPts val="0"/>
              </a:spcAft>
              <a:buSzPts val="1800"/>
              <a:buChar char="•"/>
              <a:defRPr/>
            </a:lvl1pPr>
            <a:lvl2pPr indent="-342900" lvl="1" marL="914400" rtl="0">
              <a:spcBef>
                <a:spcPts val="400"/>
              </a:spcBef>
              <a:spcAft>
                <a:spcPts val="0"/>
              </a:spcAft>
              <a:buSzPts val="1800"/>
              <a:buChar char="–"/>
              <a:defRPr/>
            </a:lvl2pPr>
            <a:lvl3pPr indent="-342900" lvl="2" marL="1371600" rtl="0">
              <a:spcBef>
                <a:spcPts val="300"/>
              </a:spcBef>
              <a:spcAft>
                <a:spcPts val="0"/>
              </a:spcAft>
              <a:buSzPts val="1800"/>
              <a:buChar char="•"/>
              <a:defRPr/>
            </a:lvl3pPr>
            <a:lvl4pPr indent="-342900" lvl="3" marL="1828800" rtl="0">
              <a:spcBef>
                <a:spcPts val="300"/>
              </a:spcBef>
              <a:spcAft>
                <a:spcPts val="0"/>
              </a:spcAft>
              <a:buSzPts val="1800"/>
              <a:buChar char="–"/>
              <a:defRPr/>
            </a:lvl4pPr>
            <a:lvl5pPr indent="-342900" lvl="4" marL="2286000" rtl="0">
              <a:spcBef>
                <a:spcPts val="300"/>
              </a:spcBef>
              <a:spcAft>
                <a:spcPts val="0"/>
              </a:spcAft>
              <a:buSzPts val="1800"/>
              <a:buChar char="•"/>
              <a:defRPr/>
            </a:lvl5pPr>
            <a:lvl6pPr indent="-342900" lvl="5" marL="2743200" rtl="0">
              <a:spcBef>
                <a:spcPts val="300"/>
              </a:spcBef>
              <a:spcAft>
                <a:spcPts val="0"/>
              </a:spcAft>
              <a:buSzPts val="1800"/>
              <a:buChar char="•"/>
              <a:defRPr/>
            </a:lvl6pPr>
            <a:lvl7pPr indent="-342900" lvl="6" marL="3200400" rtl="0">
              <a:spcBef>
                <a:spcPts val="300"/>
              </a:spcBef>
              <a:spcAft>
                <a:spcPts val="0"/>
              </a:spcAft>
              <a:buSzPts val="1800"/>
              <a:buChar char="•"/>
              <a:defRPr/>
            </a:lvl7pPr>
            <a:lvl8pPr indent="-342900" lvl="7" marL="3657600" rtl="0">
              <a:spcBef>
                <a:spcPts val="300"/>
              </a:spcBef>
              <a:spcAft>
                <a:spcPts val="0"/>
              </a:spcAft>
              <a:buSzPts val="1800"/>
              <a:buChar char="•"/>
              <a:defRPr/>
            </a:lvl8pPr>
            <a:lvl9pPr indent="-342900" lvl="8" marL="4114800" rtl="0">
              <a:spcBef>
                <a:spcPts val="300"/>
              </a:spcBef>
              <a:spcAft>
                <a:spcPts val="0"/>
              </a:spcAft>
              <a:buSzPts val="1800"/>
              <a:buChar char="•"/>
              <a:defRPr/>
            </a:lvl9pPr>
          </a:lstStyle>
          <a:p/>
        </p:txBody>
      </p:sp>
      <p:sp>
        <p:nvSpPr>
          <p:cNvPr id="192" name="Google Shape;19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23" name="Google Shape;23;p4"/>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4"/>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algn="l">
              <a:spcBef>
                <a:spcPts val="0"/>
              </a:spcBef>
              <a:spcAft>
                <a:spcPts val="0"/>
              </a:spcAft>
              <a:buSzPts val="1300"/>
              <a:buNone/>
              <a:defRPr sz="1600">
                <a:solidFill>
                  <a:schemeClr val="accent1"/>
                </a:solidFill>
              </a:defRPr>
            </a:lvl2pPr>
            <a:lvl3pPr indent="-228600" lvl="2" marL="1371600" algn="l">
              <a:spcBef>
                <a:spcPts val="0"/>
              </a:spcBef>
              <a:spcAft>
                <a:spcPts val="0"/>
              </a:spcAft>
              <a:buSzPts val="1300"/>
              <a:buNone/>
              <a:defRPr sz="1600">
                <a:solidFill>
                  <a:schemeClr val="accent1"/>
                </a:solidFill>
              </a:defRPr>
            </a:lvl3pPr>
            <a:lvl4pPr indent="-228600" lvl="3" marL="1828800" algn="l">
              <a:spcBef>
                <a:spcPts val="0"/>
              </a:spcBef>
              <a:spcAft>
                <a:spcPts val="0"/>
              </a:spcAft>
              <a:buSzPts val="1300"/>
              <a:buNone/>
              <a:defRPr sz="1600">
                <a:solidFill>
                  <a:schemeClr val="accent1"/>
                </a:solidFill>
              </a:defRPr>
            </a:lvl4pPr>
            <a:lvl5pPr indent="-228600" lvl="4" marL="2286000" algn="l">
              <a:spcBef>
                <a:spcPts val="0"/>
              </a:spcBef>
              <a:spcAft>
                <a:spcPts val="0"/>
              </a:spcAft>
              <a:buSzPts val="1300"/>
              <a:buNone/>
              <a:defRPr sz="1600">
                <a:solidFill>
                  <a:schemeClr val="accent1"/>
                </a:solidFill>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25" name="Google Shape;25;p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cxnSp>
        <p:nvCxnSpPr>
          <p:cNvPr id="26" name="Google Shape;26;p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7" name="Google Shape;27;p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28" name="Google Shape;28;p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 name="Shape 29"/>
        <p:cNvGrpSpPr/>
        <p:nvPr/>
      </p:nvGrpSpPr>
      <p:grpSpPr>
        <a:xfrm>
          <a:off x="0" y="0"/>
          <a:ext cx="0" cy="0"/>
          <a:chOff x="0" y="0"/>
          <a:chExt cx="0" cy="0"/>
        </a:xfrm>
      </p:grpSpPr>
      <p:sp>
        <p:nvSpPr>
          <p:cNvPr id="30" name="Google Shape;30;p5"/>
          <p:cNvSpPr/>
          <p:nvPr/>
        </p:nvSpPr>
        <p:spPr>
          <a:xfrm>
            <a:off x="3984812" y="2100263"/>
            <a:ext cx="4396800" cy="3043200"/>
          </a:xfrm>
          <a:prstGeom prst="parallelogram">
            <a:avLst>
              <a:gd fmla="val 100155" name="adj"/>
            </a:avLst>
          </a:pr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31" name="Google Shape;31;p5"/>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32" name="Google Shape;32;p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33" name="Google Shape;33;p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34" name="Google Shape;34;p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35" name="Google Shape;35;p5"/>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accent3"/>
              </a:solidFill>
              <a:latin typeface="Roboto"/>
              <a:ea typeface="Roboto"/>
              <a:cs typeface="Roboto"/>
              <a:sym typeface="Roboto"/>
            </a:endParaRPr>
          </a:p>
        </p:txBody>
      </p:sp>
      <p:sp>
        <p:nvSpPr>
          <p:cNvPr id="36" name="Google Shape;36;p5"/>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par>
                                <p:cTn fill="hold" nodeType="withEffect" presetClass="entr" presetID="10" presetSubtype="0">
                                  <p:stCondLst>
                                    <p:cond delay="100"/>
                                  </p:stCondLst>
                                  <p:childTnLst>
                                    <p:set>
                                      <p:cBhvr>
                                        <p:cTn dur="1" fill="hold">
                                          <p:stCondLst>
                                            <p:cond delay="0"/>
                                          </p:stCondLst>
                                        </p:cTn>
                                        <p:tgtEl>
                                          <p:spTgt spid="30"/>
                                        </p:tgtEl>
                                        <p:attrNameLst>
                                          <p:attrName>style.visibility</p:attrName>
                                        </p:attrNameLst>
                                      </p:cBhvr>
                                      <p:to>
                                        <p:strVal val="visible"/>
                                      </p:to>
                                    </p:set>
                                    <p:animEffect filter="fade" transition="in">
                                      <p:cBhvr>
                                        <p:cTn dur="400"/>
                                        <p:tgtEl>
                                          <p:spTgt spid="30"/>
                                        </p:tgtEl>
                                      </p:cBhvr>
                                    </p:animEffect>
                                  </p:childTnLst>
                                </p:cTn>
                              </p:par>
                              <p:par>
                                <p:cTn fill="hold" nodeType="with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500"/>
                                        <p:tgtEl>
                                          <p:spTgt spid="32"/>
                                        </p:tgtEl>
                                      </p:cBhvr>
                                    </p:animEffect>
                                  </p:childTnLst>
                                </p:cTn>
                              </p:par>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par>
                                <p:cTn fill="hold" nodeType="with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37" name="Shape 37"/>
        <p:cNvGrpSpPr/>
        <p:nvPr/>
      </p:nvGrpSpPr>
      <p:grpSpPr>
        <a:xfrm>
          <a:off x="0" y="0"/>
          <a:ext cx="0" cy="0"/>
          <a:chOff x="0" y="0"/>
          <a:chExt cx="0" cy="0"/>
        </a:xfrm>
      </p:grpSpPr>
      <p:sp>
        <p:nvSpPr>
          <p:cNvPr id="38" name="Google Shape;38;p6"/>
          <p:cNvSpPr/>
          <p:nvPr/>
        </p:nvSpPr>
        <p:spPr>
          <a:xfrm>
            <a:off x="419100" y="640080"/>
            <a:ext cx="2377500" cy="1325100"/>
          </a:xfrm>
          <a:prstGeom prst="rect">
            <a:avLst/>
          </a:prstGeom>
          <a:solidFill>
            <a:srgbClr val="172C34">
              <a:alpha val="784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sp>
        <p:nvSpPr>
          <p:cNvPr id="39" name="Google Shape;39;p6"/>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40" name="Google Shape;40;p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41" name="Google Shape;41;p6"/>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42" name="Google Shape;42;p6"/>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algn="l">
              <a:spcBef>
                <a:spcPts val="600"/>
              </a:spcBef>
              <a:spcAft>
                <a:spcPts val="0"/>
              </a:spcAft>
              <a:buClr>
                <a:schemeClr val="dk1"/>
              </a:buClr>
              <a:buSzPts val="1800"/>
              <a:buFont typeface="Roboto"/>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pic>
        <p:nvPicPr>
          <p:cNvPr id="43" name="Google Shape;43;p6"/>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44" name="Google Shape;44;p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45" name="Google Shape;45;p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46" name="Google Shape;46;p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47" name="Shape 47"/>
        <p:cNvGrpSpPr/>
        <p:nvPr/>
      </p:nvGrpSpPr>
      <p:grpSpPr>
        <a:xfrm>
          <a:off x="0" y="0"/>
          <a:ext cx="0" cy="0"/>
          <a:chOff x="0" y="0"/>
          <a:chExt cx="0" cy="0"/>
        </a:xfrm>
      </p:grpSpPr>
      <p:sp>
        <p:nvSpPr>
          <p:cNvPr id="48" name="Google Shape;48;p7"/>
          <p:cNvSpPr/>
          <p:nvPr/>
        </p:nvSpPr>
        <p:spPr>
          <a:xfrm>
            <a:off x="419100" y="640080"/>
            <a:ext cx="2377500" cy="1325100"/>
          </a:xfrm>
          <a:prstGeom prst="rect">
            <a:avLst/>
          </a:prstGeom>
          <a:solidFill>
            <a:srgbClr val="172C34">
              <a:alpha val="784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cxnSp>
        <p:nvCxnSpPr>
          <p:cNvPr id="49" name="Google Shape;49;p7"/>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50" name="Google Shape;50;p7"/>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7"/>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algn="l">
              <a:spcBef>
                <a:spcPts val="600"/>
              </a:spcBef>
              <a:spcAft>
                <a:spcPts val="0"/>
              </a:spcAft>
              <a:buClr>
                <a:schemeClr val="dk1"/>
              </a:buClr>
              <a:buSzPts val="1800"/>
              <a:buFont typeface="Roboto"/>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pic>
        <p:nvPicPr>
          <p:cNvPr id="52" name="Google Shape;52;p7"/>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53" name="Google Shape;53;p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54" name="Google Shape;54;p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cxnSp>
        <p:nvCxnSpPr>
          <p:cNvPr id="55" name="Google Shape;55;p7"/>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56" name="Google Shape;56;p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57" name="Shape 57"/>
        <p:cNvGrpSpPr/>
        <p:nvPr/>
      </p:nvGrpSpPr>
      <p:grpSpPr>
        <a:xfrm>
          <a:off x="0" y="0"/>
          <a:ext cx="0" cy="0"/>
          <a:chOff x="0" y="0"/>
          <a:chExt cx="0" cy="0"/>
        </a:xfrm>
      </p:grpSpPr>
      <p:sp>
        <p:nvSpPr>
          <p:cNvPr id="58" name="Google Shape;58;p8"/>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8"/>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algn="l">
              <a:spcBef>
                <a:spcPts val="0"/>
              </a:spcBef>
              <a:spcAft>
                <a:spcPts val="0"/>
              </a:spcAft>
              <a:buSzPts val="1300"/>
              <a:buNone/>
              <a:defRPr sz="1600">
                <a:solidFill>
                  <a:schemeClr val="accent1"/>
                </a:solidFill>
              </a:defRPr>
            </a:lvl2pPr>
            <a:lvl3pPr indent="-228600" lvl="2" marL="1371600" algn="l">
              <a:spcBef>
                <a:spcPts val="0"/>
              </a:spcBef>
              <a:spcAft>
                <a:spcPts val="0"/>
              </a:spcAft>
              <a:buSzPts val="1300"/>
              <a:buNone/>
              <a:defRPr sz="1600">
                <a:solidFill>
                  <a:schemeClr val="accent1"/>
                </a:solidFill>
              </a:defRPr>
            </a:lvl3pPr>
            <a:lvl4pPr indent="-228600" lvl="3" marL="1828800" algn="l">
              <a:spcBef>
                <a:spcPts val="0"/>
              </a:spcBef>
              <a:spcAft>
                <a:spcPts val="0"/>
              </a:spcAft>
              <a:buSzPts val="1300"/>
              <a:buNone/>
              <a:defRPr sz="1600">
                <a:solidFill>
                  <a:schemeClr val="accent1"/>
                </a:solidFill>
              </a:defRPr>
            </a:lvl4pPr>
            <a:lvl5pPr indent="-228600" lvl="4" marL="2286000" algn="l">
              <a:spcBef>
                <a:spcPts val="0"/>
              </a:spcBef>
              <a:spcAft>
                <a:spcPts val="0"/>
              </a:spcAft>
              <a:buSzPts val="1300"/>
              <a:buNone/>
              <a:defRPr sz="1600">
                <a:solidFill>
                  <a:schemeClr val="accent1"/>
                </a:solidFill>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60" name="Google Shape;60;p8"/>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algn="l">
              <a:spcBef>
                <a:spcPts val="500"/>
              </a:spcBef>
              <a:spcAft>
                <a:spcPts val="0"/>
              </a:spcAft>
              <a:buClr>
                <a:srgbClr val="BFBFBF"/>
              </a:buClr>
              <a:buSzPts val="1400"/>
              <a:buFont typeface="Roboto"/>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61" name="Google Shape;61;p8"/>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3850" lvl="0" marL="457200" algn="l">
              <a:spcBef>
                <a:spcPts val="500"/>
              </a:spcBef>
              <a:spcAft>
                <a:spcPts val="0"/>
              </a:spcAft>
              <a:buClr>
                <a:srgbClr val="BFBFBF"/>
              </a:buClr>
              <a:buSzPts val="1500"/>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cxnSp>
        <p:nvCxnSpPr>
          <p:cNvPr id="62" name="Google Shape;62;p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63" name="Google Shape;63;p8"/>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64" name="Google Shape;64;p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65" name="Google Shape;65;p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66" name="Google Shape;66;p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67" name="Shape 67"/>
        <p:cNvGrpSpPr/>
        <p:nvPr/>
      </p:nvGrpSpPr>
      <p:grpSpPr>
        <a:xfrm>
          <a:off x="0" y="0"/>
          <a:ext cx="0" cy="0"/>
          <a:chOff x="0" y="0"/>
          <a:chExt cx="0" cy="0"/>
        </a:xfrm>
      </p:grpSpPr>
      <p:sp>
        <p:nvSpPr>
          <p:cNvPr id="68" name="Google Shape;68;p9"/>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9"/>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algn="l">
              <a:spcBef>
                <a:spcPts val="0"/>
              </a:spcBef>
              <a:spcAft>
                <a:spcPts val="0"/>
              </a:spcAft>
              <a:buSzPts val="1300"/>
              <a:buNone/>
              <a:defRPr sz="1600">
                <a:solidFill>
                  <a:schemeClr val="accent1"/>
                </a:solidFill>
              </a:defRPr>
            </a:lvl2pPr>
            <a:lvl3pPr indent="-228600" lvl="2" marL="1371600" algn="l">
              <a:spcBef>
                <a:spcPts val="0"/>
              </a:spcBef>
              <a:spcAft>
                <a:spcPts val="0"/>
              </a:spcAft>
              <a:buSzPts val="1300"/>
              <a:buNone/>
              <a:defRPr sz="1600">
                <a:solidFill>
                  <a:schemeClr val="accent1"/>
                </a:solidFill>
              </a:defRPr>
            </a:lvl3pPr>
            <a:lvl4pPr indent="-228600" lvl="3" marL="1828800" algn="l">
              <a:spcBef>
                <a:spcPts val="0"/>
              </a:spcBef>
              <a:spcAft>
                <a:spcPts val="0"/>
              </a:spcAft>
              <a:buSzPts val="1300"/>
              <a:buNone/>
              <a:defRPr sz="1600">
                <a:solidFill>
                  <a:schemeClr val="accent1"/>
                </a:solidFill>
              </a:defRPr>
            </a:lvl4pPr>
            <a:lvl5pPr indent="-228600" lvl="4" marL="2286000" algn="l">
              <a:spcBef>
                <a:spcPts val="0"/>
              </a:spcBef>
              <a:spcAft>
                <a:spcPts val="0"/>
              </a:spcAft>
              <a:buSzPts val="1300"/>
              <a:buNone/>
              <a:defRPr sz="1600">
                <a:solidFill>
                  <a:schemeClr val="accent1"/>
                </a:solidFill>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70" name="Google Shape;70;p9"/>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spcBef>
                <a:spcPts val="500"/>
              </a:spcBef>
              <a:spcAft>
                <a:spcPts val="0"/>
              </a:spcAft>
              <a:buClr>
                <a:srgbClr val="BFBFBF"/>
              </a:buClr>
              <a:buSzPts val="1400"/>
              <a:buFont typeface="Roboto"/>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cxnSp>
        <p:nvCxnSpPr>
          <p:cNvPr id="71" name="Google Shape;71;p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2" name="Google Shape;72;p9"/>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73" name="Google Shape;73;p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74" name="Google Shape;74;p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75" name="Google Shape;75;p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76" name="Shape 76"/>
        <p:cNvGrpSpPr/>
        <p:nvPr/>
      </p:nvGrpSpPr>
      <p:grpSpPr>
        <a:xfrm>
          <a:off x="0" y="0"/>
          <a:ext cx="0" cy="0"/>
          <a:chOff x="0" y="0"/>
          <a:chExt cx="0" cy="0"/>
        </a:xfrm>
      </p:grpSpPr>
      <p:sp>
        <p:nvSpPr>
          <p:cNvPr id="77" name="Google Shape;77;p10"/>
          <p:cNvSpPr txBox="1"/>
          <p:nvPr>
            <p:ph type="title"/>
          </p:nvPr>
        </p:nvSpPr>
        <p:spPr>
          <a:xfrm>
            <a:off x="419100" y="457200"/>
            <a:ext cx="8305800" cy="4197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0"/>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algn="l">
              <a:spcBef>
                <a:spcPts val="0"/>
              </a:spcBef>
              <a:spcAft>
                <a:spcPts val="0"/>
              </a:spcAft>
              <a:buSzPts val="1300"/>
              <a:buNone/>
              <a:defRPr sz="1600">
                <a:solidFill>
                  <a:schemeClr val="accent1"/>
                </a:solidFill>
              </a:defRPr>
            </a:lvl2pPr>
            <a:lvl3pPr indent="-228600" lvl="2" marL="1371600" algn="l">
              <a:spcBef>
                <a:spcPts val="0"/>
              </a:spcBef>
              <a:spcAft>
                <a:spcPts val="0"/>
              </a:spcAft>
              <a:buSzPts val="1300"/>
              <a:buNone/>
              <a:defRPr sz="1600">
                <a:solidFill>
                  <a:schemeClr val="accent1"/>
                </a:solidFill>
              </a:defRPr>
            </a:lvl3pPr>
            <a:lvl4pPr indent="-228600" lvl="3" marL="1828800" algn="l">
              <a:spcBef>
                <a:spcPts val="0"/>
              </a:spcBef>
              <a:spcAft>
                <a:spcPts val="0"/>
              </a:spcAft>
              <a:buSzPts val="1300"/>
              <a:buNone/>
              <a:defRPr sz="1600">
                <a:solidFill>
                  <a:schemeClr val="accent1"/>
                </a:solidFill>
              </a:defRPr>
            </a:lvl4pPr>
            <a:lvl5pPr indent="-228600" lvl="4" marL="2286000" algn="l">
              <a:spcBef>
                <a:spcPts val="0"/>
              </a:spcBef>
              <a:spcAft>
                <a:spcPts val="0"/>
              </a:spcAft>
              <a:buSzPts val="1300"/>
              <a:buNone/>
              <a:defRPr sz="1600">
                <a:solidFill>
                  <a:schemeClr val="accent1"/>
                </a:solidFill>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79" name="Google Shape;79;p10"/>
          <p:cNvSpPr txBox="1"/>
          <p:nvPr>
            <p:ph idx="2" type="body"/>
          </p:nvPr>
        </p:nvSpPr>
        <p:spPr>
          <a:xfrm>
            <a:off x="419100" y="1603771"/>
            <a:ext cx="2615400" cy="2926200"/>
          </a:xfrm>
          <a:prstGeom prst="rect">
            <a:avLst/>
          </a:prstGeom>
          <a:noFill/>
          <a:ln>
            <a:noFill/>
          </a:ln>
        </p:spPr>
        <p:txBody>
          <a:bodyPr anchorCtr="0" anchor="t" bIns="45700" lIns="91425" spcFirstLastPara="1" rIns="91425" wrap="square" tIns="45700">
            <a:noAutofit/>
          </a:bodyPr>
          <a:lstStyle>
            <a:lvl1pPr indent="-317500" lvl="0" marL="457200" algn="l">
              <a:spcBef>
                <a:spcPts val="500"/>
              </a:spcBef>
              <a:spcAft>
                <a:spcPts val="0"/>
              </a:spcAft>
              <a:buClr>
                <a:srgbClr val="BFBFBF"/>
              </a:buClr>
              <a:buSzPts val="1400"/>
              <a:buFont typeface="Roboto"/>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80" name="Google Shape;80;p10"/>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algn="l">
              <a:spcBef>
                <a:spcPts val="500"/>
              </a:spcBef>
              <a:spcAft>
                <a:spcPts val="0"/>
              </a:spcAft>
              <a:buClr>
                <a:srgbClr val="BFBFBF"/>
              </a:buClr>
              <a:buSzPts val="1400"/>
              <a:buFont typeface="Roboto"/>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sp>
        <p:nvSpPr>
          <p:cNvPr id="81" name="Google Shape;81;p10"/>
          <p:cNvSpPr txBox="1"/>
          <p:nvPr>
            <p:ph idx="4" type="body"/>
          </p:nvPr>
        </p:nvSpPr>
        <p:spPr>
          <a:xfrm>
            <a:off x="6109716" y="1603771"/>
            <a:ext cx="2615400" cy="2926200"/>
          </a:xfrm>
          <a:prstGeom prst="rect">
            <a:avLst/>
          </a:prstGeom>
          <a:noFill/>
          <a:ln>
            <a:noFill/>
          </a:ln>
        </p:spPr>
        <p:txBody>
          <a:bodyPr anchorCtr="0" anchor="t" bIns="45700" lIns="91425" spcFirstLastPara="1" rIns="91425" wrap="square" tIns="45700">
            <a:noAutofit/>
          </a:bodyPr>
          <a:lstStyle>
            <a:lvl1pPr indent="-317500" lvl="0" marL="457200" algn="l">
              <a:spcBef>
                <a:spcPts val="500"/>
              </a:spcBef>
              <a:spcAft>
                <a:spcPts val="0"/>
              </a:spcAft>
              <a:buClr>
                <a:srgbClr val="BFBFBF"/>
              </a:buClr>
              <a:buSzPts val="1400"/>
              <a:buFont typeface="Roboto"/>
              <a:buChar char="•"/>
              <a:defRPr>
                <a:solidFill>
                  <a:srgbClr val="7F7F7F"/>
                </a:solidFill>
              </a:defRPr>
            </a:lvl1pPr>
            <a:lvl2pPr indent="-317500" lvl="1" marL="914400" algn="l">
              <a:spcBef>
                <a:spcPts val="400"/>
              </a:spcBef>
              <a:spcAft>
                <a:spcPts val="0"/>
              </a:spcAft>
              <a:buClr>
                <a:srgbClr val="BFBFBF"/>
              </a:buClr>
              <a:buSzPts val="1400"/>
              <a:buChar char="–"/>
              <a:defRPr>
                <a:solidFill>
                  <a:srgbClr val="7F7F7F"/>
                </a:solidFill>
              </a:defRPr>
            </a:lvl2pPr>
            <a:lvl3pPr indent="-317500" lvl="2" marL="1371600" algn="l">
              <a:spcBef>
                <a:spcPts val="300"/>
              </a:spcBef>
              <a:spcAft>
                <a:spcPts val="0"/>
              </a:spcAft>
              <a:buClr>
                <a:srgbClr val="BFBFBF"/>
              </a:buClr>
              <a:buSzPts val="1400"/>
              <a:buFont typeface="Roboto"/>
              <a:buChar char="•"/>
              <a:defRPr>
                <a:solidFill>
                  <a:srgbClr val="7F7F7F"/>
                </a:solidFill>
              </a:defRPr>
            </a:lvl3pPr>
            <a:lvl4pPr indent="-317500" lvl="3" marL="1828800" algn="l">
              <a:spcBef>
                <a:spcPts val="300"/>
              </a:spcBef>
              <a:spcAft>
                <a:spcPts val="0"/>
              </a:spcAft>
              <a:buClr>
                <a:srgbClr val="BFBFBF"/>
              </a:buClr>
              <a:buSzPts val="1400"/>
              <a:buChar char="–"/>
              <a:defRPr>
                <a:solidFill>
                  <a:srgbClr val="7F7F7F"/>
                </a:solidFill>
              </a:defRPr>
            </a:lvl4pPr>
            <a:lvl5pPr indent="-317500" lvl="4" marL="2286000" algn="l">
              <a:spcBef>
                <a:spcPts val="300"/>
              </a:spcBef>
              <a:spcAft>
                <a:spcPts val="0"/>
              </a:spcAft>
              <a:buClr>
                <a:srgbClr val="BFBFBF"/>
              </a:buClr>
              <a:buSzPts val="1400"/>
              <a:buFont typeface="Roboto"/>
              <a:buChar char="•"/>
              <a:defRPr>
                <a:solidFill>
                  <a:srgbClr val="7F7F7F"/>
                </a:solidFill>
              </a:defRPr>
            </a:lvl5pPr>
            <a:lvl6pPr indent="-342900" lvl="5" marL="2743200" algn="l">
              <a:spcBef>
                <a:spcPts val="400"/>
              </a:spcBef>
              <a:spcAft>
                <a:spcPts val="0"/>
              </a:spcAft>
              <a:buClr>
                <a:schemeClr val="dk1"/>
              </a:buClr>
              <a:buSzPts val="1800"/>
              <a:buChar char="•"/>
              <a:defRPr/>
            </a:lvl6pPr>
            <a:lvl7pPr indent="-342900" lvl="6" marL="3200400" algn="l">
              <a:spcBef>
                <a:spcPts val="400"/>
              </a:spcBef>
              <a:spcAft>
                <a:spcPts val="0"/>
              </a:spcAft>
              <a:buClr>
                <a:schemeClr val="dk1"/>
              </a:buClr>
              <a:buSzPts val="1800"/>
              <a:buChar char="•"/>
              <a:defRPr/>
            </a:lvl7pPr>
            <a:lvl8pPr indent="-342900" lvl="7" marL="3657600" algn="l">
              <a:spcBef>
                <a:spcPts val="400"/>
              </a:spcBef>
              <a:spcAft>
                <a:spcPts val="0"/>
              </a:spcAft>
              <a:buClr>
                <a:schemeClr val="dk1"/>
              </a:buClr>
              <a:buSzPts val="1800"/>
              <a:buChar char="•"/>
              <a:defRPr/>
            </a:lvl8pPr>
            <a:lvl9pPr indent="-342900" lvl="8" marL="4114800" algn="l">
              <a:spcBef>
                <a:spcPts val="400"/>
              </a:spcBef>
              <a:spcAft>
                <a:spcPts val="0"/>
              </a:spcAft>
              <a:buClr>
                <a:schemeClr val="dk1"/>
              </a:buClr>
              <a:buSzPts val="1800"/>
              <a:buChar char="•"/>
              <a:defRPr/>
            </a:lvl9pPr>
          </a:lstStyle>
          <a:p/>
        </p:txBody>
      </p:sp>
      <p:cxnSp>
        <p:nvCxnSpPr>
          <p:cNvPr id="82" name="Google Shape;82;p1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83" name="Google Shape;83;p10"/>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84" name="Google Shape;84;p1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85" name="Google Shape;85;p1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86" name="Google Shape;86;p1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628650" y="1369219"/>
            <a:ext cx="7886700" cy="32637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5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spcBef>
                <a:spcPts val="4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48.png"/><Relationship Id="rId5" Type="http://schemas.openxmlformats.org/officeDocument/2006/relationships/image" Target="../media/image22.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23.png"/><Relationship Id="rId11" Type="http://schemas.openxmlformats.org/officeDocument/2006/relationships/image" Target="../media/image20.png"/><Relationship Id="rId10" Type="http://schemas.openxmlformats.org/officeDocument/2006/relationships/image" Target="../media/image26.png"/><Relationship Id="rId13" Type="http://schemas.openxmlformats.org/officeDocument/2006/relationships/image" Target="../media/image17.png"/><Relationship Id="rId12" Type="http://schemas.openxmlformats.org/officeDocument/2006/relationships/image" Target="../media/image29.png"/><Relationship Id="rId1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7.png"/><Relationship Id="rId9"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57.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7.png"/><Relationship Id="rId9"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57.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72.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9.png"/><Relationship Id="rId8" Type="http://schemas.openxmlformats.org/officeDocument/2006/relationships/image" Target="../media/image60.png"/><Relationship Id="rId11" Type="http://schemas.openxmlformats.org/officeDocument/2006/relationships/image" Target="../media/image58.png"/><Relationship Id="rId10" Type="http://schemas.openxmlformats.org/officeDocument/2006/relationships/image" Target="../media/image70.png"/><Relationship Id="rId13" Type="http://schemas.openxmlformats.org/officeDocument/2006/relationships/image" Target="../media/image62.png"/><Relationship Id="rId12" Type="http://schemas.openxmlformats.org/officeDocument/2006/relationships/image" Target="../media/image56.png"/><Relationship Id="rId15" Type="http://schemas.openxmlformats.org/officeDocument/2006/relationships/image" Target="../media/image67.png"/><Relationship Id="rId14" Type="http://schemas.openxmlformats.org/officeDocument/2006/relationships/image" Target="../media/image63.png"/><Relationship Id="rId17" Type="http://schemas.openxmlformats.org/officeDocument/2006/relationships/image" Target="../media/image77.png"/><Relationship Id="rId16" Type="http://schemas.openxmlformats.org/officeDocument/2006/relationships/image" Target="../media/image61.png"/><Relationship Id="rId18"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image" Target="../media/image75.png"/><Relationship Id="rId9" Type="http://schemas.openxmlformats.org/officeDocument/2006/relationships/image" Target="../media/image53.png"/><Relationship Id="rId5" Type="http://schemas.openxmlformats.org/officeDocument/2006/relationships/image" Target="../media/image78.png"/><Relationship Id="rId6" Type="http://schemas.openxmlformats.org/officeDocument/2006/relationships/image" Target="../media/image71.png"/><Relationship Id="rId7" Type="http://schemas.openxmlformats.org/officeDocument/2006/relationships/image" Target="../media/image76.png"/><Relationship Id="rId8"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74.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91.png"/><Relationship Id="rId9" Type="http://schemas.openxmlformats.org/officeDocument/2006/relationships/image" Target="../media/image86.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82.png"/><Relationship Id="rId8" Type="http://schemas.openxmlformats.org/officeDocument/2006/relationships/image" Target="../media/image85.png"/></Relationships>
</file>

<file path=ppt/slides/_rels/slide29.xml.rels><?xml version="1.0" encoding="UTF-8" standalone="yes"?><Relationships xmlns="http://schemas.openxmlformats.org/package/2006/relationships"><Relationship Id="rId20" Type="http://schemas.openxmlformats.org/officeDocument/2006/relationships/image" Target="../media/image109.png"/><Relationship Id="rId22" Type="http://schemas.openxmlformats.org/officeDocument/2006/relationships/image" Target="../media/image113.png"/><Relationship Id="rId21"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6.png"/><Relationship Id="rId5" Type="http://schemas.openxmlformats.org/officeDocument/2006/relationships/image" Target="../media/image102.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9.png"/><Relationship Id="rId11" Type="http://schemas.openxmlformats.org/officeDocument/2006/relationships/image" Target="../media/image101.png"/><Relationship Id="rId10" Type="http://schemas.openxmlformats.org/officeDocument/2006/relationships/image" Target="../media/image97.png"/><Relationship Id="rId13" Type="http://schemas.openxmlformats.org/officeDocument/2006/relationships/image" Target="../media/image110.png"/><Relationship Id="rId12" Type="http://schemas.openxmlformats.org/officeDocument/2006/relationships/image" Target="../media/image100.png"/><Relationship Id="rId15" Type="http://schemas.openxmlformats.org/officeDocument/2006/relationships/image" Target="../media/image105.png"/><Relationship Id="rId14" Type="http://schemas.openxmlformats.org/officeDocument/2006/relationships/image" Target="../media/image104.png"/><Relationship Id="rId17" Type="http://schemas.openxmlformats.org/officeDocument/2006/relationships/image" Target="../media/image106.png"/><Relationship Id="rId16" Type="http://schemas.openxmlformats.org/officeDocument/2006/relationships/image" Target="../media/image103.png"/><Relationship Id="rId19" Type="http://schemas.openxmlformats.org/officeDocument/2006/relationships/image" Target="../media/image138.png"/><Relationship Id="rId18" Type="http://schemas.openxmlformats.org/officeDocument/2006/relationships/image" Target="../media/image1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87.png"/><Relationship Id="rId6" Type="http://schemas.openxmlformats.org/officeDocument/2006/relationships/image" Target="../media/image9.png"/><Relationship Id="rId7" Type="http://schemas.openxmlformats.org/officeDocument/2006/relationships/image" Target="../media/image18.png"/></Relationships>
</file>

<file path=ppt/slides/_rels/slide30.xml.rels><?xml version="1.0" encoding="UTF-8" standalone="yes"?><Relationships xmlns="http://schemas.openxmlformats.org/package/2006/relationships"><Relationship Id="rId20"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02.png"/><Relationship Id="rId5" Type="http://schemas.openxmlformats.org/officeDocument/2006/relationships/image" Target="../media/image112.png"/><Relationship Id="rId6" Type="http://schemas.openxmlformats.org/officeDocument/2006/relationships/image" Target="../media/image117.png"/><Relationship Id="rId7" Type="http://schemas.openxmlformats.org/officeDocument/2006/relationships/image" Target="../media/image98.png"/><Relationship Id="rId8" Type="http://schemas.openxmlformats.org/officeDocument/2006/relationships/image" Target="../media/image93.png"/><Relationship Id="rId11" Type="http://schemas.openxmlformats.org/officeDocument/2006/relationships/image" Target="../media/image95.png"/><Relationship Id="rId10" Type="http://schemas.openxmlformats.org/officeDocument/2006/relationships/image" Target="../media/image94.png"/><Relationship Id="rId13" Type="http://schemas.openxmlformats.org/officeDocument/2006/relationships/image" Target="../media/image114.png"/><Relationship Id="rId12" Type="http://schemas.openxmlformats.org/officeDocument/2006/relationships/image" Target="../media/image99.png"/><Relationship Id="rId15" Type="http://schemas.openxmlformats.org/officeDocument/2006/relationships/image" Target="../media/image103.png"/><Relationship Id="rId14" Type="http://schemas.openxmlformats.org/officeDocument/2006/relationships/image" Target="../media/image116.png"/><Relationship Id="rId17" Type="http://schemas.openxmlformats.org/officeDocument/2006/relationships/image" Target="../media/image108.png"/><Relationship Id="rId16" Type="http://schemas.openxmlformats.org/officeDocument/2006/relationships/image" Target="../media/image106.png"/><Relationship Id="rId19" Type="http://schemas.openxmlformats.org/officeDocument/2006/relationships/image" Target="../media/image109.png"/><Relationship Id="rId18" Type="http://schemas.openxmlformats.org/officeDocument/2006/relationships/image" Target="../media/image138.png"/></Relationships>
</file>

<file path=ppt/slides/_rels/slide31.xml.rels><?xml version="1.0" encoding="UTF-8" standalone="yes"?><Relationships xmlns="http://schemas.openxmlformats.org/package/2006/relationships"><Relationship Id="rId20"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123.png"/><Relationship Id="rId5" Type="http://schemas.openxmlformats.org/officeDocument/2006/relationships/image" Target="../media/image102.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9.png"/><Relationship Id="rId11" Type="http://schemas.openxmlformats.org/officeDocument/2006/relationships/image" Target="../media/image118.png"/><Relationship Id="rId10" Type="http://schemas.openxmlformats.org/officeDocument/2006/relationships/image" Target="../media/image119.png"/><Relationship Id="rId13" Type="http://schemas.openxmlformats.org/officeDocument/2006/relationships/image" Target="../media/image120.png"/><Relationship Id="rId12" Type="http://schemas.openxmlformats.org/officeDocument/2006/relationships/image" Target="../media/image122.png"/><Relationship Id="rId15" Type="http://schemas.openxmlformats.org/officeDocument/2006/relationships/image" Target="../media/image103.png"/><Relationship Id="rId14" Type="http://schemas.openxmlformats.org/officeDocument/2006/relationships/image" Target="../media/image121.png"/><Relationship Id="rId17" Type="http://schemas.openxmlformats.org/officeDocument/2006/relationships/image" Target="../media/image108.png"/><Relationship Id="rId16" Type="http://schemas.openxmlformats.org/officeDocument/2006/relationships/image" Target="../media/image106.png"/><Relationship Id="rId19" Type="http://schemas.openxmlformats.org/officeDocument/2006/relationships/image" Target="../media/image109.png"/><Relationship Id="rId18" Type="http://schemas.openxmlformats.org/officeDocument/2006/relationships/image" Target="../media/image1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4.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137.png"/><Relationship Id="rId8"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1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hyperlink" Target="http://raft.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1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1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1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1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1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1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51.jpg"/><Relationship Id="rId6" Type="http://schemas.openxmlformats.org/officeDocument/2006/relationships/image" Target="../media/image135.png"/><Relationship Id="rId7" Type="http://schemas.openxmlformats.org/officeDocument/2006/relationships/image" Target="../media/image1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152.jpg"/><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35.png"/><Relationship Id="rId6" Type="http://schemas.openxmlformats.org/officeDocument/2006/relationships/image" Target="../media/image148.png"/><Relationship Id="rId7" Type="http://schemas.openxmlformats.org/officeDocument/2006/relationships/image" Target="../media/image1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150.png"/><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1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1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1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1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image" Target="../media/image1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1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159.png"/><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1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1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1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155.png"/><Relationship Id="rId4" Type="http://schemas.openxmlformats.org/officeDocument/2006/relationships/image" Target="../media/image160.png"/><Relationship Id="rId5" Type="http://schemas.openxmlformats.org/officeDocument/2006/relationships/image" Target="../media/image167.png"/><Relationship Id="rId6" Type="http://schemas.openxmlformats.org/officeDocument/2006/relationships/image" Target="../media/image1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image" Target="../media/image162.png"/><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 Id="rId3" Type="http://schemas.openxmlformats.org/officeDocument/2006/relationships/image" Target="../media/image1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 Id="rId3" Type="http://schemas.openxmlformats.org/officeDocument/2006/relationships/image" Target="../media/image168.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image" Target="../media/image155.png"/><Relationship Id="rId7" Type="http://schemas.openxmlformats.org/officeDocument/2006/relationships/image" Target="../media/image1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162.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hyperlink" Target="https://blog.cloudera.com/benchmarking-ozone-clouderas-next-generation-storage-for-cdp/" TargetMode="External"/><Relationship Id="rId4" Type="http://schemas.openxmlformats.org/officeDocument/2006/relationships/image" Target="../media/image1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594350" y="1343250"/>
            <a:ext cx="6314400" cy="980400"/>
          </a:xfrm>
          <a:prstGeom prst="rect">
            <a:avLst/>
          </a:prstGeom>
          <a:noFill/>
          <a:ln>
            <a:noFill/>
          </a:ln>
        </p:spPr>
        <p:txBody>
          <a:bodyPr anchorCtr="0" anchor="b" bIns="45700" lIns="0" spcFirstLastPara="1" rIns="91425" wrap="square" tIns="45700">
            <a:noAutofit/>
          </a:bodyPr>
          <a:lstStyle/>
          <a:p>
            <a:pPr indent="0" lvl="0" marL="0" rtl="0" algn="l">
              <a:spcBef>
                <a:spcPts val="0"/>
              </a:spcBef>
              <a:spcAft>
                <a:spcPts val="0"/>
              </a:spcAft>
              <a:buClr>
                <a:schemeClr val="dk1"/>
              </a:buClr>
              <a:buSzPts val="3400"/>
              <a:buFont typeface="Lato"/>
              <a:buNone/>
            </a:pPr>
            <a:r>
              <a:rPr b="1" lang="en" sz="2900"/>
              <a:t>Cloudera Data Platform(CDP) Overview</a:t>
            </a:r>
            <a:endParaRPr b="1" sz="2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CLOUDERA’S HYBRID DATA PLATFORM </a:t>
            </a:r>
            <a:endParaRPr/>
          </a:p>
        </p:txBody>
      </p:sp>
      <p:sp>
        <p:nvSpPr>
          <p:cNvPr id="304" name="Google Shape;304;p38"/>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280"/>
              <a:buNone/>
            </a:pPr>
            <a:r>
              <a:rPr lang="en"/>
              <a:t>Portable. Interoperable. Open. Secure.</a:t>
            </a:r>
            <a:endParaRPr/>
          </a:p>
        </p:txBody>
      </p:sp>
      <p:pic>
        <p:nvPicPr>
          <p:cNvPr id="305" name="Google Shape;305;p38"/>
          <p:cNvPicPr preferRelativeResize="0"/>
          <p:nvPr/>
        </p:nvPicPr>
        <p:blipFill rotWithShape="1">
          <a:blip r:embed="rId3">
            <a:alphaModFix/>
          </a:blip>
          <a:srcRect b="0" l="0" r="0" t="0"/>
          <a:stretch/>
        </p:blipFill>
        <p:spPr>
          <a:xfrm>
            <a:off x="662125" y="822949"/>
            <a:ext cx="7455749" cy="4193876"/>
          </a:xfrm>
          <a:prstGeom prst="rect">
            <a:avLst/>
          </a:prstGeom>
          <a:noFill/>
          <a:ln>
            <a:noFill/>
          </a:ln>
        </p:spPr>
      </p:pic>
      <p:sp>
        <p:nvSpPr>
          <p:cNvPr id="306" name="Google Shape;306;p38"/>
          <p:cNvSpPr txBox="1"/>
          <p:nvPr/>
        </p:nvSpPr>
        <p:spPr>
          <a:xfrm>
            <a:off x="5748350" y="1762125"/>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8300"/>
                </a:solidFill>
                <a:latin typeface="Roboto"/>
                <a:ea typeface="Roboto"/>
                <a:cs typeface="Roboto"/>
                <a:sym typeface="Roboto"/>
              </a:rPr>
              <a:t>S3</a:t>
            </a:r>
            <a:endParaRPr b="1" i="0" sz="700" u="none" cap="none" strike="noStrike">
              <a:solidFill>
                <a:srgbClr val="FF8300"/>
              </a:solidFill>
              <a:latin typeface="Roboto"/>
              <a:ea typeface="Roboto"/>
              <a:cs typeface="Roboto"/>
              <a:sym typeface="Roboto"/>
            </a:endParaRPr>
          </a:p>
        </p:txBody>
      </p:sp>
      <p:sp>
        <p:nvSpPr>
          <p:cNvPr id="307" name="Google Shape;307;p38"/>
          <p:cNvSpPr txBox="1"/>
          <p:nvPr/>
        </p:nvSpPr>
        <p:spPr>
          <a:xfrm>
            <a:off x="5786450" y="32557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accent3"/>
                </a:solidFill>
                <a:latin typeface="Roboto"/>
                <a:ea typeface="Roboto"/>
                <a:cs typeface="Roboto"/>
                <a:sym typeface="Roboto"/>
              </a:rPr>
              <a:t>GCS</a:t>
            </a:r>
            <a:endParaRPr b="1" i="0" sz="700" u="none" cap="none" strike="noStrike">
              <a:solidFill>
                <a:schemeClr val="accent3"/>
              </a:solidFill>
              <a:latin typeface="Roboto"/>
              <a:ea typeface="Roboto"/>
              <a:cs typeface="Roboto"/>
              <a:sym typeface="Roboto"/>
            </a:endParaRPr>
          </a:p>
        </p:txBody>
      </p:sp>
      <p:sp>
        <p:nvSpPr>
          <p:cNvPr id="308" name="Google Shape;308;p38"/>
          <p:cNvSpPr txBox="1"/>
          <p:nvPr/>
        </p:nvSpPr>
        <p:spPr>
          <a:xfrm>
            <a:off x="2657500" y="1762125"/>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accent6"/>
                </a:solidFill>
                <a:latin typeface="Roboto"/>
                <a:ea typeface="Roboto"/>
                <a:cs typeface="Roboto"/>
                <a:sym typeface="Roboto"/>
              </a:rPr>
              <a:t>OZONE</a:t>
            </a:r>
            <a:endParaRPr b="1" i="0" sz="700" u="none" cap="none" strike="noStrike">
              <a:solidFill>
                <a:schemeClr val="accent6"/>
              </a:solidFill>
              <a:latin typeface="Roboto"/>
              <a:ea typeface="Roboto"/>
              <a:cs typeface="Roboto"/>
              <a:sym typeface="Roboto"/>
            </a:endParaRPr>
          </a:p>
        </p:txBody>
      </p:sp>
      <p:sp>
        <p:nvSpPr>
          <p:cNvPr id="309" name="Google Shape;309;p38"/>
          <p:cNvSpPr txBox="1"/>
          <p:nvPr/>
        </p:nvSpPr>
        <p:spPr>
          <a:xfrm>
            <a:off x="2657500" y="32557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66B9FF"/>
                </a:solidFill>
                <a:latin typeface="Roboto"/>
                <a:ea typeface="Roboto"/>
                <a:cs typeface="Roboto"/>
                <a:sym typeface="Roboto"/>
              </a:rPr>
              <a:t>ADLS</a:t>
            </a:r>
            <a:endParaRPr b="1" i="0" sz="700" u="none" cap="none" strike="noStrike">
              <a:solidFill>
                <a:srgbClr val="66B9FF"/>
              </a:solidFill>
              <a:latin typeface="Roboto"/>
              <a:ea typeface="Roboto"/>
              <a:cs typeface="Roboto"/>
              <a:sym typeface="Roboto"/>
            </a:endParaRPr>
          </a:p>
        </p:txBody>
      </p:sp>
      <p:sp>
        <p:nvSpPr>
          <p:cNvPr id="310" name="Google Shape;310;p38"/>
          <p:cNvSpPr txBox="1"/>
          <p:nvPr/>
        </p:nvSpPr>
        <p:spPr>
          <a:xfrm>
            <a:off x="4033875" y="1917450"/>
            <a:ext cx="671400" cy="1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50"/>
              <a:buFont typeface="Arial"/>
              <a:buNone/>
            </a:pPr>
            <a:r>
              <a:rPr b="1" i="0" lang="en" sz="850" u="none" cap="none" strike="noStrike">
                <a:solidFill>
                  <a:schemeClr val="lt1"/>
                </a:solidFill>
                <a:latin typeface="Arial"/>
                <a:ea typeface="Arial"/>
                <a:cs typeface="Arial"/>
                <a:sym typeface="Arial"/>
              </a:rPr>
              <a:t>OPEN DATA</a:t>
            </a:r>
            <a:endParaRPr b="1" i="0" sz="85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317" name="Google Shape;317;p39"/>
          <p:cNvSpPr/>
          <p:nvPr/>
        </p:nvSpPr>
        <p:spPr>
          <a:xfrm>
            <a:off x="1116350" y="2035560"/>
            <a:ext cx="7503544" cy="848679"/>
          </a:xfrm>
          <a:custGeom>
            <a:rect b="b" l="l" r="r" t="t"/>
            <a:pathLst>
              <a:path extrusionOk="0" h="35142" w="297023">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439550" y="11043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319" name="Google Shape;319;p39"/>
          <p:cNvSpPr/>
          <p:nvPr/>
        </p:nvSpPr>
        <p:spPr>
          <a:xfrm>
            <a:off x="3886200" y="11043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320" name="Google Shape;320;p39"/>
          <p:cNvSpPr/>
          <p:nvPr/>
        </p:nvSpPr>
        <p:spPr>
          <a:xfrm>
            <a:off x="2207850" y="23277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321" name="Google Shape;321;p39"/>
          <p:cNvSpPr/>
          <p:nvPr/>
        </p:nvSpPr>
        <p:spPr>
          <a:xfrm>
            <a:off x="5625325" y="23277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322" name="Google Shape;322;p39"/>
          <p:cNvSpPr/>
          <p:nvPr/>
        </p:nvSpPr>
        <p:spPr>
          <a:xfrm>
            <a:off x="7382100" y="11043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323" name="Google Shape;323;p39"/>
          <p:cNvSpPr txBox="1"/>
          <p:nvPr/>
        </p:nvSpPr>
        <p:spPr>
          <a:xfrm>
            <a:off x="855650" y="24930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1"/>
              </a:buClr>
              <a:buSzPts val="2400"/>
              <a:buFont typeface="Roboto"/>
              <a:buNone/>
            </a:pPr>
            <a:r>
              <a:rPr lang="en" sz="2400">
                <a:solidFill>
                  <a:schemeClr val="accent1"/>
                </a:solidFill>
                <a:latin typeface="Roboto"/>
                <a:ea typeface="Roboto"/>
                <a:cs typeface="Roboto"/>
                <a:sym typeface="Roboto"/>
              </a:rPr>
              <a:t>01</a:t>
            </a:r>
            <a:endParaRPr sz="2400">
              <a:solidFill>
                <a:schemeClr val="accent1"/>
              </a:solidFill>
              <a:latin typeface="Roboto"/>
              <a:ea typeface="Roboto"/>
              <a:cs typeface="Roboto"/>
              <a:sym typeface="Roboto"/>
            </a:endParaRPr>
          </a:p>
        </p:txBody>
      </p:sp>
      <p:sp>
        <p:nvSpPr>
          <p:cNvPr id="324" name="Google Shape;324;p39"/>
          <p:cNvSpPr txBox="1"/>
          <p:nvPr/>
        </p:nvSpPr>
        <p:spPr>
          <a:xfrm>
            <a:off x="4302300" y="24930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3"/>
              </a:buClr>
              <a:buSzPts val="2400"/>
              <a:buFont typeface="Roboto"/>
              <a:buNone/>
            </a:pPr>
            <a:r>
              <a:rPr lang="en" sz="2400">
                <a:solidFill>
                  <a:schemeClr val="accent3"/>
                </a:solidFill>
                <a:latin typeface="Roboto"/>
                <a:ea typeface="Roboto"/>
                <a:cs typeface="Roboto"/>
                <a:sym typeface="Roboto"/>
              </a:rPr>
              <a:t>03</a:t>
            </a:r>
            <a:endParaRPr sz="2400">
              <a:solidFill>
                <a:schemeClr val="accent3"/>
              </a:solidFill>
              <a:latin typeface="Roboto"/>
              <a:ea typeface="Roboto"/>
              <a:cs typeface="Roboto"/>
              <a:sym typeface="Roboto"/>
            </a:endParaRPr>
          </a:p>
        </p:txBody>
      </p:sp>
      <p:sp>
        <p:nvSpPr>
          <p:cNvPr id="325" name="Google Shape;325;p39"/>
          <p:cNvSpPr txBox="1"/>
          <p:nvPr/>
        </p:nvSpPr>
        <p:spPr>
          <a:xfrm>
            <a:off x="6041425" y="185695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4"/>
              </a:buClr>
              <a:buSzPts val="2400"/>
              <a:buFont typeface="Roboto"/>
              <a:buNone/>
            </a:pPr>
            <a:r>
              <a:rPr lang="en" sz="2400">
                <a:solidFill>
                  <a:schemeClr val="accent4"/>
                </a:solidFill>
                <a:latin typeface="Roboto"/>
                <a:ea typeface="Roboto"/>
                <a:cs typeface="Roboto"/>
                <a:sym typeface="Roboto"/>
              </a:rPr>
              <a:t>04</a:t>
            </a:r>
            <a:endParaRPr sz="2400">
              <a:solidFill>
                <a:schemeClr val="accent4"/>
              </a:solidFill>
              <a:latin typeface="Roboto"/>
              <a:ea typeface="Roboto"/>
              <a:cs typeface="Roboto"/>
              <a:sym typeface="Roboto"/>
            </a:endParaRPr>
          </a:p>
        </p:txBody>
      </p:sp>
      <p:sp>
        <p:nvSpPr>
          <p:cNvPr id="326" name="Google Shape;326;p39"/>
          <p:cNvSpPr txBox="1"/>
          <p:nvPr/>
        </p:nvSpPr>
        <p:spPr>
          <a:xfrm>
            <a:off x="7798063" y="24930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5"/>
              </a:buClr>
              <a:buSzPts val="2400"/>
              <a:buFont typeface="Roboto"/>
              <a:buNone/>
            </a:pPr>
            <a:r>
              <a:rPr lang="en" sz="2400">
                <a:solidFill>
                  <a:schemeClr val="accent5"/>
                </a:solidFill>
                <a:latin typeface="Roboto"/>
                <a:ea typeface="Roboto"/>
                <a:cs typeface="Roboto"/>
                <a:sym typeface="Roboto"/>
              </a:rPr>
              <a:t>05</a:t>
            </a:r>
            <a:endParaRPr sz="2400">
              <a:solidFill>
                <a:schemeClr val="accent5"/>
              </a:solidFill>
              <a:latin typeface="Roboto"/>
              <a:ea typeface="Roboto"/>
              <a:cs typeface="Roboto"/>
              <a:sym typeface="Roboto"/>
            </a:endParaRPr>
          </a:p>
        </p:txBody>
      </p:sp>
      <p:sp>
        <p:nvSpPr>
          <p:cNvPr id="327" name="Google Shape;327;p39"/>
          <p:cNvSpPr/>
          <p:nvPr/>
        </p:nvSpPr>
        <p:spPr>
          <a:xfrm>
            <a:off x="523277" y="29983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accent1"/>
              </a:buClr>
              <a:buSzPts val="1000"/>
              <a:buFont typeface="Roboto Light"/>
              <a:buNone/>
            </a:pPr>
            <a:r>
              <a:rPr lang="en" sz="1000">
                <a:solidFill>
                  <a:schemeClr val="accent1"/>
                </a:solidFill>
                <a:latin typeface="Roboto Light"/>
                <a:ea typeface="Roboto Light"/>
                <a:cs typeface="Roboto Light"/>
                <a:sym typeface="Roboto Light"/>
              </a:rPr>
              <a:t>STREAMING &amp; DATA FLOW</a:t>
            </a:r>
            <a:endParaRPr sz="1000">
              <a:solidFill>
                <a:schemeClr val="accent1"/>
              </a:solidFill>
              <a:latin typeface="Roboto Light"/>
              <a:ea typeface="Roboto Light"/>
              <a:cs typeface="Roboto Light"/>
              <a:sym typeface="Roboto Light"/>
            </a:endParaRPr>
          </a:p>
        </p:txBody>
      </p:sp>
      <p:sp>
        <p:nvSpPr>
          <p:cNvPr id="328" name="Google Shape;328;p39"/>
          <p:cNvSpPr/>
          <p:nvPr/>
        </p:nvSpPr>
        <p:spPr>
          <a:xfrm>
            <a:off x="2291577" y="13597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accent2"/>
              </a:buClr>
              <a:buSzPts val="1000"/>
              <a:buFont typeface="Roboto Light"/>
              <a:buNone/>
            </a:pPr>
            <a:r>
              <a:rPr lang="en" sz="1000">
                <a:solidFill>
                  <a:schemeClr val="accent2"/>
                </a:solidFill>
                <a:latin typeface="Roboto Light"/>
                <a:ea typeface="Roboto Light"/>
                <a:cs typeface="Roboto Light"/>
                <a:sym typeface="Roboto Light"/>
              </a:rPr>
              <a:t>DATA ENGINEERING</a:t>
            </a:r>
            <a:endParaRPr sz="1000">
              <a:solidFill>
                <a:schemeClr val="accent2"/>
              </a:solidFill>
              <a:latin typeface="Roboto Light"/>
              <a:ea typeface="Roboto Light"/>
              <a:cs typeface="Roboto Light"/>
              <a:sym typeface="Roboto Light"/>
            </a:endParaRPr>
          </a:p>
        </p:txBody>
      </p:sp>
      <p:sp>
        <p:nvSpPr>
          <p:cNvPr id="329" name="Google Shape;329;p39"/>
          <p:cNvSpPr/>
          <p:nvPr/>
        </p:nvSpPr>
        <p:spPr>
          <a:xfrm>
            <a:off x="3969927" y="29983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accent3"/>
              </a:buClr>
              <a:buSzPts val="1000"/>
              <a:buFont typeface="Roboto Light"/>
              <a:buNone/>
            </a:pPr>
            <a:r>
              <a:rPr lang="en" sz="800">
                <a:solidFill>
                  <a:schemeClr val="accent3"/>
                </a:solidFill>
                <a:latin typeface="Roboto Light"/>
                <a:ea typeface="Roboto Light"/>
                <a:cs typeface="Roboto Light"/>
                <a:sym typeface="Roboto Light"/>
              </a:rPr>
              <a:t>DATA WAREHOUSE &amp; OP DATABASE</a:t>
            </a:r>
            <a:endParaRPr sz="800">
              <a:solidFill>
                <a:schemeClr val="accent3"/>
              </a:solidFill>
              <a:latin typeface="Roboto Light"/>
              <a:ea typeface="Roboto Light"/>
              <a:cs typeface="Roboto Light"/>
              <a:sym typeface="Roboto Light"/>
            </a:endParaRPr>
          </a:p>
        </p:txBody>
      </p:sp>
      <p:sp>
        <p:nvSpPr>
          <p:cNvPr id="330" name="Google Shape;330;p39"/>
          <p:cNvSpPr/>
          <p:nvPr/>
        </p:nvSpPr>
        <p:spPr>
          <a:xfrm>
            <a:off x="5709052" y="13597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accent4"/>
              </a:buClr>
              <a:buSzPts val="1000"/>
              <a:buFont typeface="Roboto Light"/>
              <a:buNone/>
            </a:pPr>
            <a:r>
              <a:rPr lang="en" sz="1000">
                <a:solidFill>
                  <a:schemeClr val="accent4"/>
                </a:solidFill>
                <a:latin typeface="Roboto Light"/>
                <a:ea typeface="Roboto Light"/>
                <a:cs typeface="Roboto Light"/>
                <a:sym typeface="Roboto Light"/>
              </a:rPr>
              <a:t>MACHINE LEARNING</a:t>
            </a:r>
            <a:endParaRPr sz="1000">
              <a:solidFill>
                <a:schemeClr val="accent4"/>
              </a:solidFill>
              <a:latin typeface="Roboto Light"/>
              <a:ea typeface="Roboto Light"/>
              <a:cs typeface="Roboto Light"/>
              <a:sym typeface="Roboto Light"/>
            </a:endParaRPr>
          </a:p>
        </p:txBody>
      </p:sp>
      <p:sp>
        <p:nvSpPr>
          <p:cNvPr id="331" name="Google Shape;331;p39"/>
          <p:cNvSpPr/>
          <p:nvPr/>
        </p:nvSpPr>
        <p:spPr>
          <a:xfrm>
            <a:off x="7465827" y="30402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accent5"/>
              </a:buClr>
              <a:buSzPts val="1000"/>
              <a:buFont typeface="Roboto Light"/>
              <a:buNone/>
            </a:pPr>
            <a:r>
              <a:rPr lang="en" sz="1000">
                <a:solidFill>
                  <a:schemeClr val="accent5"/>
                </a:solidFill>
                <a:latin typeface="Roboto Light"/>
                <a:ea typeface="Roboto Light"/>
                <a:cs typeface="Roboto Light"/>
                <a:sym typeface="Roboto Light"/>
              </a:rPr>
              <a:t>OP DATABASE, VISUALIZATION</a:t>
            </a:r>
            <a:endParaRPr sz="1000">
              <a:solidFill>
                <a:schemeClr val="accent5"/>
              </a:solidFill>
              <a:latin typeface="Roboto Light"/>
              <a:ea typeface="Roboto Light"/>
              <a:cs typeface="Roboto Light"/>
              <a:sym typeface="Roboto Light"/>
            </a:endParaRPr>
          </a:p>
        </p:txBody>
      </p:sp>
      <p:sp>
        <p:nvSpPr>
          <p:cNvPr id="332" name="Google Shape;332;p39"/>
          <p:cNvSpPr txBox="1"/>
          <p:nvPr/>
        </p:nvSpPr>
        <p:spPr>
          <a:xfrm>
            <a:off x="2623950" y="1843753"/>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2"/>
              </a:buClr>
              <a:buSzPts val="2400"/>
              <a:buFont typeface="Roboto"/>
              <a:buNone/>
            </a:pPr>
            <a:r>
              <a:rPr lang="en" sz="2400">
                <a:solidFill>
                  <a:schemeClr val="accent2"/>
                </a:solidFill>
                <a:latin typeface="Roboto"/>
                <a:ea typeface="Roboto"/>
                <a:cs typeface="Roboto"/>
                <a:sym typeface="Roboto"/>
              </a:rPr>
              <a:t>02</a:t>
            </a:r>
            <a:endParaRPr sz="2400">
              <a:solidFill>
                <a:schemeClr val="accent2"/>
              </a:solidFill>
              <a:latin typeface="Roboto"/>
              <a:ea typeface="Roboto"/>
              <a:cs typeface="Roboto"/>
              <a:sym typeface="Roboto"/>
            </a:endParaRPr>
          </a:p>
        </p:txBody>
      </p:sp>
      <p:sp>
        <p:nvSpPr>
          <p:cNvPr id="333" name="Google Shape;333;p39"/>
          <p:cNvSpPr txBox="1"/>
          <p:nvPr/>
        </p:nvSpPr>
        <p:spPr>
          <a:xfrm>
            <a:off x="711650" y="1568000"/>
            <a:ext cx="827400" cy="4443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1400"/>
              <a:buFont typeface="Roboto"/>
              <a:buNone/>
            </a:pPr>
            <a:r>
              <a:rPr lang="en">
                <a:solidFill>
                  <a:schemeClr val="accent1"/>
                </a:solidFill>
                <a:latin typeface="Roboto"/>
                <a:ea typeface="Roboto"/>
                <a:cs typeface="Roboto"/>
                <a:sym typeface="Roboto"/>
              </a:rPr>
              <a:t>INGEST</a:t>
            </a:r>
            <a:endParaRPr sz="1400">
              <a:solidFill>
                <a:schemeClr val="accent1"/>
              </a:solidFill>
              <a:latin typeface="Roboto"/>
              <a:ea typeface="Roboto"/>
              <a:cs typeface="Roboto"/>
              <a:sym typeface="Roboto"/>
            </a:endParaRPr>
          </a:p>
        </p:txBody>
      </p:sp>
      <p:sp>
        <p:nvSpPr>
          <p:cNvPr id="334" name="Google Shape;334;p39"/>
          <p:cNvSpPr txBox="1"/>
          <p:nvPr/>
        </p:nvSpPr>
        <p:spPr>
          <a:xfrm>
            <a:off x="2423600" y="2814500"/>
            <a:ext cx="957300" cy="4443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1400"/>
              <a:buFont typeface="Roboto"/>
              <a:buNone/>
            </a:pPr>
            <a:r>
              <a:rPr lang="en">
                <a:solidFill>
                  <a:schemeClr val="accent2"/>
                </a:solidFill>
                <a:latin typeface="Roboto"/>
                <a:ea typeface="Roboto"/>
                <a:cs typeface="Roboto"/>
                <a:sym typeface="Roboto"/>
              </a:rPr>
              <a:t>PREPARE</a:t>
            </a:r>
            <a:endParaRPr sz="1400">
              <a:solidFill>
                <a:schemeClr val="accent2"/>
              </a:solidFill>
              <a:latin typeface="Roboto"/>
              <a:ea typeface="Roboto"/>
              <a:cs typeface="Roboto"/>
              <a:sym typeface="Roboto"/>
            </a:endParaRPr>
          </a:p>
        </p:txBody>
      </p:sp>
      <p:sp>
        <p:nvSpPr>
          <p:cNvPr id="335" name="Google Shape;335;p39"/>
          <p:cNvSpPr txBox="1"/>
          <p:nvPr/>
        </p:nvSpPr>
        <p:spPr>
          <a:xfrm>
            <a:off x="4093350" y="1568000"/>
            <a:ext cx="957300" cy="4443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1400"/>
              <a:buFont typeface="Roboto"/>
              <a:buNone/>
            </a:pPr>
            <a:r>
              <a:rPr lang="en">
                <a:solidFill>
                  <a:schemeClr val="accent3"/>
                </a:solidFill>
                <a:latin typeface="Roboto"/>
                <a:ea typeface="Roboto"/>
                <a:cs typeface="Roboto"/>
                <a:sym typeface="Roboto"/>
              </a:rPr>
              <a:t>ANALYZE</a:t>
            </a:r>
            <a:endParaRPr sz="1400">
              <a:solidFill>
                <a:schemeClr val="accent3"/>
              </a:solidFill>
              <a:latin typeface="Roboto"/>
              <a:ea typeface="Roboto"/>
              <a:cs typeface="Roboto"/>
              <a:sym typeface="Roboto"/>
            </a:endParaRPr>
          </a:p>
        </p:txBody>
      </p:sp>
      <p:sp>
        <p:nvSpPr>
          <p:cNvPr id="336" name="Google Shape;336;p39"/>
          <p:cNvSpPr txBox="1"/>
          <p:nvPr/>
        </p:nvSpPr>
        <p:spPr>
          <a:xfrm>
            <a:off x="5863913" y="2807900"/>
            <a:ext cx="898200" cy="4443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1400"/>
              <a:buFont typeface="Roboto"/>
              <a:buNone/>
            </a:pPr>
            <a:r>
              <a:rPr lang="en">
                <a:solidFill>
                  <a:schemeClr val="accent4"/>
                </a:solidFill>
                <a:latin typeface="Roboto"/>
                <a:ea typeface="Roboto"/>
                <a:cs typeface="Roboto"/>
                <a:sym typeface="Roboto"/>
              </a:rPr>
              <a:t>PREDICT</a:t>
            </a:r>
            <a:endParaRPr sz="1400">
              <a:solidFill>
                <a:schemeClr val="accent4"/>
              </a:solidFill>
              <a:latin typeface="Roboto"/>
              <a:ea typeface="Roboto"/>
              <a:cs typeface="Roboto"/>
              <a:sym typeface="Roboto"/>
            </a:endParaRPr>
          </a:p>
        </p:txBody>
      </p:sp>
      <p:sp>
        <p:nvSpPr>
          <p:cNvPr id="337" name="Google Shape;337;p39"/>
          <p:cNvSpPr txBox="1"/>
          <p:nvPr/>
        </p:nvSpPr>
        <p:spPr>
          <a:xfrm>
            <a:off x="7633650" y="1591250"/>
            <a:ext cx="898200" cy="4443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1400"/>
              <a:buFont typeface="Roboto"/>
              <a:buNone/>
            </a:pPr>
            <a:r>
              <a:rPr lang="en">
                <a:solidFill>
                  <a:schemeClr val="accent5"/>
                </a:solidFill>
                <a:latin typeface="Roboto"/>
                <a:ea typeface="Roboto"/>
                <a:cs typeface="Roboto"/>
                <a:sym typeface="Roboto"/>
              </a:rPr>
              <a:t>PUBLISH</a:t>
            </a:r>
            <a:endParaRPr sz="1400">
              <a:solidFill>
                <a:schemeClr val="accent5"/>
              </a:solidFill>
              <a:latin typeface="Roboto"/>
              <a:ea typeface="Roboto"/>
              <a:cs typeface="Roboto"/>
              <a:sym typeface="Roboto"/>
            </a:endParaRPr>
          </a:p>
        </p:txBody>
      </p:sp>
      <p:sp>
        <p:nvSpPr>
          <p:cNvPr id="338" name="Google Shape;338;p39"/>
          <p:cNvSpPr txBox="1"/>
          <p:nvPr/>
        </p:nvSpPr>
        <p:spPr>
          <a:xfrm>
            <a:off x="1967700" y="3811950"/>
            <a:ext cx="6191700" cy="417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E6E6E6"/>
              </a:buClr>
              <a:buSzPts val="1400"/>
              <a:buFont typeface="Roboto"/>
              <a:buNone/>
            </a:pPr>
            <a:r>
              <a:rPr lang="en" sz="1400">
                <a:solidFill>
                  <a:schemeClr val="dk1"/>
                </a:solidFill>
                <a:latin typeface="Roboto"/>
                <a:ea typeface="Roboto"/>
                <a:cs typeface="Roboto"/>
                <a:sym typeface="Roboto"/>
              </a:rPr>
              <a:t>SECURITY  |  GOVERNANCE  |  LINEAGE  |  MANAGEMENT  |  AUTOMATION</a:t>
            </a:r>
            <a:endParaRPr sz="1400">
              <a:solidFill>
                <a:schemeClr val="dk1"/>
              </a:solidFill>
              <a:latin typeface="Roboto"/>
              <a:ea typeface="Roboto"/>
              <a:cs typeface="Roboto"/>
              <a:sym typeface="Roboto"/>
            </a:endParaRPr>
          </a:p>
        </p:txBody>
      </p:sp>
      <p:pic>
        <p:nvPicPr>
          <p:cNvPr id="339" name="Google Shape;339;p39"/>
          <p:cNvPicPr preferRelativeResize="0"/>
          <p:nvPr/>
        </p:nvPicPr>
        <p:blipFill rotWithShape="1">
          <a:blip r:embed="rId3">
            <a:alphaModFix/>
          </a:blip>
          <a:srcRect b="0" l="0" r="0" t="0"/>
          <a:stretch/>
        </p:blipFill>
        <p:spPr>
          <a:xfrm>
            <a:off x="1091396" y="3792145"/>
            <a:ext cx="876301"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0"/>
          <p:cNvPicPr preferRelativeResize="0"/>
          <p:nvPr/>
        </p:nvPicPr>
        <p:blipFill rotWithShape="1">
          <a:blip r:embed="rId3">
            <a:alphaModFix/>
          </a:blip>
          <a:srcRect b="0" l="11079" r="0" t="0"/>
          <a:stretch/>
        </p:blipFill>
        <p:spPr>
          <a:xfrm>
            <a:off x="2852400" y="1084175"/>
            <a:ext cx="5872501" cy="2986000"/>
          </a:xfrm>
          <a:prstGeom prst="rect">
            <a:avLst/>
          </a:prstGeom>
          <a:noFill/>
          <a:ln>
            <a:noFill/>
          </a:ln>
        </p:spPr>
      </p:pic>
      <p:sp>
        <p:nvSpPr>
          <p:cNvPr id="345" name="Google Shape;345;p40"/>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2000"/>
              <a:buFont typeface="Lato"/>
              <a:buNone/>
            </a:pPr>
            <a:r>
              <a:rPr lang="en"/>
              <a:t>CLOUDERA </a:t>
            </a:r>
            <a:br>
              <a:rPr lang="en"/>
            </a:br>
            <a:r>
              <a:rPr lang="en"/>
              <a:t>DATA PLATFORM</a:t>
            </a:r>
            <a:endParaRPr/>
          </a:p>
        </p:txBody>
      </p:sp>
      <p:sp>
        <p:nvSpPr>
          <p:cNvPr id="346" name="Google Shape;346;p40"/>
          <p:cNvSpPr txBox="1"/>
          <p:nvPr>
            <p:ph idx="1" type="body"/>
          </p:nvPr>
        </p:nvSpPr>
        <p:spPr>
          <a:xfrm>
            <a:off x="348000" y="1816125"/>
            <a:ext cx="2426400" cy="2251500"/>
          </a:xfrm>
          <a:prstGeom prst="rect">
            <a:avLst/>
          </a:prstGeom>
          <a:noFill/>
          <a:ln>
            <a:noFill/>
          </a:ln>
        </p:spPr>
        <p:txBody>
          <a:bodyPr anchorCtr="0" anchor="t" bIns="45700" lIns="91425" spcFirstLastPara="1" rIns="0" wrap="square" tIns="45700">
            <a:noAutofit/>
          </a:bodyPr>
          <a:lstStyle/>
          <a:p>
            <a:pPr indent="-10922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View one pane of glass across </a:t>
            </a:r>
            <a:r>
              <a:rPr b="1" lang="en" sz="1100">
                <a:solidFill>
                  <a:schemeClr val="accent1"/>
                </a:solidFill>
              </a:rPr>
              <a:t>hybrid</a:t>
            </a:r>
            <a:r>
              <a:rPr lang="en" sz="1100">
                <a:latin typeface="Roboto Light"/>
                <a:ea typeface="Roboto Light"/>
                <a:cs typeface="Roboto Light"/>
                <a:sym typeface="Roboto Light"/>
              </a:rPr>
              <a:t> and multi-clouds</a:t>
            </a:r>
            <a:endParaRPr sz="1100">
              <a:latin typeface="Roboto Light"/>
              <a:ea typeface="Roboto Light"/>
              <a:cs typeface="Roboto Light"/>
              <a:sym typeface="Roboto Light"/>
            </a:endParaRPr>
          </a:p>
          <a:p>
            <a:pPr indent="-10922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Scale to petabytes of data and 1,000s of diverse users</a:t>
            </a:r>
            <a:endParaRPr sz="1100">
              <a:latin typeface="Roboto Light"/>
              <a:ea typeface="Roboto Light"/>
              <a:cs typeface="Roboto Light"/>
              <a:sym typeface="Roboto Light"/>
            </a:endParaRPr>
          </a:p>
          <a:p>
            <a:pPr indent="-10922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Control cloud costs with auto scale, suspend and resume</a:t>
            </a:r>
            <a:endParaRPr sz="1100">
              <a:latin typeface="Roboto Light"/>
              <a:ea typeface="Roboto Light"/>
              <a:cs typeface="Roboto Light"/>
              <a:sym typeface="Roboto Light"/>
            </a:endParaRPr>
          </a:p>
          <a:p>
            <a:pPr indent="-10922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Optimize workloads based on analytics and machine learning</a:t>
            </a:r>
            <a:endParaRPr sz="1100">
              <a:latin typeface="Roboto Light"/>
              <a:ea typeface="Roboto Light"/>
              <a:cs typeface="Roboto Light"/>
              <a:sym typeface="Roboto Light"/>
            </a:endParaRPr>
          </a:p>
          <a:p>
            <a:pPr indent="-10922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Inspect data lineage across clouds and clusters </a:t>
            </a:r>
            <a:endParaRPr sz="1100">
              <a:latin typeface="Roboto Light"/>
              <a:ea typeface="Roboto Light"/>
              <a:cs typeface="Roboto Light"/>
              <a:sym typeface="Roboto Light"/>
            </a:endParaRPr>
          </a:p>
        </p:txBody>
      </p:sp>
      <p:grpSp>
        <p:nvGrpSpPr>
          <p:cNvPr id="347" name="Google Shape;347;p40"/>
          <p:cNvGrpSpPr/>
          <p:nvPr/>
        </p:nvGrpSpPr>
        <p:grpSpPr>
          <a:xfrm>
            <a:off x="9547777" y="4903470"/>
            <a:ext cx="809325" cy="480150"/>
            <a:chOff x="3839883" y="1795606"/>
            <a:chExt cx="1079100" cy="640200"/>
          </a:xfrm>
        </p:grpSpPr>
        <p:sp>
          <p:nvSpPr>
            <p:cNvPr id="348" name="Google Shape;348;p40"/>
            <p:cNvSpPr txBox="1"/>
            <p:nvPr/>
          </p:nvSpPr>
          <p:spPr>
            <a:xfrm>
              <a:off x="3839883" y="1795606"/>
              <a:ext cx="1079100" cy="640200"/>
            </a:xfrm>
            <a:prstGeom prst="rect">
              <a:avLst/>
            </a:prstGeom>
            <a:noFill/>
            <a:ln>
              <a:noFill/>
            </a:ln>
          </p:spPr>
          <p:txBody>
            <a:bodyPr anchorCtr="0" anchor="t" bIns="68550" lIns="68550" spcFirstLastPara="1" rIns="68550" wrap="square" tIns="68550">
              <a:noAutofit/>
            </a:bodyPr>
            <a:lstStyle/>
            <a:p>
              <a:pPr indent="0" lvl="0" marL="0" marR="0" rtl="0" algn="l">
                <a:spcBef>
                  <a:spcPts val="0"/>
                </a:spcBef>
                <a:spcAft>
                  <a:spcPts val="0"/>
                </a:spcAft>
                <a:buNone/>
              </a:pPr>
              <a:r>
                <a:rPr lang="en" sz="2100">
                  <a:solidFill>
                    <a:schemeClr val="lt1"/>
                  </a:solidFill>
                  <a:latin typeface="Roboto"/>
                  <a:ea typeface="Roboto"/>
                  <a:cs typeface="Roboto"/>
                  <a:sym typeface="Roboto"/>
                </a:rPr>
                <a:t>altus</a:t>
              </a:r>
              <a:endParaRPr sz="2100">
                <a:solidFill>
                  <a:schemeClr val="lt1"/>
                </a:solidFill>
                <a:latin typeface="Roboto"/>
                <a:ea typeface="Roboto"/>
                <a:cs typeface="Roboto"/>
                <a:sym typeface="Roboto"/>
              </a:endParaRPr>
            </a:p>
          </p:txBody>
        </p:sp>
        <p:sp>
          <p:nvSpPr>
            <p:cNvPr id="349" name="Google Shape;349;p40"/>
            <p:cNvSpPr txBox="1"/>
            <p:nvPr/>
          </p:nvSpPr>
          <p:spPr>
            <a:xfrm>
              <a:off x="3906230" y="2148940"/>
              <a:ext cx="918000" cy="208200"/>
            </a:xfrm>
            <a:prstGeom prst="rect">
              <a:avLst/>
            </a:prstGeom>
            <a:noFill/>
            <a:ln>
              <a:noFill/>
            </a:ln>
          </p:spPr>
          <p:txBody>
            <a:bodyPr anchorCtr="0" anchor="t" bIns="68550" lIns="68550" spcFirstLastPara="1" rIns="68550" wrap="square" tIns="68550">
              <a:noAutofit/>
            </a:bodyPr>
            <a:lstStyle/>
            <a:p>
              <a:pPr indent="0" lvl="0" marL="0" marR="0" rtl="0" algn="l">
                <a:spcBef>
                  <a:spcPts val="0"/>
                </a:spcBef>
                <a:spcAft>
                  <a:spcPts val="0"/>
                </a:spcAft>
                <a:buNone/>
              </a:pPr>
              <a:r>
                <a:rPr lang="en" sz="450">
                  <a:solidFill>
                    <a:schemeClr val="lt1"/>
                  </a:solidFill>
                  <a:latin typeface="Roboto Light"/>
                  <a:ea typeface="Roboto Light"/>
                  <a:cs typeface="Roboto Light"/>
                  <a:sym typeface="Roboto Light"/>
                </a:rPr>
                <a:t>data plane service</a:t>
              </a:r>
              <a:endParaRPr sz="450">
                <a:solidFill>
                  <a:schemeClr val="lt1"/>
                </a:solidFill>
                <a:latin typeface="Roboto Light"/>
                <a:ea typeface="Roboto Light"/>
                <a:cs typeface="Roboto Light"/>
                <a:sym typeface="Roboto Light"/>
              </a:endParaRPr>
            </a:p>
          </p:txBody>
        </p:sp>
        <p:sp>
          <p:nvSpPr>
            <p:cNvPr id="350" name="Google Shape;350;p40"/>
            <p:cNvSpPr/>
            <p:nvPr/>
          </p:nvSpPr>
          <p:spPr>
            <a:xfrm>
              <a:off x="4292934" y="1902793"/>
              <a:ext cx="365535" cy="73153"/>
            </a:xfrm>
            <a:custGeom>
              <a:rect b="b" l="l" r="r" t="t"/>
              <a:pathLst>
                <a:path extrusionOk="0" h="1428" w="7139">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60">
                <a:solidFill>
                  <a:schemeClr val="dk1"/>
                </a:solidFill>
                <a:latin typeface="Roboto"/>
                <a:ea typeface="Roboto"/>
                <a:cs typeface="Roboto"/>
                <a:sym typeface="Robot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CLOUDERA BUSINESS VALUE</a:t>
            </a:r>
            <a:endParaRPr/>
          </a:p>
        </p:txBody>
      </p:sp>
      <p:sp>
        <p:nvSpPr>
          <p:cNvPr id="356" name="Google Shape;356;p41"/>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Empowering people to transform complex data into clear and actionable insights</a:t>
            </a:r>
            <a:endParaRPr/>
          </a:p>
        </p:txBody>
      </p:sp>
      <p:sp>
        <p:nvSpPr>
          <p:cNvPr id="357" name="Google Shape;357;p41"/>
          <p:cNvSpPr txBox="1"/>
          <p:nvPr/>
        </p:nvSpPr>
        <p:spPr>
          <a:xfrm>
            <a:off x="913425" y="2249288"/>
            <a:ext cx="1828800" cy="683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FASTER TIME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VALUE</a:t>
            </a:r>
            <a:endParaRPr sz="1800">
              <a:solidFill>
                <a:schemeClr val="dk1"/>
              </a:solidFill>
              <a:latin typeface="Roboto"/>
              <a:ea typeface="Roboto"/>
              <a:cs typeface="Roboto"/>
              <a:sym typeface="Roboto"/>
            </a:endParaRPr>
          </a:p>
        </p:txBody>
      </p:sp>
      <p:sp>
        <p:nvSpPr>
          <p:cNvPr id="358" name="Google Shape;358;p41"/>
          <p:cNvSpPr txBox="1"/>
          <p:nvPr/>
        </p:nvSpPr>
        <p:spPr>
          <a:xfrm>
            <a:off x="3663531" y="2249288"/>
            <a:ext cx="1828800" cy="683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BETTER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TCO/ROI</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800">
              <a:solidFill>
                <a:schemeClr val="dk1"/>
              </a:solidFill>
              <a:latin typeface="Roboto"/>
              <a:ea typeface="Roboto"/>
              <a:cs typeface="Roboto"/>
              <a:sym typeface="Roboto"/>
            </a:endParaRPr>
          </a:p>
        </p:txBody>
      </p:sp>
      <p:sp>
        <p:nvSpPr>
          <p:cNvPr id="359" name="Google Shape;359;p41"/>
          <p:cNvSpPr txBox="1"/>
          <p:nvPr/>
        </p:nvSpPr>
        <p:spPr>
          <a:xfrm>
            <a:off x="6218200" y="2249288"/>
            <a:ext cx="2186700" cy="683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ONE PLATFORM</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UNLIMITED UTILITY </a:t>
            </a:r>
            <a:endParaRPr sz="1800">
              <a:solidFill>
                <a:schemeClr val="dk1"/>
              </a:solidFill>
              <a:latin typeface="Roboto"/>
              <a:ea typeface="Roboto"/>
              <a:cs typeface="Roboto"/>
              <a:sym typeface="Roboto"/>
            </a:endParaRPr>
          </a:p>
        </p:txBody>
      </p:sp>
      <p:sp>
        <p:nvSpPr>
          <p:cNvPr id="360" name="Google Shape;360;p41"/>
          <p:cNvSpPr txBox="1"/>
          <p:nvPr/>
        </p:nvSpPr>
        <p:spPr>
          <a:xfrm>
            <a:off x="793200" y="3569213"/>
            <a:ext cx="2069400" cy="30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Increased </a:t>
            </a:r>
            <a:endParaRPr sz="1100">
              <a:solidFill>
                <a:schemeClr val="dk1"/>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user productivity</a:t>
            </a:r>
            <a:endParaRPr sz="1100">
              <a:solidFill>
                <a:schemeClr val="dk1"/>
              </a:solidFill>
              <a:latin typeface="Roboto Light"/>
              <a:ea typeface="Roboto Light"/>
              <a:cs typeface="Roboto Light"/>
              <a:sym typeface="Roboto Light"/>
            </a:endParaRPr>
          </a:p>
        </p:txBody>
      </p:sp>
      <p:sp>
        <p:nvSpPr>
          <p:cNvPr id="361" name="Google Shape;361;p41"/>
          <p:cNvSpPr txBox="1"/>
          <p:nvPr/>
        </p:nvSpPr>
        <p:spPr>
          <a:xfrm>
            <a:off x="3543313" y="3569213"/>
            <a:ext cx="2069400" cy="53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Higher ROI </a:t>
            </a:r>
            <a:endParaRPr sz="1100">
              <a:solidFill>
                <a:schemeClr val="dk1"/>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versus competition </a:t>
            </a:r>
            <a:endParaRPr sz="1100">
              <a:solidFill>
                <a:schemeClr val="dk1"/>
              </a:solidFill>
              <a:latin typeface="Roboto Light"/>
              <a:ea typeface="Roboto Light"/>
              <a:cs typeface="Roboto Light"/>
              <a:sym typeface="Roboto Light"/>
            </a:endParaRPr>
          </a:p>
        </p:txBody>
      </p:sp>
      <p:grpSp>
        <p:nvGrpSpPr>
          <p:cNvPr id="362" name="Google Shape;362;p41"/>
          <p:cNvGrpSpPr/>
          <p:nvPr/>
        </p:nvGrpSpPr>
        <p:grpSpPr>
          <a:xfrm>
            <a:off x="1530643" y="1631997"/>
            <a:ext cx="594365" cy="594363"/>
            <a:chOff x="3195954" y="2812414"/>
            <a:chExt cx="541020" cy="541019"/>
          </a:xfrm>
        </p:grpSpPr>
        <p:sp>
          <p:nvSpPr>
            <p:cNvPr id="363" name="Google Shape;363;p41"/>
            <p:cNvSpPr/>
            <p:nvPr/>
          </p:nvSpPr>
          <p:spPr>
            <a:xfrm>
              <a:off x="3425825" y="2917189"/>
              <a:ext cx="143509" cy="229235"/>
            </a:xfrm>
            <a:custGeom>
              <a:rect b="b" l="l" r="r" t="t"/>
              <a:pathLst>
                <a:path extrusionOk="0" h="229235" w="143509">
                  <a:moveTo>
                    <a:pt x="80645" y="165735"/>
                  </a:moveTo>
                  <a:cubicBezTo>
                    <a:pt x="80645" y="153035"/>
                    <a:pt x="74930" y="142240"/>
                    <a:pt x="66040" y="134620"/>
                  </a:cubicBezTo>
                  <a:lnTo>
                    <a:pt x="140970" y="6985"/>
                  </a:lnTo>
                  <a:lnTo>
                    <a:pt x="129540" y="0"/>
                  </a:lnTo>
                  <a:lnTo>
                    <a:pt x="54610" y="127635"/>
                  </a:lnTo>
                  <a:cubicBezTo>
                    <a:pt x="50165" y="125730"/>
                    <a:pt x="45720" y="125095"/>
                    <a:pt x="40640" y="125095"/>
                  </a:cubicBezTo>
                  <a:cubicBezTo>
                    <a:pt x="18415" y="125095"/>
                    <a:pt x="0" y="143510"/>
                    <a:pt x="0" y="165735"/>
                  </a:cubicBezTo>
                  <a:cubicBezTo>
                    <a:pt x="0" y="187960"/>
                    <a:pt x="18415" y="206375"/>
                    <a:pt x="40640" y="206375"/>
                  </a:cubicBezTo>
                  <a:cubicBezTo>
                    <a:pt x="53340" y="206375"/>
                    <a:pt x="64770" y="200660"/>
                    <a:pt x="71755" y="191770"/>
                  </a:cubicBezTo>
                  <a:lnTo>
                    <a:pt x="136525" y="229235"/>
                  </a:lnTo>
                  <a:lnTo>
                    <a:pt x="143510" y="217805"/>
                  </a:lnTo>
                  <a:lnTo>
                    <a:pt x="78740" y="180340"/>
                  </a:lnTo>
                  <a:cubicBezTo>
                    <a:pt x="80010" y="175260"/>
                    <a:pt x="80645" y="170815"/>
                    <a:pt x="80645" y="165735"/>
                  </a:cubicBezTo>
                  <a:close/>
                  <a:moveTo>
                    <a:pt x="40640" y="193040"/>
                  </a:moveTo>
                  <a:cubicBezTo>
                    <a:pt x="26035" y="193040"/>
                    <a:pt x="13335" y="180975"/>
                    <a:pt x="13335" y="165735"/>
                  </a:cubicBezTo>
                  <a:cubicBezTo>
                    <a:pt x="13335" y="150495"/>
                    <a:pt x="25400" y="138430"/>
                    <a:pt x="40640" y="138430"/>
                  </a:cubicBezTo>
                  <a:cubicBezTo>
                    <a:pt x="55245" y="138430"/>
                    <a:pt x="67945" y="150495"/>
                    <a:pt x="67945" y="165735"/>
                  </a:cubicBezTo>
                  <a:cubicBezTo>
                    <a:pt x="67945" y="180975"/>
                    <a:pt x="55245" y="193040"/>
                    <a:pt x="40640" y="193040"/>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41"/>
            <p:cNvSpPr/>
            <p:nvPr/>
          </p:nvSpPr>
          <p:spPr>
            <a:xfrm>
              <a:off x="3195954" y="2812414"/>
              <a:ext cx="541020" cy="541019"/>
            </a:xfrm>
            <a:custGeom>
              <a:rect b="b" l="l" r="r" t="t"/>
              <a:pathLst>
                <a:path extrusionOk="0" h="541019" w="541020">
                  <a:moveTo>
                    <a:pt x="541020" y="270510"/>
                  </a:moveTo>
                  <a:cubicBezTo>
                    <a:pt x="541020" y="250190"/>
                    <a:pt x="526415" y="233680"/>
                    <a:pt x="507365" y="230505"/>
                  </a:cubicBezTo>
                  <a:cubicBezTo>
                    <a:pt x="490220" y="130810"/>
                    <a:pt x="412115" y="50800"/>
                    <a:pt x="310515" y="33655"/>
                  </a:cubicBezTo>
                  <a:cubicBezTo>
                    <a:pt x="307340" y="14605"/>
                    <a:pt x="290830" y="0"/>
                    <a:pt x="270510" y="0"/>
                  </a:cubicBezTo>
                  <a:cubicBezTo>
                    <a:pt x="250190" y="0"/>
                    <a:pt x="233680" y="14605"/>
                    <a:pt x="230505" y="33655"/>
                  </a:cubicBezTo>
                  <a:cubicBezTo>
                    <a:pt x="128905" y="50800"/>
                    <a:pt x="50800" y="131445"/>
                    <a:pt x="33655" y="230505"/>
                  </a:cubicBezTo>
                  <a:cubicBezTo>
                    <a:pt x="14605" y="233680"/>
                    <a:pt x="0" y="250190"/>
                    <a:pt x="0" y="270510"/>
                  </a:cubicBezTo>
                  <a:cubicBezTo>
                    <a:pt x="0" y="290830"/>
                    <a:pt x="14605" y="307340"/>
                    <a:pt x="33655" y="310515"/>
                  </a:cubicBezTo>
                  <a:cubicBezTo>
                    <a:pt x="50800" y="409575"/>
                    <a:pt x="128905" y="490220"/>
                    <a:pt x="230505" y="507365"/>
                  </a:cubicBezTo>
                  <a:cubicBezTo>
                    <a:pt x="233680" y="526415"/>
                    <a:pt x="250190" y="541020"/>
                    <a:pt x="270510" y="541020"/>
                  </a:cubicBezTo>
                  <a:cubicBezTo>
                    <a:pt x="290830" y="541020"/>
                    <a:pt x="307340" y="526415"/>
                    <a:pt x="310515" y="507365"/>
                  </a:cubicBezTo>
                  <a:cubicBezTo>
                    <a:pt x="412115" y="490220"/>
                    <a:pt x="490220" y="410210"/>
                    <a:pt x="507365" y="310515"/>
                  </a:cubicBezTo>
                  <a:cubicBezTo>
                    <a:pt x="526415" y="307340"/>
                    <a:pt x="541020" y="290830"/>
                    <a:pt x="541020" y="270510"/>
                  </a:cubicBezTo>
                  <a:close/>
                  <a:moveTo>
                    <a:pt x="270510" y="13335"/>
                  </a:moveTo>
                  <a:cubicBezTo>
                    <a:pt x="285115" y="13335"/>
                    <a:pt x="297815" y="25400"/>
                    <a:pt x="297815" y="40640"/>
                  </a:cubicBezTo>
                  <a:cubicBezTo>
                    <a:pt x="297815" y="55880"/>
                    <a:pt x="285750" y="67945"/>
                    <a:pt x="270510" y="67945"/>
                  </a:cubicBezTo>
                  <a:cubicBezTo>
                    <a:pt x="255905" y="67945"/>
                    <a:pt x="243205" y="55880"/>
                    <a:pt x="243205" y="40640"/>
                  </a:cubicBezTo>
                  <a:cubicBezTo>
                    <a:pt x="243205" y="25400"/>
                    <a:pt x="255270" y="13335"/>
                    <a:pt x="270510" y="13335"/>
                  </a:cubicBezTo>
                  <a:close/>
                  <a:moveTo>
                    <a:pt x="270510" y="527685"/>
                  </a:moveTo>
                  <a:cubicBezTo>
                    <a:pt x="255905" y="527685"/>
                    <a:pt x="243205" y="515620"/>
                    <a:pt x="243205" y="500380"/>
                  </a:cubicBezTo>
                  <a:cubicBezTo>
                    <a:pt x="243205" y="485775"/>
                    <a:pt x="255270" y="473075"/>
                    <a:pt x="270510" y="473075"/>
                  </a:cubicBezTo>
                  <a:cubicBezTo>
                    <a:pt x="285115" y="473075"/>
                    <a:pt x="297815" y="485140"/>
                    <a:pt x="297815" y="500380"/>
                  </a:cubicBezTo>
                  <a:cubicBezTo>
                    <a:pt x="297180" y="515620"/>
                    <a:pt x="285115" y="527685"/>
                    <a:pt x="270510" y="527685"/>
                  </a:cubicBezTo>
                  <a:close/>
                  <a:moveTo>
                    <a:pt x="309880" y="493395"/>
                  </a:moveTo>
                  <a:cubicBezTo>
                    <a:pt x="306705" y="474345"/>
                    <a:pt x="290195" y="459740"/>
                    <a:pt x="269875" y="459740"/>
                  </a:cubicBezTo>
                  <a:cubicBezTo>
                    <a:pt x="249555" y="459740"/>
                    <a:pt x="233045" y="474345"/>
                    <a:pt x="229870" y="493395"/>
                  </a:cubicBezTo>
                  <a:cubicBezTo>
                    <a:pt x="135890" y="476885"/>
                    <a:pt x="63500" y="402590"/>
                    <a:pt x="46990" y="310515"/>
                  </a:cubicBezTo>
                  <a:cubicBezTo>
                    <a:pt x="66040" y="307340"/>
                    <a:pt x="80645" y="290830"/>
                    <a:pt x="80645" y="270510"/>
                  </a:cubicBezTo>
                  <a:cubicBezTo>
                    <a:pt x="80645" y="250190"/>
                    <a:pt x="66040" y="233680"/>
                    <a:pt x="46990" y="230505"/>
                  </a:cubicBezTo>
                  <a:cubicBezTo>
                    <a:pt x="63500" y="138430"/>
                    <a:pt x="136525" y="64135"/>
                    <a:pt x="229870" y="47625"/>
                  </a:cubicBezTo>
                  <a:cubicBezTo>
                    <a:pt x="233045" y="66675"/>
                    <a:pt x="249555" y="81280"/>
                    <a:pt x="269875" y="81280"/>
                  </a:cubicBezTo>
                  <a:cubicBezTo>
                    <a:pt x="290195" y="81280"/>
                    <a:pt x="306705" y="66675"/>
                    <a:pt x="309880" y="47625"/>
                  </a:cubicBezTo>
                  <a:cubicBezTo>
                    <a:pt x="403860" y="64135"/>
                    <a:pt x="476250" y="138430"/>
                    <a:pt x="492760" y="230505"/>
                  </a:cubicBezTo>
                  <a:cubicBezTo>
                    <a:pt x="473710" y="233680"/>
                    <a:pt x="459105" y="250190"/>
                    <a:pt x="459105" y="270510"/>
                  </a:cubicBezTo>
                  <a:cubicBezTo>
                    <a:pt x="459105" y="290830"/>
                    <a:pt x="473710" y="307340"/>
                    <a:pt x="492760" y="310515"/>
                  </a:cubicBezTo>
                  <a:cubicBezTo>
                    <a:pt x="476885" y="402590"/>
                    <a:pt x="403860" y="476885"/>
                    <a:pt x="309880" y="493395"/>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5" name="Google Shape;365;p41"/>
          <p:cNvGrpSpPr/>
          <p:nvPr/>
        </p:nvGrpSpPr>
        <p:grpSpPr>
          <a:xfrm>
            <a:off x="7014700" y="1632082"/>
            <a:ext cx="594397" cy="594377"/>
            <a:chOff x="6715816" y="1714500"/>
            <a:chExt cx="507251" cy="507364"/>
          </a:xfrm>
        </p:grpSpPr>
        <p:sp>
          <p:nvSpPr>
            <p:cNvPr id="366" name="Google Shape;366;p41"/>
            <p:cNvSpPr/>
            <p:nvPr/>
          </p:nvSpPr>
          <p:spPr>
            <a:xfrm>
              <a:off x="6925309" y="1885950"/>
              <a:ext cx="88265" cy="163195"/>
            </a:xfrm>
            <a:custGeom>
              <a:rect b="b" l="l" r="r" t="t"/>
              <a:pathLst>
                <a:path extrusionOk="0" h="163195" w="88265">
                  <a:moveTo>
                    <a:pt x="43815" y="38100"/>
                  </a:moveTo>
                  <a:cubicBezTo>
                    <a:pt x="60325" y="38100"/>
                    <a:pt x="74295" y="46355"/>
                    <a:pt x="74295" y="56515"/>
                  </a:cubicBezTo>
                  <a:lnTo>
                    <a:pt x="87630" y="56515"/>
                  </a:lnTo>
                  <a:cubicBezTo>
                    <a:pt x="87630" y="40640"/>
                    <a:pt x="72390" y="27940"/>
                    <a:pt x="52070" y="24765"/>
                  </a:cubicBezTo>
                  <a:lnTo>
                    <a:pt x="52070" y="0"/>
                  </a:lnTo>
                  <a:lnTo>
                    <a:pt x="38735" y="0"/>
                  </a:lnTo>
                  <a:lnTo>
                    <a:pt x="38735" y="24130"/>
                  </a:lnTo>
                  <a:cubicBezTo>
                    <a:pt x="16510" y="26035"/>
                    <a:pt x="0" y="39370"/>
                    <a:pt x="0" y="55880"/>
                  </a:cubicBezTo>
                  <a:cubicBezTo>
                    <a:pt x="0" y="78105"/>
                    <a:pt x="21590" y="84455"/>
                    <a:pt x="43180" y="88265"/>
                  </a:cubicBezTo>
                  <a:cubicBezTo>
                    <a:pt x="71120" y="92710"/>
                    <a:pt x="74930" y="99695"/>
                    <a:pt x="74930" y="107315"/>
                  </a:cubicBezTo>
                  <a:cubicBezTo>
                    <a:pt x="74930" y="117475"/>
                    <a:pt x="60960" y="125730"/>
                    <a:pt x="44450" y="125730"/>
                  </a:cubicBezTo>
                  <a:cubicBezTo>
                    <a:pt x="27940" y="125730"/>
                    <a:pt x="13970" y="117475"/>
                    <a:pt x="13970" y="107315"/>
                  </a:cubicBezTo>
                  <a:lnTo>
                    <a:pt x="635" y="107315"/>
                  </a:lnTo>
                  <a:cubicBezTo>
                    <a:pt x="635" y="123825"/>
                    <a:pt x="17145" y="137160"/>
                    <a:pt x="39370" y="139065"/>
                  </a:cubicBezTo>
                  <a:lnTo>
                    <a:pt x="39370" y="163195"/>
                  </a:lnTo>
                  <a:lnTo>
                    <a:pt x="52705" y="163195"/>
                  </a:lnTo>
                  <a:lnTo>
                    <a:pt x="52705" y="138430"/>
                  </a:lnTo>
                  <a:cubicBezTo>
                    <a:pt x="73025" y="135890"/>
                    <a:pt x="88265" y="122555"/>
                    <a:pt x="88265" y="106680"/>
                  </a:cubicBezTo>
                  <a:cubicBezTo>
                    <a:pt x="88265" y="83820"/>
                    <a:pt x="65405" y="77470"/>
                    <a:pt x="45085" y="74295"/>
                  </a:cubicBezTo>
                  <a:cubicBezTo>
                    <a:pt x="17145" y="69850"/>
                    <a:pt x="13335" y="62865"/>
                    <a:pt x="13335" y="55245"/>
                  </a:cubicBezTo>
                  <a:cubicBezTo>
                    <a:pt x="13335" y="46355"/>
                    <a:pt x="27305" y="38100"/>
                    <a:pt x="43815" y="38100"/>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41"/>
            <p:cNvSpPr/>
            <p:nvPr/>
          </p:nvSpPr>
          <p:spPr>
            <a:xfrm>
              <a:off x="6715816" y="1714500"/>
              <a:ext cx="507251" cy="507364"/>
            </a:xfrm>
            <a:custGeom>
              <a:rect b="b" l="l" r="r" t="t"/>
              <a:pathLst>
                <a:path extrusionOk="0" h="507364" w="507251">
                  <a:moveTo>
                    <a:pt x="486353" y="313055"/>
                  </a:moveTo>
                  <a:cubicBezTo>
                    <a:pt x="471114" y="306705"/>
                    <a:pt x="453968" y="312420"/>
                    <a:pt x="445078" y="325120"/>
                  </a:cubicBezTo>
                  <a:lnTo>
                    <a:pt x="368878" y="293370"/>
                  </a:lnTo>
                  <a:cubicBezTo>
                    <a:pt x="373324" y="280670"/>
                    <a:pt x="375864" y="267335"/>
                    <a:pt x="375864" y="253365"/>
                  </a:cubicBezTo>
                  <a:cubicBezTo>
                    <a:pt x="375864" y="239395"/>
                    <a:pt x="373324" y="226060"/>
                    <a:pt x="368878" y="213360"/>
                  </a:cubicBezTo>
                  <a:lnTo>
                    <a:pt x="445078" y="181610"/>
                  </a:lnTo>
                  <a:cubicBezTo>
                    <a:pt x="451428" y="191135"/>
                    <a:pt x="462224" y="196850"/>
                    <a:pt x="473018" y="196850"/>
                  </a:cubicBezTo>
                  <a:cubicBezTo>
                    <a:pt x="477464" y="196850"/>
                    <a:pt x="481909" y="196215"/>
                    <a:pt x="485718" y="194310"/>
                  </a:cubicBezTo>
                  <a:cubicBezTo>
                    <a:pt x="502864" y="187325"/>
                    <a:pt x="511118" y="167640"/>
                    <a:pt x="504134" y="149860"/>
                  </a:cubicBezTo>
                  <a:cubicBezTo>
                    <a:pt x="499053" y="136525"/>
                    <a:pt x="486353" y="128905"/>
                    <a:pt x="473018" y="128905"/>
                  </a:cubicBezTo>
                  <a:cubicBezTo>
                    <a:pt x="468574" y="128905"/>
                    <a:pt x="464128" y="129540"/>
                    <a:pt x="460318" y="131445"/>
                  </a:cubicBezTo>
                  <a:cubicBezTo>
                    <a:pt x="445078" y="137795"/>
                    <a:pt x="436824" y="153670"/>
                    <a:pt x="439999" y="168910"/>
                  </a:cubicBezTo>
                  <a:lnTo>
                    <a:pt x="363799" y="200660"/>
                  </a:lnTo>
                  <a:cubicBezTo>
                    <a:pt x="351734" y="175895"/>
                    <a:pt x="331414" y="155575"/>
                    <a:pt x="306649" y="143510"/>
                  </a:cubicBezTo>
                  <a:lnTo>
                    <a:pt x="338399" y="67310"/>
                  </a:lnTo>
                  <a:cubicBezTo>
                    <a:pt x="353639" y="70485"/>
                    <a:pt x="369514" y="62230"/>
                    <a:pt x="375864" y="46990"/>
                  </a:cubicBezTo>
                  <a:cubicBezTo>
                    <a:pt x="382849" y="29845"/>
                    <a:pt x="374593" y="10160"/>
                    <a:pt x="357449" y="2540"/>
                  </a:cubicBezTo>
                  <a:cubicBezTo>
                    <a:pt x="340303" y="-4445"/>
                    <a:pt x="320618" y="3810"/>
                    <a:pt x="312999" y="20955"/>
                  </a:cubicBezTo>
                  <a:cubicBezTo>
                    <a:pt x="306649" y="36195"/>
                    <a:pt x="312364" y="53340"/>
                    <a:pt x="325064" y="62230"/>
                  </a:cubicBezTo>
                  <a:lnTo>
                    <a:pt x="293314" y="138430"/>
                  </a:lnTo>
                  <a:cubicBezTo>
                    <a:pt x="280614" y="133985"/>
                    <a:pt x="267278" y="131445"/>
                    <a:pt x="253309" y="131445"/>
                  </a:cubicBezTo>
                  <a:cubicBezTo>
                    <a:pt x="239339" y="131445"/>
                    <a:pt x="226003" y="133985"/>
                    <a:pt x="213303" y="138430"/>
                  </a:cubicBezTo>
                  <a:lnTo>
                    <a:pt x="181553" y="62230"/>
                  </a:lnTo>
                  <a:cubicBezTo>
                    <a:pt x="194889" y="53340"/>
                    <a:pt x="199968" y="36195"/>
                    <a:pt x="193618" y="20955"/>
                  </a:cubicBezTo>
                  <a:cubicBezTo>
                    <a:pt x="188539" y="7620"/>
                    <a:pt x="175839" y="0"/>
                    <a:pt x="162503" y="0"/>
                  </a:cubicBezTo>
                  <a:cubicBezTo>
                    <a:pt x="158059" y="0"/>
                    <a:pt x="153614" y="635"/>
                    <a:pt x="149803" y="2540"/>
                  </a:cubicBezTo>
                  <a:cubicBezTo>
                    <a:pt x="132659" y="9525"/>
                    <a:pt x="124403" y="29210"/>
                    <a:pt x="131389" y="46990"/>
                  </a:cubicBezTo>
                  <a:cubicBezTo>
                    <a:pt x="136468" y="60325"/>
                    <a:pt x="149168" y="67945"/>
                    <a:pt x="162503" y="67945"/>
                  </a:cubicBezTo>
                  <a:cubicBezTo>
                    <a:pt x="164409" y="67945"/>
                    <a:pt x="166949" y="67945"/>
                    <a:pt x="168853" y="67310"/>
                  </a:cubicBezTo>
                  <a:lnTo>
                    <a:pt x="200603" y="143510"/>
                  </a:lnTo>
                  <a:cubicBezTo>
                    <a:pt x="175839" y="155575"/>
                    <a:pt x="155518" y="175895"/>
                    <a:pt x="143453" y="200660"/>
                  </a:cubicBezTo>
                  <a:lnTo>
                    <a:pt x="67253" y="168910"/>
                  </a:lnTo>
                  <a:cubicBezTo>
                    <a:pt x="70428" y="153670"/>
                    <a:pt x="62174" y="137795"/>
                    <a:pt x="46934" y="131445"/>
                  </a:cubicBezTo>
                  <a:cubicBezTo>
                    <a:pt x="29789" y="124460"/>
                    <a:pt x="10103" y="132715"/>
                    <a:pt x="2484" y="149860"/>
                  </a:cubicBezTo>
                  <a:cubicBezTo>
                    <a:pt x="-4501" y="167005"/>
                    <a:pt x="3753" y="186690"/>
                    <a:pt x="20899" y="194310"/>
                  </a:cubicBezTo>
                  <a:cubicBezTo>
                    <a:pt x="36139" y="200660"/>
                    <a:pt x="53284" y="194945"/>
                    <a:pt x="62174" y="182245"/>
                  </a:cubicBezTo>
                  <a:lnTo>
                    <a:pt x="138374" y="213995"/>
                  </a:lnTo>
                  <a:cubicBezTo>
                    <a:pt x="133928" y="226695"/>
                    <a:pt x="131389" y="240030"/>
                    <a:pt x="131389" y="254000"/>
                  </a:cubicBezTo>
                  <a:cubicBezTo>
                    <a:pt x="131389" y="267970"/>
                    <a:pt x="133928" y="281305"/>
                    <a:pt x="138374" y="294005"/>
                  </a:cubicBezTo>
                  <a:lnTo>
                    <a:pt x="62174" y="325755"/>
                  </a:lnTo>
                  <a:cubicBezTo>
                    <a:pt x="55824" y="316230"/>
                    <a:pt x="45028" y="310515"/>
                    <a:pt x="34234" y="310515"/>
                  </a:cubicBezTo>
                  <a:cubicBezTo>
                    <a:pt x="29789" y="310515"/>
                    <a:pt x="25343" y="311150"/>
                    <a:pt x="21534" y="313055"/>
                  </a:cubicBezTo>
                  <a:cubicBezTo>
                    <a:pt x="4389" y="320040"/>
                    <a:pt x="-3866" y="339725"/>
                    <a:pt x="3118" y="357505"/>
                  </a:cubicBezTo>
                  <a:cubicBezTo>
                    <a:pt x="8199" y="370840"/>
                    <a:pt x="20899" y="378460"/>
                    <a:pt x="34234" y="378460"/>
                  </a:cubicBezTo>
                  <a:cubicBezTo>
                    <a:pt x="38678" y="378460"/>
                    <a:pt x="43124" y="377825"/>
                    <a:pt x="46934" y="375920"/>
                  </a:cubicBezTo>
                  <a:cubicBezTo>
                    <a:pt x="62174" y="369570"/>
                    <a:pt x="70428" y="353695"/>
                    <a:pt x="67253" y="338455"/>
                  </a:cubicBezTo>
                  <a:lnTo>
                    <a:pt x="143453" y="306705"/>
                  </a:lnTo>
                  <a:cubicBezTo>
                    <a:pt x="155518" y="331470"/>
                    <a:pt x="175839" y="351790"/>
                    <a:pt x="200603" y="363855"/>
                  </a:cubicBezTo>
                  <a:lnTo>
                    <a:pt x="168853" y="440055"/>
                  </a:lnTo>
                  <a:cubicBezTo>
                    <a:pt x="153614" y="436880"/>
                    <a:pt x="137739" y="445135"/>
                    <a:pt x="131389" y="460375"/>
                  </a:cubicBezTo>
                  <a:cubicBezTo>
                    <a:pt x="124403" y="477520"/>
                    <a:pt x="132659" y="497205"/>
                    <a:pt x="149803" y="504825"/>
                  </a:cubicBezTo>
                  <a:cubicBezTo>
                    <a:pt x="166949" y="511810"/>
                    <a:pt x="186634" y="503555"/>
                    <a:pt x="194253" y="486410"/>
                  </a:cubicBezTo>
                  <a:cubicBezTo>
                    <a:pt x="200603" y="471170"/>
                    <a:pt x="194889" y="454025"/>
                    <a:pt x="182189" y="445135"/>
                  </a:cubicBezTo>
                  <a:lnTo>
                    <a:pt x="213939" y="368935"/>
                  </a:lnTo>
                  <a:cubicBezTo>
                    <a:pt x="226639" y="373380"/>
                    <a:pt x="239974" y="375920"/>
                    <a:pt x="253943" y="375920"/>
                  </a:cubicBezTo>
                  <a:cubicBezTo>
                    <a:pt x="267914" y="375920"/>
                    <a:pt x="281249" y="373380"/>
                    <a:pt x="293949" y="368935"/>
                  </a:cubicBezTo>
                  <a:lnTo>
                    <a:pt x="325699" y="445135"/>
                  </a:lnTo>
                  <a:cubicBezTo>
                    <a:pt x="312364" y="454025"/>
                    <a:pt x="307284" y="471170"/>
                    <a:pt x="313634" y="486410"/>
                  </a:cubicBezTo>
                  <a:cubicBezTo>
                    <a:pt x="318714" y="499745"/>
                    <a:pt x="331414" y="507365"/>
                    <a:pt x="344749" y="507365"/>
                  </a:cubicBezTo>
                  <a:cubicBezTo>
                    <a:pt x="349193" y="507365"/>
                    <a:pt x="353639" y="506730"/>
                    <a:pt x="357449" y="504825"/>
                  </a:cubicBezTo>
                  <a:cubicBezTo>
                    <a:pt x="374593" y="497840"/>
                    <a:pt x="382849" y="478155"/>
                    <a:pt x="375864" y="460375"/>
                  </a:cubicBezTo>
                  <a:cubicBezTo>
                    <a:pt x="370784" y="447040"/>
                    <a:pt x="358084" y="439420"/>
                    <a:pt x="344749" y="439420"/>
                  </a:cubicBezTo>
                  <a:cubicBezTo>
                    <a:pt x="342843" y="439420"/>
                    <a:pt x="340303" y="439420"/>
                    <a:pt x="338399" y="440055"/>
                  </a:cubicBezTo>
                  <a:lnTo>
                    <a:pt x="306649" y="363855"/>
                  </a:lnTo>
                  <a:cubicBezTo>
                    <a:pt x="331414" y="351790"/>
                    <a:pt x="351734" y="331470"/>
                    <a:pt x="363799" y="306705"/>
                  </a:cubicBezTo>
                  <a:lnTo>
                    <a:pt x="439999" y="338455"/>
                  </a:lnTo>
                  <a:cubicBezTo>
                    <a:pt x="436824" y="353695"/>
                    <a:pt x="445078" y="369570"/>
                    <a:pt x="460318" y="375920"/>
                  </a:cubicBezTo>
                  <a:cubicBezTo>
                    <a:pt x="477464" y="382905"/>
                    <a:pt x="497149" y="374650"/>
                    <a:pt x="504768" y="357505"/>
                  </a:cubicBezTo>
                  <a:cubicBezTo>
                    <a:pt x="511753" y="339725"/>
                    <a:pt x="503499" y="320040"/>
                    <a:pt x="486353" y="313055"/>
                  </a:cubicBezTo>
                  <a:close/>
                  <a:moveTo>
                    <a:pt x="454603" y="154940"/>
                  </a:moveTo>
                  <a:cubicBezTo>
                    <a:pt x="456509" y="149860"/>
                    <a:pt x="460318" y="146050"/>
                    <a:pt x="465399" y="144145"/>
                  </a:cubicBezTo>
                  <a:cubicBezTo>
                    <a:pt x="467939" y="142875"/>
                    <a:pt x="470478" y="142875"/>
                    <a:pt x="473018" y="142875"/>
                  </a:cubicBezTo>
                  <a:cubicBezTo>
                    <a:pt x="481274" y="142875"/>
                    <a:pt x="488893" y="147955"/>
                    <a:pt x="492068" y="155575"/>
                  </a:cubicBezTo>
                  <a:cubicBezTo>
                    <a:pt x="493974" y="160655"/>
                    <a:pt x="493974" y="166370"/>
                    <a:pt x="492068" y="170815"/>
                  </a:cubicBezTo>
                  <a:cubicBezTo>
                    <a:pt x="490164" y="175895"/>
                    <a:pt x="486353" y="179705"/>
                    <a:pt x="481274" y="181610"/>
                  </a:cubicBezTo>
                  <a:cubicBezTo>
                    <a:pt x="478734" y="182880"/>
                    <a:pt x="476193" y="182880"/>
                    <a:pt x="473653" y="182880"/>
                  </a:cubicBezTo>
                  <a:cubicBezTo>
                    <a:pt x="465399" y="182880"/>
                    <a:pt x="457778" y="177800"/>
                    <a:pt x="454603" y="170180"/>
                  </a:cubicBezTo>
                  <a:cubicBezTo>
                    <a:pt x="452064" y="165735"/>
                    <a:pt x="452064" y="160020"/>
                    <a:pt x="454603" y="154940"/>
                  </a:cubicBezTo>
                  <a:close/>
                  <a:moveTo>
                    <a:pt x="145359" y="42545"/>
                  </a:moveTo>
                  <a:cubicBezTo>
                    <a:pt x="143453" y="37465"/>
                    <a:pt x="143453" y="31750"/>
                    <a:pt x="145359" y="27305"/>
                  </a:cubicBezTo>
                  <a:cubicBezTo>
                    <a:pt x="147264" y="22225"/>
                    <a:pt x="151074" y="18415"/>
                    <a:pt x="156153" y="16510"/>
                  </a:cubicBezTo>
                  <a:cubicBezTo>
                    <a:pt x="158693" y="15240"/>
                    <a:pt x="161234" y="15240"/>
                    <a:pt x="163774" y="15240"/>
                  </a:cubicBezTo>
                  <a:cubicBezTo>
                    <a:pt x="172028" y="15240"/>
                    <a:pt x="179649" y="20320"/>
                    <a:pt x="182824" y="27940"/>
                  </a:cubicBezTo>
                  <a:cubicBezTo>
                    <a:pt x="187268" y="38100"/>
                    <a:pt x="182189" y="50165"/>
                    <a:pt x="172028" y="54610"/>
                  </a:cubicBezTo>
                  <a:cubicBezTo>
                    <a:pt x="169489" y="55880"/>
                    <a:pt x="166949" y="55880"/>
                    <a:pt x="164409" y="55880"/>
                  </a:cubicBezTo>
                  <a:cubicBezTo>
                    <a:pt x="155518" y="55245"/>
                    <a:pt x="148534" y="50165"/>
                    <a:pt x="145359" y="42545"/>
                  </a:cubicBezTo>
                  <a:close/>
                  <a:moveTo>
                    <a:pt x="54553" y="351790"/>
                  </a:moveTo>
                  <a:cubicBezTo>
                    <a:pt x="52649" y="356870"/>
                    <a:pt x="48839" y="360680"/>
                    <a:pt x="43759" y="362585"/>
                  </a:cubicBezTo>
                  <a:cubicBezTo>
                    <a:pt x="41218" y="363855"/>
                    <a:pt x="38678" y="363855"/>
                    <a:pt x="36139" y="363855"/>
                  </a:cubicBezTo>
                  <a:cubicBezTo>
                    <a:pt x="27884" y="363855"/>
                    <a:pt x="20264" y="358775"/>
                    <a:pt x="17089" y="351155"/>
                  </a:cubicBezTo>
                  <a:cubicBezTo>
                    <a:pt x="15184" y="346075"/>
                    <a:pt x="15184" y="340360"/>
                    <a:pt x="17089" y="335915"/>
                  </a:cubicBezTo>
                  <a:cubicBezTo>
                    <a:pt x="18993" y="330835"/>
                    <a:pt x="22803" y="327025"/>
                    <a:pt x="27884" y="325120"/>
                  </a:cubicBezTo>
                  <a:cubicBezTo>
                    <a:pt x="30424" y="323850"/>
                    <a:pt x="32964" y="323850"/>
                    <a:pt x="35503" y="323850"/>
                  </a:cubicBezTo>
                  <a:cubicBezTo>
                    <a:pt x="43759" y="323850"/>
                    <a:pt x="51378" y="328930"/>
                    <a:pt x="54553" y="336550"/>
                  </a:cubicBezTo>
                  <a:cubicBezTo>
                    <a:pt x="56459" y="340995"/>
                    <a:pt x="56459" y="346710"/>
                    <a:pt x="54553" y="351790"/>
                  </a:cubicBezTo>
                  <a:close/>
                  <a:moveTo>
                    <a:pt x="344749" y="452120"/>
                  </a:moveTo>
                  <a:cubicBezTo>
                    <a:pt x="353003" y="452120"/>
                    <a:pt x="360624" y="457200"/>
                    <a:pt x="363799" y="464820"/>
                  </a:cubicBezTo>
                  <a:cubicBezTo>
                    <a:pt x="365703" y="469900"/>
                    <a:pt x="365703" y="475615"/>
                    <a:pt x="363799" y="480060"/>
                  </a:cubicBezTo>
                  <a:cubicBezTo>
                    <a:pt x="361893" y="485140"/>
                    <a:pt x="358084" y="488950"/>
                    <a:pt x="353003" y="490855"/>
                  </a:cubicBezTo>
                  <a:cubicBezTo>
                    <a:pt x="350464" y="492125"/>
                    <a:pt x="347924" y="492125"/>
                    <a:pt x="345384" y="492125"/>
                  </a:cubicBezTo>
                  <a:cubicBezTo>
                    <a:pt x="337128" y="492125"/>
                    <a:pt x="329509" y="487045"/>
                    <a:pt x="326334" y="479425"/>
                  </a:cubicBezTo>
                  <a:cubicBezTo>
                    <a:pt x="321889" y="469265"/>
                    <a:pt x="326968" y="457200"/>
                    <a:pt x="337128" y="452755"/>
                  </a:cubicBezTo>
                  <a:cubicBezTo>
                    <a:pt x="339668" y="452120"/>
                    <a:pt x="342209" y="452120"/>
                    <a:pt x="344749" y="452120"/>
                  </a:cubicBezTo>
                  <a:close/>
                  <a:moveTo>
                    <a:pt x="254578" y="361950"/>
                  </a:moveTo>
                  <a:cubicBezTo>
                    <a:pt x="194889" y="361950"/>
                    <a:pt x="146628" y="313690"/>
                    <a:pt x="146628" y="254000"/>
                  </a:cubicBezTo>
                  <a:cubicBezTo>
                    <a:pt x="146628" y="194310"/>
                    <a:pt x="194889" y="146050"/>
                    <a:pt x="254578" y="146050"/>
                  </a:cubicBezTo>
                  <a:cubicBezTo>
                    <a:pt x="314268" y="146050"/>
                    <a:pt x="362528" y="194310"/>
                    <a:pt x="362528" y="254000"/>
                  </a:cubicBezTo>
                  <a:cubicBezTo>
                    <a:pt x="362528" y="313055"/>
                    <a:pt x="314268" y="361950"/>
                    <a:pt x="254578" y="361950"/>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8" name="Google Shape;368;p41"/>
          <p:cNvSpPr/>
          <p:nvPr/>
        </p:nvSpPr>
        <p:spPr>
          <a:xfrm>
            <a:off x="7163111" y="3080203"/>
            <a:ext cx="179350" cy="411910"/>
          </a:xfrm>
          <a:prstGeom prst="rect">
            <a:avLst/>
          </a:prstGeom>
        </p:spPr>
        <p:txBody>
          <a:bodyPr>
            <a:prstTxWarp prst="textPlain"/>
          </a:bodyPr>
          <a:lstStyle/>
          <a:p>
            <a:pPr lvl="0" algn="ctr"/>
            <a:r>
              <a:rPr b="1" i="0">
                <a:ln cap="flat" cmpd="sng" w="28575">
                  <a:solidFill>
                    <a:srgbClr val="00A3AF"/>
                  </a:solidFill>
                  <a:prstDash val="solid"/>
                  <a:round/>
                  <a:headEnd len="sm" w="sm" type="none"/>
                  <a:tailEnd len="sm" w="sm" type="none"/>
                </a:ln>
                <a:noFill/>
                <a:latin typeface="Roboto"/>
              </a:rPr>
              <a:t>1</a:t>
            </a:r>
          </a:p>
        </p:txBody>
      </p:sp>
      <p:sp>
        <p:nvSpPr>
          <p:cNvPr id="369" name="Google Shape;369;p41"/>
          <p:cNvSpPr/>
          <p:nvPr/>
        </p:nvSpPr>
        <p:spPr>
          <a:xfrm>
            <a:off x="4058978" y="3026291"/>
            <a:ext cx="1037914" cy="422902"/>
          </a:xfrm>
          <a:prstGeom prst="rect">
            <a:avLst/>
          </a:prstGeom>
        </p:spPr>
        <p:txBody>
          <a:bodyPr>
            <a:prstTxWarp prst="textPlain"/>
          </a:bodyPr>
          <a:lstStyle/>
          <a:p>
            <a:pPr lvl="0" algn="ctr"/>
            <a:r>
              <a:rPr b="1" i="0">
                <a:ln cap="flat" cmpd="sng" w="28575">
                  <a:solidFill>
                    <a:srgbClr val="00A3AF"/>
                  </a:solidFill>
                  <a:prstDash val="solid"/>
                  <a:round/>
                  <a:headEnd len="sm" w="sm" type="none"/>
                  <a:tailEnd len="sm" w="sm" type="none"/>
                </a:ln>
                <a:noFill/>
                <a:latin typeface="Roboto"/>
              </a:rPr>
              <a:t>60%</a:t>
            </a:r>
          </a:p>
        </p:txBody>
      </p:sp>
      <p:sp>
        <p:nvSpPr>
          <p:cNvPr id="370" name="Google Shape;370;p41"/>
          <p:cNvSpPr txBox="1"/>
          <p:nvPr/>
        </p:nvSpPr>
        <p:spPr>
          <a:xfrm>
            <a:off x="6192400" y="3569213"/>
            <a:ext cx="2238300" cy="30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One Data Cloud </a:t>
            </a:r>
            <a:endParaRPr sz="1100">
              <a:solidFill>
                <a:schemeClr val="dk1"/>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1100">
                <a:solidFill>
                  <a:schemeClr val="dk1"/>
                </a:solidFill>
                <a:latin typeface="Roboto Light"/>
                <a:ea typeface="Roboto Light"/>
                <a:cs typeface="Roboto Light"/>
                <a:sym typeface="Roboto Light"/>
              </a:rPr>
              <a:t>for Business &amp; IT</a:t>
            </a:r>
            <a:endParaRPr sz="1100">
              <a:solidFill>
                <a:schemeClr val="dk1"/>
              </a:solidFill>
              <a:latin typeface="Roboto Light"/>
              <a:ea typeface="Roboto Light"/>
              <a:cs typeface="Roboto Light"/>
              <a:sym typeface="Roboto Light"/>
            </a:endParaRPr>
          </a:p>
        </p:txBody>
      </p:sp>
      <p:grpSp>
        <p:nvGrpSpPr>
          <p:cNvPr id="371" name="Google Shape;371;p41"/>
          <p:cNvGrpSpPr/>
          <p:nvPr/>
        </p:nvGrpSpPr>
        <p:grpSpPr>
          <a:xfrm>
            <a:off x="4284030" y="1631994"/>
            <a:ext cx="594351" cy="594368"/>
            <a:chOff x="-3869054" y="3942079"/>
            <a:chExt cx="513079" cy="513715"/>
          </a:xfrm>
        </p:grpSpPr>
        <p:sp>
          <p:nvSpPr>
            <p:cNvPr id="372" name="Google Shape;372;p41"/>
            <p:cNvSpPr/>
            <p:nvPr/>
          </p:nvSpPr>
          <p:spPr>
            <a:xfrm>
              <a:off x="-3680459" y="3942079"/>
              <a:ext cx="324484" cy="324485"/>
            </a:xfrm>
            <a:custGeom>
              <a:rect b="b" l="l" r="r" t="t"/>
              <a:pathLst>
                <a:path extrusionOk="0" h="324485" w="324484">
                  <a:moveTo>
                    <a:pt x="283845" y="0"/>
                  </a:moveTo>
                  <a:cubicBezTo>
                    <a:pt x="261620" y="0"/>
                    <a:pt x="243205" y="18415"/>
                    <a:pt x="243205" y="40640"/>
                  </a:cubicBezTo>
                  <a:cubicBezTo>
                    <a:pt x="243205" y="49530"/>
                    <a:pt x="245745" y="57785"/>
                    <a:pt x="250825" y="64135"/>
                  </a:cubicBezTo>
                  <a:lnTo>
                    <a:pt x="86995" y="227965"/>
                  </a:lnTo>
                  <a:cubicBezTo>
                    <a:pt x="78105" y="220980"/>
                    <a:pt x="66040" y="216535"/>
                    <a:pt x="53975" y="216535"/>
                  </a:cubicBezTo>
                  <a:cubicBezTo>
                    <a:pt x="24130" y="216535"/>
                    <a:pt x="0" y="240665"/>
                    <a:pt x="0" y="270510"/>
                  </a:cubicBezTo>
                  <a:cubicBezTo>
                    <a:pt x="0" y="300355"/>
                    <a:pt x="24130" y="324485"/>
                    <a:pt x="53975" y="324485"/>
                  </a:cubicBezTo>
                  <a:cubicBezTo>
                    <a:pt x="83820" y="324485"/>
                    <a:pt x="107950" y="300355"/>
                    <a:pt x="107950" y="270510"/>
                  </a:cubicBezTo>
                  <a:cubicBezTo>
                    <a:pt x="107950" y="257810"/>
                    <a:pt x="103505" y="246380"/>
                    <a:pt x="96520" y="237490"/>
                  </a:cubicBezTo>
                  <a:lnTo>
                    <a:pt x="260350" y="73660"/>
                  </a:lnTo>
                  <a:cubicBezTo>
                    <a:pt x="266700" y="78105"/>
                    <a:pt x="274955" y="81280"/>
                    <a:pt x="283845" y="81280"/>
                  </a:cubicBezTo>
                  <a:cubicBezTo>
                    <a:pt x="306070" y="81280"/>
                    <a:pt x="324485" y="62865"/>
                    <a:pt x="324485" y="40640"/>
                  </a:cubicBezTo>
                  <a:cubicBezTo>
                    <a:pt x="324485" y="18415"/>
                    <a:pt x="306705" y="0"/>
                    <a:pt x="283845" y="0"/>
                  </a:cubicBezTo>
                  <a:close/>
                  <a:moveTo>
                    <a:pt x="283845" y="67310"/>
                  </a:moveTo>
                  <a:cubicBezTo>
                    <a:pt x="269240" y="67310"/>
                    <a:pt x="256540" y="55245"/>
                    <a:pt x="256540" y="40005"/>
                  </a:cubicBezTo>
                  <a:cubicBezTo>
                    <a:pt x="256540" y="25400"/>
                    <a:pt x="268605" y="12700"/>
                    <a:pt x="283845" y="12700"/>
                  </a:cubicBezTo>
                  <a:cubicBezTo>
                    <a:pt x="299085" y="12700"/>
                    <a:pt x="311150" y="24765"/>
                    <a:pt x="311150" y="40005"/>
                  </a:cubicBezTo>
                  <a:cubicBezTo>
                    <a:pt x="311150" y="55245"/>
                    <a:pt x="299085" y="67310"/>
                    <a:pt x="283845" y="67310"/>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41"/>
            <p:cNvSpPr/>
            <p:nvPr/>
          </p:nvSpPr>
          <p:spPr>
            <a:xfrm>
              <a:off x="-3748404" y="4091304"/>
              <a:ext cx="243839" cy="243840"/>
            </a:xfrm>
            <a:custGeom>
              <a:rect b="b" l="l" r="r" t="t"/>
              <a:pathLst>
                <a:path extrusionOk="0" h="243840" w="243839">
                  <a:moveTo>
                    <a:pt x="121920" y="13335"/>
                  </a:moveTo>
                  <a:cubicBezTo>
                    <a:pt x="141605" y="13335"/>
                    <a:pt x="161290" y="19050"/>
                    <a:pt x="178435" y="29210"/>
                  </a:cubicBezTo>
                  <a:lnTo>
                    <a:pt x="185420" y="17780"/>
                  </a:lnTo>
                  <a:cubicBezTo>
                    <a:pt x="166370" y="6350"/>
                    <a:pt x="144145" y="0"/>
                    <a:pt x="121920" y="0"/>
                  </a:cubicBezTo>
                  <a:cubicBezTo>
                    <a:pt x="54610" y="0"/>
                    <a:pt x="0" y="54610"/>
                    <a:pt x="0" y="121920"/>
                  </a:cubicBezTo>
                  <a:cubicBezTo>
                    <a:pt x="0" y="189230"/>
                    <a:pt x="54610" y="243840"/>
                    <a:pt x="121920" y="243840"/>
                  </a:cubicBezTo>
                  <a:cubicBezTo>
                    <a:pt x="189230" y="243840"/>
                    <a:pt x="243840" y="189230"/>
                    <a:pt x="243840" y="121920"/>
                  </a:cubicBezTo>
                  <a:cubicBezTo>
                    <a:pt x="243840" y="99695"/>
                    <a:pt x="237490" y="77470"/>
                    <a:pt x="226060" y="58420"/>
                  </a:cubicBezTo>
                  <a:lnTo>
                    <a:pt x="214630" y="65405"/>
                  </a:lnTo>
                  <a:cubicBezTo>
                    <a:pt x="224790" y="82550"/>
                    <a:pt x="230505" y="101600"/>
                    <a:pt x="230505" y="121920"/>
                  </a:cubicBezTo>
                  <a:cubicBezTo>
                    <a:pt x="230505" y="181610"/>
                    <a:pt x="182245" y="229870"/>
                    <a:pt x="122555" y="229870"/>
                  </a:cubicBezTo>
                  <a:cubicBezTo>
                    <a:pt x="62865" y="229870"/>
                    <a:pt x="14605" y="181610"/>
                    <a:pt x="14605" y="121920"/>
                  </a:cubicBezTo>
                  <a:cubicBezTo>
                    <a:pt x="13970" y="61595"/>
                    <a:pt x="62230" y="13335"/>
                    <a:pt x="121920" y="13335"/>
                  </a:cubicBez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41"/>
            <p:cNvSpPr/>
            <p:nvPr/>
          </p:nvSpPr>
          <p:spPr>
            <a:xfrm>
              <a:off x="-3809365" y="4030345"/>
              <a:ext cx="365760" cy="365759"/>
            </a:xfrm>
            <a:custGeom>
              <a:rect b="b" l="l" r="r" t="t"/>
              <a:pathLst>
                <a:path extrusionOk="0" h="365759" w="365760">
                  <a:moveTo>
                    <a:pt x="290830" y="34925"/>
                  </a:moveTo>
                  <a:cubicBezTo>
                    <a:pt x="259080" y="12065"/>
                    <a:pt x="222250" y="0"/>
                    <a:pt x="182880" y="0"/>
                  </a:cubicBezTo>
                  <a:cubicBezTo>
                    <a:pt x="81915" y="0"/>
                    <a:pt x="0" y="81915"/>
                    <a:pt x="0" y="182880"/>
                  </a:cubicBezTo>
                  <a:cubicBezTo>
                    <a:pt x="0" y="283845"/>
                    <a:pt x="81915" y="365760"/>
                    <a:pt x="182880" y="365760"/>
                  </a:cubicBezTo>
                  <a:cubicBezTo>
                    <a:pt x="283845" y="365760"/>
                    <a:pt x="365760" y="283845"/>
                    <a:pt x="365760" y="182880"/>
                  </a:cubicBezTo>
                  <a:cubicBezTo>
                    <a:pt x="365760" y="144145"/>
                    <a:pt x="353695" y="106680"/>
                    <a:pt x="330835" y="74930"/>
                  </a:cubicBezTo>
                  <a:lnTo>
                    <a:pt x="320040" y="83185"/>
                  </a:lnTo>
                  <a:cubicBezTo>
                    <a:pt x="341630" y="112395"/>
                    <a:pt x="352425" y="146685"/>
                    <a:pt x="352425" y="182880"/>
                  </a:cubicBezTo>
                  <a:cubicBezTo>
                    <a:pt x="352425" y="276225"/>
                    <a:pt x="276860" y="351790"/>
                    <a:pt x="183515" y="351790"/>
                  </a:cubicBezTo>
                  <a:cubicBezTo>
                    <a:pt x="90170" y="351790"/>
                    <a:pt x="14605" y="276225"/>
                    <a:pt x="14605" y="182880"/>
                  </a:cubicBezTo>
                  <a:cubicBezTo>
                    <a:pt x="14605" y="89535"/>
                    <a:pt x="90170" y="13970"/>
                    <a:pt x="183515" y="13970"/>
                  </a:cubicBezTo>
                  <a:cubicBezTo>
                    <a:pt x="219710" y="13970"/>
                    <a:pt x="254000" y="25400"/>
                    <a:pt x="283210" y="46355"/>
                  </a:cubicBezTo>
                  <a:lnTo>
                    <a:pt x="290830" y="34925"/>
                  </a:ln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41"/>
            <p:cNvSpPr/>
            <p:nvPr/>
          </p:nvSpPr>
          <p:spPr>
            <a:xfrm>
              <a:off x="-3869054" y="3969384"/>
              <a:ext cx="486409" cy="486410"/>
            </a:xfrm>
            <a:custGeom>
              <a:rect b="b" l="l" r="r" t="t"/>
              <a:pathLst>
                <a:path extrusionOk="0" h="486410" w="486409">
                  <a:moveTo>
                    <a:pt x="422910" y="100330"/>
                  </a:moveTo>
                  <a:cubicBezTo>
                    <a:pt x="455295" y="141605"/>
                    <a:pt x="473075" y="190500"/>
                    <a:pt x="473075" y="243205"/>
                  </a:cubicBezTo>
                  <a:cubicBezTo>
                    <a:pt x="473075" y="370205"/>
                    <a:pt x="370205" y="473075"/>
                    <a:pt x="243205" y="473075"/>
                  </a:cubicBezTo>
                  <a:cubicBezTo>
                    <a:pt x="116205" y="473075"/>
                    <a:pt x="13335" y="370205"/>
                    <a:pt x="13335" y="243205"/>
                  </a:cubicBezTo>
                  <a:cubicBezTo>
                    <a:pt x="13335" y="116205"/>
                    <a:pt x="116205" y="13335"/>
                    <a:pt x="243205" y="13335"/>
                  </a:cubicBezTo>
                  <a:cubicBezTo>
                    <a:pt x="295910" y="13335"/>
                    <a:pt x="344805" y="30480"/>
                    <a:pt x="386080" y="63500"/>
                  </a:cubicBezTo>
                  <a:lnTo>
                    <a:pt x="394335" y="52705"/>
                  </a:lnTo>
                  <a:cubicBezTo>
                    <a:pt x="351155" y="18415"/>
                    <a:pt x="298450" y="0"/>
                    <a:pt x="243205" y="0"/>
                  </a:cubicBezTo>
                  <a:cubicBezTo>
                    <a:pt x="109220" y="0"/>
                    <a:pt x="0" y="109220"/>
                    <a:pt x="0" y="243205"/>
                  </a:cubicBezTo>
                  <a:cubicBezTo>
                    <a:pt x="0" y="377190"/>
                    <a:pt x="109220" y="486410"/>
                    <a:pt x="243205" y="486410"/>
                  </a:cubicBezTo>
                  <a:cubicBezTo>
                    <a:pt x="377190" y="486410"/>
                    <a:pt x="486410" y="377190"/>
                    <a:pt x="486410" y="243205"/>
                  </a:cubicBezTo>
                  <a:cubicBezTo>
                    <a:pt x="486410" y="187960"/>
                    <a:pt x="467995" y="135255"/>
                    <a:pt x="433705" y="92075"/>
                  </a:cubicBezTo>
                  <a:lnTo>
                    <a:pt x="422910" y="100330"/>
                  </a:lnTo>
                  <a:close/>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6" name="Google Shape;376;p41"/>
          <p:cNvSpPr/>
          <p:nvPr/>
        </p:nvSpPr>
        <p:spPr>
          <a:xfrm>
            <a:off x="1490821" y="3002478"/>
            <a:ext cx="674008" cy="417117"/>
          </a:xfrm>
          <a:prstGeom prst="rect">
            <a:avLst/>
          </a:prstGeom>
        </p:spPr>
        <p:txBody>
          <a:bodyPr>
            <a:prstTxWarp prst="textPlain"/>
          </a:bodyPr>
          <a:lstStyle/>
          <a:p>
            <a:pPr lvl="0" algn="ctr"/>
            <a:r>
              <a:rPr b="1" i="0">
                <a:ln cap="flat" cmpd="sng" w="28575">
                  <a:solidFill>
                    <a:srgbClr val="00A3AF"/>
                  </a:solidFill>
                  <a:prstDash val="solid"/>
                  <a:round/>
                  <a:headEnd len="sm" w="sm" type="none"/>
                  <a:tailEnd len="sm" w="sm" type="none"/>
                </a:ln>
                <a:noFill/>
                <a:latin typeface="Roboto"/>
              </a:rPr>
              <a:t>2X</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HOW DO CUSTOMERS USE CLOUDERA?</a:t>
            </a:r>
            <a:endParaRPr/>
          </a:p>
        </p:txBody>
      </p:sp>
      <p:sp>
        <p:nvSpPr>
          <p:cNvPr id="382" name="Google Shape;382;p42"/>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Every business use case is a data lifecycle use case</a:t>
            </a:r>
            <a:endParaRPr/>
          </a:p>
        </p:txBody>
      </p:sp>
      <p:sp>
        <p:nvSpPr>
          <p:cNvPr id="383" name="Google Shape;383;p42"/>
          <p:cNvSpPr txBox="1"/>
          <p:nvPr/>
        </p:nvSpPr>
        <p:spPr>
          <a:xfrm>
            <a:off x="1317588" y="1410537"/>
            <a:ext cx="1371600" cy="2051700"/>
          </a:xfrm>
          <a:prstGeom prst="rect">
            <a:avLst/>
          </a:prstGeom>
          <a:noFill/>
          <a:ln>
            <a:noFill/>
          </a:ln>
        </p:spPr>
        <p:txBody>
          <a:bodyPr anchorCtr="0" anchor="t" bIns="45700" lIns="34275" spcFirstLastPara="1" rIns="34275" wrap="square" tIns="45700">
            <a:noAutofit/>
          </a:bodyPr>
          <a:lstStyle/>
          <a:p>
            <a:pPr indent="0" lvl="0" marL="0" marR="0" rtl="0" algn="ctr">
              <a:lnSpc>
                <a:spcPct val="80000"/>
              </a:lnSpc>
              <a:spcBef>
                <a:spcPts val="0"/>
              </a:spcBef>
              <a:spcAft>
                <a:spcPts val="0"/>
              </a:spcAft>
              <a:buClr>
                <a:srgbClr val="FFFFFF"/>
              </a:buClr>
              <a:buSzPts val="300"/>
              <a:buFont typeface="Arial"/>
              <a:buNone/>
            </a:pPr>
            <a:r>
              <a:t/>
            </a:r>
            <a:endParaRPr b="1" i="0" sz="1200">
              <a:latin typeface="Roboto"/>
              <a:ea typeface="Roboto"/>
              <a:cs typeface="Roboto"/>
              <a:sym typeface="Roboto"/>
            </a:endParaRPr>
          </a:p>
          <a:p>
            <a:pPr indent="0" lvl="0" marL="0" marR="0" rtl="0" algn="ctr">
              <a:spcBef>
                <a:spcPts val="900"/>
              </a:spcBef>
              <a:spcAft>
                <a:spcPts val="0"/>
              </a:spcAft>
              <a:buClr>
                <a:srgbClr val="E6E6E6"/>
              </a:buClr>
              <a:buSzPts val="10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900"/>
              </a:spcBef>
              <a:spcAft>
                <a:spcPts val="0"/>
              </a:spcAft>
              <a:buClr>
                <a:srgbClr val="E6E6E6"/>
              </a:buClr>
              <a:buSzPts val="900"/>
              <a:buFont typeface="Arial"/>
              <a:buNone/>
            </a:pPr>
            <a:r>
              <a:rPr b="0" i="0" lang="en" sz="1200">
                <a:solidFill>
                  <a:srgbClr val="FF8300"/>
                </a:solidFill>
                <a:latin typeface="Roboto Light"/>
                <a:ea typeface="Roboto Light"/>
                <a:cs typeface="Roboto Light"/>
                <a:sym typeface="Roboto Light"/>
              </a:rPr>
              <a:t>BANKING</a:t>
            </a:r>
            <a:endParaRPr sz="1400"/>
          </a:p>
          <a:p>
            <a:pPr indent="0" lvl="0" marL="0" marR="0" rtl="0" algn="ctr">
              <a:spcBef>
                <a:spcPts val="500"/>
              </a:spcBef>
              <a:spcAft>
                <a:spcPts val="0"/>
              </a:spcAft>
              <a:buClr>
                <a:srgbClr val="FFFFFF"/>
              </a:buClr>
              <a:buSzPts val="9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0"/>
              </a:spcBef>
              <a:spcAft>
                <a:spcPts val="0"/>
              </a:spcAft>
              <a:buClr>
                <a:srgbClr val="E6E6E6"/>
              </a:buClr>
              <a:buSzPts val="1000"/>
              <a:buFont typeface="Arial"/>
              <a:buNone/>
            </a:pPr>
            <a:r>
              <a:t/>
            </a:r>
            <a:endParaRPr b="0" i="0" sz="1200">
              <a:solidFill>
                <a:srgbClr val="D8D8D8"/>
              </a:solidFill>
              <a:latin typeface="Roboto Light"/>
              <a:ea typeface="Roboto Light"/>
              <a:cs typeface="Roboto Light"/>
              <a:sym typeface="Roboto Light"/>
            </a:endParaRPr>
          </a:p>
          <a:p>
            <a:pPr indent="-107950" lvl="0" marL="114300" marR="0" rtl="0" algn="l">
              <a:spcBef>
                <a:spcPts val="0"/>
              </a:spcBef>
              <a:spcAft>
                <a:spcPts val="0"/>
              </a:spcAft>
              <a:buClr>
                <a:srgbClr val="00A3AF"/>
              </a:buClr>
              <a:buSzPts val="900"/>
              <a:buChar char="•"/>
            </a:pPr>
            <a:r>
              <a:rPr b="1" i="0" lang="en" sz="1200">
                <a:solidFill>
                  <a:srgbClr val="00A3AF"/>
                </a:solidFill>
                <a:latin typeface="Roboto"/>
                <a:ea typeface="Roboto"/>
                <a:cs typeface="Roboto"/>
                <a:sym typeface="Roboto"/>
              </a:rPr>
              <a:t>Fraud detection</a:t>
            </a:r>
            <a:endParaRPr b="1"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Anti-money laundering</a:t>
            </a:r>
            <a:endParaRPr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Spend analytics</a:t>
            </a:r>
            <a:endParaRPr sz="1400"/>
          </a:p>
        </p:txBody>
      </p:sp>
      <p:sp>
        <p:nvSpPr>
          <p:cNvPr id="384" name="Google Shape;384;p42"/>
          <p:cNvSpPr txBox="1"/>
          <p:nvPr/>
        </p:nvSpPr>
        <p:spPr>
          <a:xfrm>
            <a:off x="5831863" y="1410538"/>
            <a:ext cx="1462200" cy="2152200"/>
          </a:xfrm>
          <a:prstGeom prst="rect">
            <a:avLst/>
          </a:prstGeom>
          <a:noFill/>
          <a:ln>
            <a:noFill/>
          </a:ln>
        </p:spPr>
        <p:txBody>
          <a:bodyPr anchorCtr="0" anchor="t" bIns="45700" lIns="0" spcFirstLastPara="1" rIns="0" wrap="square" tIns="45700">
            <a:noAutofit/>
          </a:bodyPr>
          <a:lstStyle/>
          <a:p>
            <a:pPr indent="0" lvl="0" marL="0" marR="0" rtl="0" algn="ctr">
              <a:lnSpc>
                <a:spcPct val="80000"/>
              </a:lnSpc>
              <a:spcBef>
                <a:spcPts val="0"/>
              </a:spcBef>
              <a:spcAft>
                <a:spcPts val="0"/>
              </a:spcAft>
              <a:buClr>
                <a:srgbClr val="FFFFFF"/>
              </a:buClr>
              <a:buSzPts val="300"/>
              <a:buFont typeface="Arial"/>
              <a:buNone/>
            </a:pPr>
            <a:r>
              <a:t/>
            </a:r>
            <a:endParaRPr b="1" i="0" sz="1200">
              <a:latin typeface="Roboto"/>
              <a:ea typeface="Roboto"/>
              <a:cs typeface="Roboto"/>
              <a:sym typeface="Roboto"/>
            </a:endParaRPr>
          </a:p>
          <a:p>
            <a:pPr indent="0" lvl="0" marL="0" marR="0" rtl="0" algn="ctr">
              <a:spcBef>
                <a:spcPts val="900"/>
              </a:spcBef>
              <a:spcAft>
                <a:spcPts val="0"/>
              </a:spcAft>
              <a:buClr>
                <a:srgbClr val="FFFFFF"/>
              </a:buClr>
              <a:buSzPts val="1000"/>
              <a:buFont typeface="Arial"/>
              <a:buNone/>
            </a:pPr>
            <a:r>
              <a:t/>
            </a:r>
            <a:endParaRPr b="0" i="0" sz="1200">
              <a:solidFill>
                <a:srgbClr val="D8D8D8"/>
              </a:solidFill>
              <a:latin typeface="Roboto"/>
              <a:ea typeface="Roboto"/>
              <a:cs typeface="Roboto"/>
              <a:sym typeface="Roboto"/>
            </a:endParaRPr>
          </a:p>
          <a:p>
            <a:pPr indent="0" lvl="0" marL="0" marR="0" rtl="0" algn="ctr">
              <a:spcBef>
                <a:spcPts val="900"/>
              </a:spcBef>
              <a:spcAft>
                <a:spcPts val="0"/>
              </a:spcAft>
              <a:buClr>
                <a:srgbClr val="FFFFFF"/>
              </a:buClr>
              <a:buSzPts val="900"/>
              <a:buFont typeface="Arial"/>
              <a:buNone/>
            </a:pPr>
            <a:r>
              <a:rPr lang="en" sz="1200">
                <a:solidFill>
                  <a:srgbClr val="FF8300"/>
                </a:solidFill>
                <a:latin typeface="Roboto Light"/>
                <a:ea typeface="Roboto Light"/>
                <a:cs typeface="Roboto Light"/>
                <a:sym typeface="Roboto Light"/>
              </a:rPr>
              <a:t>LIFE SCIENCES</a:t>
            </a:r>
            <a:endParaRPr sz="1200">
              <a:solidFill>
                <a:srgbClr val="FF8300"/>
              </a:solidFill>
              <a:latin typeface="Roboto Light"/>
              <a:ea typeface="Roboto Light"/>
              <a:cs typeface="Roboto Light"/>
              <a:sym typeface="Roboto Light"/>
            </a:endParaRPr>
          </a:p>
          <a:p>
            <a:pPr indent="0" lvl="0" marL="0" marR="0" rtl="0" algn="ctr">
              <a:spcBef>
                <a:spcPts val="900"/>
              </a:spcBef>
              <a:spcAft>
                <a:spcPts val="0"/>
              </a:spcAft>
              <a:buClr>
                <a:srgbClr val="FFFFFF"/>
              </a:buClr>
              <a:buSzPts val="900"/>
              <a:buFont typeface="Arial"/>
              <a:buNone/>
            </a:pPr>
            <a:r>
              <a:t/>
            </a:r>
            <a:endParaRPr sz="1200">
              <a:solidFill>
                <a:srgbClr val="FF8300"/>
              </a:solidFill>
              <a:latin typeface="Roboto Light"/>
              <a:ea typeface="Roboto Light"/>
              <a:cs typeface="Roboto Light"/>
              <a:sym typeface="Roboto Light"/>
            </a:endParaRPr>
          </a:p>
          <a:p>
            <a:pPr indent="-107950" lvl="0" marL="114300" marR="0" rtl="0" algn="l">
              <a:spcBef>
                <a:spcPts val="1000"/>
              </a:spcBef>
              <a:spcAft>
                <a:spcPts val="0"/>
              </a:spcAft>
              <a:buClr>
                <a:srgbClr val="00A3AF"/>
              </a:buClr>
              <a:buSzPts val="900"/>
              <a:buChar char="•"/>
            </a:pPr>
            <a:r>
              <a:rPr b="1" i="0" lang="en" sz="1200">
                <a:solidFill>
                  <a:srgbClr val="00A3AF"/>
                </a:solidFill>
                <a:latin typeface="Roboto"/>
                <a:ea typeface="Roboto"/>
                <a:cs typeface="Roboto"/>
                <a:sym typeface="Roboto"/>
              </a:rPr>
              <a:t>Patient care (IoT)</a:t>
            </a:r>
            <a:endParaRPr b="1"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Genomics research</a:t>
            </a:r>
            <a:endParaRPr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Regulatory compliance</a:t>
            </a:r>
            <a:endParaRPr b="0" i="0" sz="1200">
              <a:solidFill>
                <a:srgbClr val="FF8300"/>
              </a:solidFill>
              <a:latin typeface="Roboto Light"/>
              <a:ea typeface="Roboto Light"/>
              <a:cs typeface="Roboto Light"/>
              <a:sym typeface="Roboto Light"/>
            </a:endParaRPr>
          </a:p>
          <a:p>
            <a:pPr indent="0" lvl="0" marL="0" marR="0" rtl="0" algn="ctr">
              <a:spcBef>
                <a:spcPts val="900"/>
              </a:spcBef>
              <a:spcAft>
                <a:spcPts val="0"/>
              </a:spcAft>
              <a:buClr>
                <a:srgbClr val="FFFFFF"/>
              </a:buClr>
              <a:buSzPts val="1000"/>
              <a:buFont typeface="Arial"/>
              <a:buNone/>
            </a:pPr>
            <a:r>
              <a:t/>
            </a:r>
            <a:endParaRPr b="0" i="0" sz="1200">
              <a:solidFill>
                <a:srgbClr val="D8D8D8"/>
              </a:solidFill>
              <a:latin typeface="Roboto"/>
              <a:ea typeface="Roboto"/>
              <a:cs typeface="Roboto"/>
              <a:sym typeface="Roboto"/>
            </a:endParaRPr>
          </a:p>
          <a:p>
            <a:pPr indent="0" lvl="0" marL="0" marR="0" rtl="0" algn="l">
              <a:spcBef>
                <a:spcPts val="900"/>
              </a:spcBef>
              <a:spcAft>
                <a:spcPts val="0"/>
              </a:spcAft>
              <a:buClr>
                <a:srgbClr val="FFFFFF"/>
              </a:buClr>
              <a:buSzPts val="1000"/>
              <a:buFont typeface="Arial"/>
              <a:buNone/>
            </a:pPr>
            <a:r>
              <a:t/>
            </a:r>
            <a:endParaRPr b="0" i="0" sz="1200">
              <a:solidFill>
                <a:srgbClr val="D8D8D8"/>
              </a:solidFill>
              <a:latin typeface="Roboto"/>
              <a:ea typeface="Roboto"/>
              <a:cs typeface="Roboto"/>
              <a:sym typeface="Roboto"/>
            </a:endParaRPr>
          </a:p>
          <a:p>
            <a:pPr indent="0" lvl="0" marL="0" marR="0" rtl="0" algn="l">
              <a:spcBef>
                <a:spcPts val="900"/>
              </a:spcBef>
              <a:spcAft>
                <a:spcPts val="0"/>
              </a:spcAft>
              <a:buClr>
                <a:srgbClr val="FFFFFF"/>
              </a:buClr>
              <a:buSzPts val="1000"/>
              <a:buFont typeface="Arial"/>
              <a:buNone/>
            </a:pPr>
            <a:r>
              <a:t/>
            </a:r>
            <a:endParaRPr b="0" i="0" sz="1200">
              <a:solidFill>
                <a:srgbClr val="D8D8D8"/>
              </a:solidFill>
              <a:latin typeface="Roboto"/>
              <a:ea typeface="Roboto"/>
              <a:cs typeface="Roboto"/>
              <a:sym typeface="Roboto"/>
            </a:endParaRPr>
          </a:p>
        </p:txBody>
      </p:sp>
      <p:sp>
        <p:nvSpPr>
          <p:cNvPr id="385" name="Google Shape;385;p42"/>
          <p:cNvSpPr txBox="1"/>
          <p:nvPr/>
        </p:nvSpPr>
        <p:spPr>
          <a:xfrm>
            <a:off x="2820900" y="1410538"/>
            <a:ext cx="1497900" cy="2208600"/>
          </a:xfrm>
          <a:prstGeom prst="rect">
            <a:avLst/>
          </a:prstGeom>
          <a:noFill/>
          <a:ln>
            <a:noFill/>
          </a:ln>
        </p:spPr>
        <p:txBody>
          <a:bodyPr anchorCtr="0" anchor="t" bIns="45700" lIns="34275" spcFirstLastPara="1" rIns="34275" wrap="square" tIns="45700">
            <a:noAutofit/>
          </a:bodyPr>
          <a:lstStyle/>
          <a:p>
            <a:pPr indent="0" lvl="0" marL="0" marR="0" rtl="0" algn="ctr">
              <a:lnSpc>
                <a:spcPct val="80000"/>
              </a:lnSpc>
              <a:spcBef>
                <a:spcPts val="0"/>
              </a:spcBef>
              <a:spcAft>
                <a:spcPts val="0"/>
              </a:spcAft>
              <a:buClr>
                <a:srgbClr val="FFFFFF"/>
              </a:buClr>
              <a:buSzPts val="300"/>
              <a:buFont typeface="Arial"/>
              <a:buNone/>
            </a:pPr>
            <a:r>
              <a:t/>
            </a:r>
            <a:endParaRPr b="1" i="0" sz="1200">
              <a:latin typeface="Roboto"/>
              <a:ea typeface="Roboto"/>
              <a:cs typeface="Roboto"/>
              <a:sym typeface="Roboto"/>
            </a:endParaRPr>
          </a:p>
          <a:p>
            <a:pPr indent="0" lvl="0" marL="0" marR="0" rtl="0" algn="ctr">
              <a:spcBef>
                <a:spcPts val="900"/>
              </a:spcBef>
              <a:spcAft>
                <a:spcPts val="0"/>
              </a:spcAft>
              <a:buClr>
                <a:srgbClr val="FFFFFF"/>
              </a:buClr>
              <a:buSzPts val="3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900"/>
              </a:spcBef>
              <a:spcAft>
                <a:spcPts val="0"/>
              </a:spcAft>
              <a:buClr>
                <a:srgbClr val="FFFFFF"/>
              </a:buClr>
              <a:buSzPts val="300"/>
              <a:buFont typeface="Arial"/>
              <a:buNone/>
            </a:pPr>
            <a:r>
              <a:rPr b="0" i="0" lang="en" sz="1200">
                <a:solidFill>
                  <a:srgbClr val="FF8300"/>
                </a:solidFill>
                <a:latin typeface="Roboto Light"/>
                <a:ea typeface="Roboto Light"/>
                <a:cs typeface="Roboto Light"/>
                <a:sym typeface="Roboto Light"/>
              </a:rPr>
              <a:t>TECHNOLOGY</a:t>
            </a:r>
            <a:endParaRPr sz="1400"/>
          </a:p>
          <a:p>
            <a:pPr indent="0" lvl="0" marL="0" marR="0" rtl="0" algn="ctr">
              <a:spcBef>
                <a:spcPts val="500"/>
              </a:spcBef>
              <a:spcAft>
                <a:spcPts val="0"/>
              </a:spcAft>
              <a:buClr>
                <a:srgbClr val="FFFFFF"/>
              </a:buClr>
              <a:buSzPts val="9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0"/>
              </a:spcBef>
              <a:spcAft>
                <a:spcPts val="0"/>
              </a:spcAft>
              <a:buClr>
                <a:srgbClr val="FFFFFF"/>
              </a:buClr>
              <a:buSzPts val="300"/>
              <a:buFont typeface="Arial"/>
              <a:buNone/>
            </a:pPr>
            <a:r>
              <a:t/>
            </a:r>
            <a:endParaRPr b="0" i="0" sz="1200">
              <a:solidFill>
                <a:srgbClr val="FF8300"/>
              </a:solidFill>
              <a:latin typeface="Roboto Light"/>
              <a:ea typeface="Roboto Light"/>
              <a:cs typeface="Roboto Light"/>
              <a:sym typeface="Roboto Light"/>
            </a:endParaRPr>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Customer analytics</a:t>
            </a:r>
            <a:endParaRPr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Threat detection</a:t>
            </a:r>
            <a:endParaRPr sz="1400"/>
          </a:p>
          <a:p>
            <a:pPr indent="-107950" lvl="0" marL="114300" marR="0" rtl="0" algn="l">
              <a:spcBef>
                <a:spcPts val="0"/>
              </a:spcBef>
              <a:spcAft>
                <a:spcPts val="0"/>
              </a:spcAft>
              <a:buClr>
                <a:srgbClr val="00A3AF"/>
              </a:buClr>
              <a:buSzPts val="900"/>
              <a:buChar char="•"/>
            </a:pPr>
            <a:r>
              <a:rPr b="1" i="0" lang="en" sz="1200">
                <a:solidFill>
                  <a:srgbClr val="00A3AF"/>
                </a:solidFill>
                <a:latin typeface="Roboto"/>
                <a:ea typeface="Roboto"/>
                <a:cs typeface="Roboto"/>
                <a:sym typeface="Roboto"/>
              </a:rPr>
              <a:t>Predictive </a:t>
            </a:r>
            <a:br>
              <a:rPr b="1" i="0" lang="en" sz="1200">
                <a:solidFill>
                  <a:srgbClr val="00A3AF"/>
                </a:solidFill>
                <a:latin typeface="Roboto"/>
                <a:ea typeface="Roboto"/>
                <a:cs typeface="Roboto"/>
                <a:sym typeface="Roboto"/>
              </a:rPr>
            </a:br>
            <a:r>
              <a:rPr b="1" i="0" lang="en" sz="1200">
                <a:solidFill>
                  <a:srgbClr val="00A3AF"/>
                </a:solidFill>
                <a:latin typeface="Roboto"/>
                <a:ea typeface="Roboto"/>
                <a:cs typeface="Roboto"/>
                <a:sym typeface="Roboto"/>
              </a:rPr>
              <a:t>support</a:t>
            </a:r>
            <a:endParaRPr b="0" i="0" sz="1200">
              <a:solidFill>
                <a:srgbClr val="D8D8D8"/>
              </a:solidFill>
              <a:latin typeface="Roboto"/>
              <a:ea typeface="Roboto"/>
              <a:cs typeface="Roboto"/>
              <a:sym typeface="Roboto"/>
            </a:endParaRPr>
          </a:p>
        </p:txBody>
      </p:sp>
      <p:sp>
        <p:nvSpPr>
          <p:cNvPr id="386" name="Google Shape;386;p42"/>
          <p:cNvSpPr txBox="1"/>
          <p:nvPr/>
        </p:nvSpPr>
        <p:spPr>
          <a:xfrm>
            <a:off x="4318700" y="1410538"/>
            <a:ext cx="1441200" cy="2161200"/>
          </a:xfrm>
          <a:prstGeom prst="rect">
            <a:avLst/>
          </a:prstGeom>
          <a:noFill/>
          <a:ln>
            <a:noFill/>
          </a:ln>
        </p:spPr>
        <p:txBody>
          <a:bodyPr anchorCtr="0" anchor="t" bIns="45700" lIns="0" spcFirstLastPara="1" rIns="0" wrap="square" tIns="45700">
            <a:noAutofit/>
          </a:bodyPr>
          <a:lstStyle/>
          <a:p>
            <a:pPr indent="0" lvl="0" marL="0" marR="0" rtl="0" algn="ctr">
              <a:lnSpc>
                <a:spcPct val="80000"/>
              </a:lnSpc>
              <a:spcBef>
                <a:spcPts val="0"/>
              </a:spcBef>
              <a:spcAft>
                <a:spcPts val="0"/>
              </a:spcAft>
              <a:buClr>
                <a:srgbClr val="E6E6E6"/>
              </a:buClr>
              <a:buSzPts val="300"/>
              <a:buFont typeface="Arial"/>
              <a:buNone/>
            </a:pPr>
            <a:r>
              <a:t/>
            </a:r>
            <a:endParaRPr b="1" i="0" sz="1200">
              <a:latin typeface="Roboto"/>
              <a:ea typeface="Roboto"/>
              <a:cs typeface="Roboto"/>
              <a:sym typeface="Roboto"/>
            </a:endParaRPr>
          </a:p>
          <a:p>
            <a:pPr indent="0" lvl="0" marL="0" marR="0" rtl="0" algn="ctr">
              <a:spcBef>
                <a:spcPts val="900"/>
              </a:spcBef>
              <a:spcAft>
                <a:spcPts val="0"/>
              </a:spcAft>
              <a:buClr>
                <a:srgbClr val="E6E6E6"/>
              </a:buClr>
              <a:buSzPts val="1000"/>
              <a:buFont typeface="Arial"/>
              <a:buNone/>
            </a:pPr>
            <a:r>
              <a:t/>
            </a:r>
            <a:endParaRPr b="0" i="0" sz="1200">
              <a:solidFill>
                <a:srgbClr val="B4B4B4"/>
              </a:solidFill>
              <a:latin typeface="Roboto Light"/>
              <a:ea typeface="Roboto Light"/>
              <a:cs typeface="Roboto Light"/>
              <a:sym typeface="Roboto Light"/>
            </a:endParaRPr>
          </a:p>
          <a:p>
            <a:pPr indent="0" lvl="0" marL="0" marR="0" rtl="0" algn="ctr">
              <a:spcBef>
                <a:spcPts val="900"/>
              </a:spcBef>
              <a:spcAft>
                <a:spcPts val="0"/>
              </a:spcAft>
              <a:buClr>
                <a:srgbClr val="E6E6E6"/>
              </a:buClr>
              <a:buSzPts val="900"/>
              <a:buFont typeface="Arial"/>
              <a:buNone/>
            </a:pPr>
            <a:r>
              <a:rPr b="0" i="0" lang="en" sz="1200">
                <a:solidFill>
                  <a:srgbClr val="FF8300"/>
                </a:solidFill>
                <a:latin typeface="Roboto Light"/>
                <a:ea typeface="Roboto Light"/>
                <a:cs typeface="Roboto Light"/>
                <a:sym typeface="Roboto Light"/>
              </a:rPr>
              <a:t>TELCO</a:t>
            </a:r>
            <a:endParaRPr sz="1400"/>
          </a:p>
          <a:p>
            <a:pPr indent="0" lvl="0" marL="0" marR="0" rtl="0" algn="ctr">
              <a:spcBef>
                <a:spcPts val="500"/>
              </a:spcBef>
              <a:spcAft>
                <a:spcPts val="0"/>
              </a:spcAft>
              <a:buClr>
                <a:srgbClr val="E6E6E6"/>
              </a:buClr>
              <a:buSzPts val="9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0"/>
              </a:spcBef>
              <a:spcAft>
                <a:spcPts val="0"/>
              </a:spcAft>
              <a:buClr>
                <a:srgbClr val="E6E6E6"/>
              </a:buClr>
              <a:buSzPts val="900"/>
              <a:buFont typeface="Arial"/>
              <a:buNone/>
            </a:pPr>
            <a:r>
              <a:t/>
            </a:r>
            <a:endParaRPr b="0" i="0" sz="1200">
              <a:solidFill>
                <a:srgbClr val="B4B4B4"/>
              </a:solidFill>
              <a:latin typeface="Roboto"/>
              <a:ea typeface="Roboto"/>
              <a:cs typeface="Roboto"/>
              <a:sym typeface="Roboto"/>
            </a:endParaRPr>
          </a:p>
          <a:p>
            <a:pPr indent="-120650" lvl="0" marL="1270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Churn analysis</a:t>
            </a:r>
            <a:endParaRPr sz="1400"/>
          </a:p>
          <a:p>
            <a:pPr indent="-120650" lvl="0" marL="1270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Customer care</a:t>
            </a:r>
            <a:endParaRPr sz="1400"/>
          </a:p>
          <a:p>
            <a:pPr indent="-120650" lvl="0" marL="127000" marR="0" rtl="0" algn="l">
              <a:spcBef>
                <a:spcPts val="0"/>
              </a:spcBef>
              <a:spcAft>
                <a:spcPts val="0"/>
              </a:spcAft>
              <a:buClr>
                <a:srgbClr val="00A3AF"/>
              </a:buClr>
              <a:buSzPts val="900"/>
              <a:buChar char="•"/>
            </a:pPr>
            <a:r>
              <a:rPr b="1" i="0" lang="en" sz="1200">
                <a:solidFill>
                  <a:srgbClr val="00A3AF"/>
                </a:solidFill>
                <a:latin typeface="Roboto"/>
                <a:ea typeface="Roboto"/>
                <a:cs typeface="Roboto"/>
                <a:sym typeface="Roboto"/>
              </a:rPr>
              <a:t>Network optimization</a:t>
            </a:r>
            <a:endParaRPr b="0" i="0" sz="1200">
              <a:solidFill>
                <a:srgbClr val="B4B4B4"/>
              </a:solidFill>
              <a:latin typeface="Roboto Light"/>
              <a:ea typeface="Roboto Light"/>
              <a:cs typeface="Roboto Light"/>
              <a:sym typeface="Roboto Light"/>
            </a:endParaRPr>
          </a:p>
        </p:txBody>
      </p:sp>
      <p:sp>
        <p:nvSpPr>
          <p:cNvPr id="387" name="Google Shape;387;p42"/>
          <p:cNvSpPr txBox="1"/>
          <p:nvPr/>
        </p:nvSpPr>
        <p:spPr>
          <a:xfrm>
            <a:off x="7332213" y="1410000"/>
            <a:ext cx="1481400" cy="2208600"/>
          </a:xfrm>
          <a:prstGeom prst="rect">
            <a:avLst/>
          </a:prstGeom>
          <a:noFill/>
          <a:ln>
            <a:noFill/>
          </a:ln>
        </p:spPr>
        <p:txBody>
          <a:bodyPr anchorCtr="0" anchor="t" bIns="45700" lIns="0" spcFirstLastPara="1" rIns="0" wrap="square" tIns="45700">
            <a:noAutofit/>
          </a:bodyPr>
          <a:lstStyle/>
          <a:p>
            <a:pPr indent="0" lvl="0" marL="0" marR="0" rtl="0" algn="ctr">
              <a:lnSpc>
                <a:spcPct val="80000"/>
              </a:lnSpc>
              <a:spcBef>
                <a:spcPts val="0"/>
              </a:spcBef>
              <a:spcAft>
                <a:spcPts val="0"/>
              </a:spcAft>
              <a:buClr>
                <a:srgbClr val="E6E6E6"/>
              </a:buClr>
              <a:buSzPts val="300"/>
              <a:buFont typeface="Arial"/>
              <a:buNone/>
            </a:pPr>
            <a:r>
              <a:t/>
            </a:r>
            <a:endParaRPr b="1" i="0" sz="1200">
              <a:latin typeface="Roboto"/>
              <a:ea typeface="Roboto"/>
              <a:cs typeface="Roboto"/>
              <a:sym typeface="Roboto"/>
            </a:endParaRPr>
          </a:p>
          <a:p>
            <a:pPr indent="0" lvl="0" marL="0" marR="0" rtl="0" algn="ctr">
              <a:spcBef>
                <a:spcPts val="90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a:p>
            <a:pPr indent="0" lvl="0" marL="0" marR="0" rtl="0" algn="ctr">
              <a:spcBef>
                <a:spcPts val="900"/>
              </a:spcBef>
              <a:spcAft>
                <a:spcPts val="0"/>
              </a:spcAft>
              <a:buClr>
                <a:srgbClr val="E6E6E6"/>
              </a:buClr>
              <a:buSzPts val="900"/>
              <a:buFont typeface="Arial"/>
              <a:buNone/>
            </a:pPr>
            <a:r>
              <a:rPr b="0" i="0" lang="en" sz="1200">
                <a:solidFill>
                  <a:srgbClr val="FF8300"/>
                </a:solidFill>
                <a:latin typeface="Roboto Light"/>
                <a:ea typeface="Roboto Light"/>
                <a:cs typeface="Roboto Light"/>
                <a:sym typeface="Roboto Light"/>
              </a:rPr>
              <a:t>MANUFACTURING</a:t>
            </a:r>
            <a:endParaRPr sz="1400"/>
          </a:p>
          <a:p>
            <a:pPr indent="0" lvl="0" marL="0" marR="0" rtl="0" algn="ctr">
              <a:spcBef>
                <a:spcPts val="500"/>
              </a:spcBef>
              <a:spcAft>
                <a:spcPts val="0"/>
              </a:spcAft>
              <a:buClr>
                <a:srgbClr val="E6E6E6"/>
              </a:buClr>
              <a:buSzPts val="900"/>
              <a:buFont typeface="Arial"/>
              <a:buNone/>
            </a:pPr>
            <a:r>
              <a:t/>
            </a:r>
            <a:endParaRPr b="0" i="0" sz="1200">
              <a:solidFill>
                <a:srgbClr val="D8D8D8"/>
              </a:solidFill>
              <a:latin typeface="Roboto Light"/>
              <a:ea typeface="Roboto Light"/>
              <a:cs typeface="Roboto Light"/>
              <a:sym typeface="Roboto Light"/>
            </a:endParaRPr>
          </a:p>
          <a:p>
            <a:pPr indent="0" lvl="0" marL="0" marR="0" rtl="0" algn="ctr">
              <a:spcBef>
                <a:spcPts val="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Predictive maintenance (IoT)</a:t>
            </a:r>
            <a:endParaRPr sz="1400"/>
          </a:p>
          <a:p>
            <a:pPr indent="-107950" lvl="0" marL="114300" marR="0" rtl="0" algn="l">
              <a:spcBef>
                <a:spcPts val="0"/>
              </a:spcBef>
              <a:spcAft>
                <a:spcPts val="0"/>
              </a:spcAft>
              <a:buClr>
                <a:srgbClr val="00A3AF"/>
              </a:buClr>
              <a:buSzPts val="900"/>
              <a:buFont typeface="Arial"/>
              <a:buChar char="•"/>
            </a:pPr>
            <a:r>
              <a:rPr b="0" i="0" lang="en" sz="1200">
                <a:solidFill>
                  <a:srgbClr val="00A3AF"/>
                </a:solidFill>
                <a:latin typeface="Roboto Light"/>
                <a:ea typeface="Roboto Light"/>
                <a:cs typeface="Roboto Light"/>
                <a:sym typeface="Roboto Light"/>
              </a:rPr>
              <a:t>Supply chain optimization</a:t>
            </a:r>
            <a:endParaRPr sz="1400"/>
          </a:p>
          <a:p>
            <a:pPr indent="-107950" lvl="0" marL="114300" marR="0" rtl="0" algn="l">
              <a:spcBef>
                <a:spcPts val="0"/>
              </a:spcBef>
              <a:spcAft>
                <a:spcPts val="0"/>
              </a:spcAft>
              <a:buClr>
                <a:srgbClr val="00A3AF"/>
              </a:buClr>
              <a:buSzPts val="900"/>
              <a:buChar char="•"/>
            </a:pPr>
            <a:r>
              <a:rPr b="1" i="0" lang="en" sz="1200">
                <a:solidFill>
                  <a:srgbClr val="00A3AF"/>
                </a:solidFill>
                <a:latin typeface="Roboto"/>
                <a:ea typeface="Roboto"/>
                <a:cs typeface="Roboto"/>
                <a:sym typeface="Roboto"/>
              </a:rPr>
              <a:t>Remote monitoring</a:t>
            </a:r>
            <a:endParaRPr b="0" i="0" sz="1200">
              <a:solidFill>
                <a:srgbClr val="FF8300"/>
              </a:solidFill>
              <a:latin typeface="Roboto Light"/>
              <a:ea typeface="Roboto Light"/>
              <a:cs typeface="Roboto Light"/>
              <a:sym typeface="Roboto Light"/>
            </a:endParaRPr>
          </a:p>
          <a:p>
            <a:pPr indent="0" lvl="0" marL="0" marR="0" rtl="0" algn="ctr">
              <a:spcBef>
                <a:spcPts val="90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a:p>
            <a:pPr indent="0" lvl="0" marL="0" marR="0" rtl="0" algn="ctr">
              <a:spcBef>
                <a:spcPts val="90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a:p>
            <a:pPr indent="0" lvl="0" marL="0" marR="0" rtl="0" algn="l">
              <a:spcBef>
                <a:spcPts val="90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a:p>
            <a:pPr indent="0" lvl="0" marL="0" marR="0" rtl="0" algn="l">
              <a:spcBef>
                <a:spcPts val="900"/>
              </a:spcBef>
              <a:spcAft>
                <a:spcPts val="0"/>
              </a:spcAft>
              <a:buClr>
                <a:srgbClr val="E6E6E6"/>
              </a:buClr>
              <a:buSzPts val="1000"/>
              <a:buFont typeface="Arial"/>
              <a:buNone/>
            </a:pPr>
            <a:r>
              <a:t/>
            </a:r>
            <a:endParaRPr b="0" i="0" sz="1200">
              <a:solidFill>
                <a:srgbClr val="B4B4B4"/>
              </a:solidFill>
              <a:latin typeface="Roboto"/>
              <a:ea typeface="Roboto"/>
              <a:cs typeface="Roboto"/>
              <a:sym typeface="Roboto"/>
            </a:endParaRPr>
          </a:p>
        </p:txBody>
      </p:sp>
      <p:sp>
        <p:nvSpPr>
          <p:cNvPr id="388" name="Google Shape;388;p42"/>
          <p:cNvSpPr/>
          <p:nvPr/>
        </p:nvSpPr>
        <p:spPr>
          <a:xfrm>
            <a:off x="6305060" y="1531978"/>
            <a:ext cx="424815" cy="424815"/>
          </a:xfrm>
          <a:custGeom>
            <a:rect b="b" l="l" r="r" t="t"/>
            <a:pathLst>
              <a:path extrusionOk="0" h="762000" w="762000">
                <a:moveTo>
                  <a:pt x="564356" y="203359"/>
                </a:moveTo>
                <a:lnTo>
                  <a:pt x="564356" y="7144"/>
                </a:lnTo>
                <a:lnTo>
                  <a:pt x="203359" y="7144"/>
                </a:lnTo>
                <a:lnTo>
                  <a:pt x="203359" y="203359"/>
                </a:lnTo>
                <a:lnTo>
                  <a:pt x="7144" y="203359"/>
                </a:lnTo>
                <a:lnTo>
                  <a:pt x="7144" y="415766"/>
                </a:lnTo>
                <a:lnTo>
                  <a:pt x="7144" y="528161"/>
                </a:lnTo>
                <a:lnTo>
                  <a:pt x="7144" y="564356"/>
                </a:lnTo>
                <a:lnTo>
                  <a:pt x="203359" y="564356"/>
                </a:lnTo>
                <a:lnTo>
                  <a:pt x="203359" y="760571"/>
                </a:lnTo>
                <a:lnTo>
                  <a:pt x="564356" y="760571"/>
                </a:lnTo>
                <a:lnTo>
                  <a:pt x="564356" y="564356"/>
                </a:lnTo>
                <a:lnTo>
                  <a:pt x="760571" y="564356"/>
                </a:lnTo>
                <a:lnTo>
                  <a:pt x="760571" y="372904"/>
                </a:lnTo>
                <a:lnTo>
                  <a:pt x="760571" y="260509"/>
                </a:lnTo>
                <a:lnTo>
                  <a:pt x="760571" y="203359"/>
                </a:lnTo>
                <a:lnTo>
                  <a:pt x="564356" y="203359"/>
                </a:lnTo>
                <a:close/>
                <a:moveTo>
                  <a:pt x="222409" y="222409"/>
                </a:moveTo>
                <a:lnTo>
                  <a:pt x="222409" y="25241"/>
                </a:lnTo>
                <a:lnTo>
                  <a:pt x="546259" y="25241"/>
                </a:lnTo>
                <a:lnTo>
                  <a:pt x="546259" y="221456"/>
                </a:lnTo>
                <a:lnTo>
                  <a:pt x="742474" y="221456"/>
                </a:lnTo>
                <a:lnTo>
                  <a:pt x="742474" y="261461"/>
                </a:lnTo>
                <a:cubicBezTo>
                  <a:pt x="715804" y="266224"/>
                  <a:pt x="695801" y="289084"/>
                  <a:pt x="695801" y="316706"/>
                </a:cubicBezTo>
                <a:cubicBezTo>
                  <a:pt x="695801" y="326231"/>
                  <a:pt x="697706" y="334804"/>
                  <a:pt x="701516" y="342424"/>
                </a:cubicBezTo>
                <a:lnTo>
                  <a:pt x="642461" y="387191"/>
                </a:lnTo>
                <a:cubicBezTo>
                  <a:pt x="631984" y="377666"/>
                  <a:pt x="618649" y="371951"/>
                  <a:pt x="604361" y="371951"/>
                </a:cubicBezTo>
                <a:cubicBezTo>
                  <a:pt x="596741" y="371951"/>
                  <a:pt x="589121" y="373856"/>
                  <a:pt x="582454" y="376714"/>
                </a:cubicBezTo>
                <a:lnTo>
                  <a:pt x="501491" y="255746"/>
                </a:lnTo>
                <a:cubicBezTo>
                  <a:pt x="509111" y="246221"/>
                  <a:pt x="513874" y="233839"/>
                  <a:pt x="513874" y="221456"/>
                </a:cubicBezTo>
                <a:cubicBezTo>
                  <a:pt x="513874" y="190976"/>
                  <a:pt x="489109" y="165259"/>
                  <a:pt x="457676" y="165259"/>
                </a:cubicBezTo>
                <a:cubicBezTo>
                  <a:pt x="427196" y="165259"/>
                  <a:pt x="401479" y="190024"/>
                  <a:pt x="401479" y="221456"/>
                </a:cubicBezTo>
                <a:cubicBezTo>
                  <a:pt x="401479" y="241459"/>
                  <a:pt x="411956" y="258604"/>
                  <a:pt x="428149" y="269081"/>
                </a:cubicBezTo>
                <a:lnTo>
                  <a:pt x="328136" y="478631"/>
                </a:lnTo>
                <a:cubicBezTo>
                  <a:pt x="322421" y="476726"/>
                  <a:pt x="316706" y="475774"/>
                  <a:pt x="310039" y="475774"/>
                </a:cubicBezTo>
                <a:cubicBezTo>
                  <a:pt x="298609" y="475774"/>
                  <a:pt x="288131" y="478631"/>
                  <a:pt x="279559" y="484346"/>
                </a:cubicBezTo>
                <a:lnTo>
                  <a:pt x="202406" y="392906"/>
                </a:lnTo>
                <a:cubicBezTo>
                  <a:pt x="212884" y="382429"/>
                  <a:pt x="218599" y="369094"/>
                  <a:pt x="218599" y="352901"/>
                </a:cubicBezTo>
                <a:cubicBezTo>
                  <a:pt x="218599" y="322421"/>
                  <a:pt x="193834" y="296704"/>
                  <a:pt x="162401" y="296704"/>
                </a:cubicBezTo>
                <a:cubicBezTo>
                  <a:pt x="131921" y="296704"/>
                  <a:pt x="106204" y="321469"/>
                  <a:pt x="106204" y="352901"/>
                </a:cubicBezTo>
                <a:cubicBezTo>
                  <a:pt x="106204" y="361474"/>
                  <a:pt x="108109" y="370046"/>
                  <a:pt x="111919" y="376714"/>
                </a:cubicBezTo>
                <a:lnTo>
                  <a:pt x="54769" y="431006"/>
                </a:lnTo>
                <a:cubicBezTo>
                  <a:pt x="47149" y="423386"/>
                  <a:pt x="36671" y="417671"/>
                  <a:pt x="25241" y="415766"/>
                </a:cubicBezTo>
                <a:lnTo>
                  <a:pt x="25241" y="222409"/>
                </a:lnTo>
                <a:lnTo>
                  <a:pt x="222409" y="222409"/>
                </a:lnTo>
                <a:close/>
                <a:moveTo>
                  <a:pt x="604361" y="390049"/>
                </a:moveTo>
                <a:cubicBezTo>
                  <a:pt x="625316" y="390049"/>
                  <a:pt x="641509" y="407194"/>
                  <a:pt x="641509" y="427196"/>
                </a:cubicBezTo>
                <a:cubicBezTo>
                  <a:pt x="641509" y="448151"/>
                  <a:pt x="624364" y="464344"/>
                  <a:pt x="604361" y="464344"/>
                </a:cubicBezTo>
                <a:cubicBezTo>
                  <a:pt x="584359" y="464344"/>
                  <a:pt x="567214" y="447199"/>
                  <a:pt x="567214" y="427196"/>
                </a:cubicBezTo>
                <a:cubicBezTo>
                  <a:pt x="567214" y="406241"/>
                  <a:pt x="583406" y="390049"/>
                  <a:pt x="604361" y="390049"/>
                </a:cubicBezTo>
                <a:close/>
                <a:moveTo>
                  <a:pt x="310039" y="493871"/>
                </a:moveTo>
                <a:cubicBezTo>
                  <a:pt x="330994" y="493871"/>
                  <a:pt x="347186" y="511016"/>
                  <a:pt x="347186" y="531019"/>
                </a:cubicBezTo>
                <a:cubicBezTo>
                  <a:pt x="347186" y="551974"/>
                  <a:pt x="330041" y="568166"/>
                  <a:pt x="310039" y="568166"/>
                </a:cubicBezTo>
                <a:cubicBezTo>
                  <a:pt x="290036" y="568166"/>
                  <a:pt x="272891" y="551021"/>
                  <a:pt x="272891" y="531019"/>
                </a:cubicBezTo>
                <a:cubicBezTo>
                  <a:pt x="272891" y="511016"/>
                  <a:pt x="290036" y="493871"/>
                  <a:pt x="310039" y="493871"/>
                </a:cubicBezTo>
                <a:close/>
                <a:moveTo>
                  <a:pt x="25241" y="434816"/>
                </a:moveTo>
                <a:cubicBezTo>
                  <a:pt x="41434" y="438626"/>
                  <a:pt x="53816" y="453866"/>
                  <a:pt x="53816" y="471011"/>
                </a:cubicBezTo>
                <a:cubicBezTo>
                  <a:pt x="53816" y="488156"/>
                  <a:pt x="41434" y="503396"/>
                  <a:pt x="25241" y="507206"/>
                </a:cubicBezTo>
                <a:lnTo>
                  <a:pt x="25241" y="434816"/>
                </a:lnTo>
                <a:close/>
                <a:moveTo>
                  <a:pt x="545306" y="545306"/>
                </a:moveTo>
                <a:lnTo>
                  <a:pt x="545306" y="741521"/>
                </a:lnTo>
                <a:lnTo>
                  <a:pt x="221456" y="741521"/>
                </a:lnTo>
                <a:lnTo>
                  <a:pt x="221456" y="545306"/>
                </a:lnTo>
                <a:lnTo>
                  <a:pt x="25241" y="545306"/>
                </a:lnTo>
                <a:lnTo>
                  <a:pt x="25241" y="526256"/>
                </a:lnTo>
                <a:cubicBezTo>
                  <a:pt x="51911" y="521494"/>
                  <a:pt x="71914" y="498634"/>
                  <a:pt x="71914" y="471011"/>
                </a:cubicBezTo>
                <a:cubicBezTo>
                  <a:pt x="71914" y="461486"/>
                  <a:pt x="70009" y="452914"/>
                  <a:pt x="66199" y="445294"/>
                </a:cubicBezTo>
                <a:lnTo>
                  <a:pt x="123349" y="391954"/>
                </a:lnTo>
                <a:cubicBezTo>
                  <a:pt x="133826" y="402431"/>
                  <a:pt x="147161" y="408146"/>
                  <a:pt x="163354" y="408146"/>
                </a:cubicBezTo>
                <a:cubicBezTo>
                  <a:pt x="171926" y="408146"/>
                  <a:pt x="180499" y="406241"/>
                  <a:pt x="187166" y="402431"/>
                </a:cubicBezTo>
                <a:lnTo>
                  <a:pt x="266224" y="494824"/>
                </a:lnTo>
                <a:cubicBezTo>
                  <a:pt x="258604" y="504349"/>
                  <a:pt x="253841" y="516731"/>
                  <a:pt x="253841" y="529114"/>
                </a:cubicBezTo>
                <a:cubicBezTo>
                  <a:pt x="253841" y="559594"/>
                  <a:pt x="278606" y="585311"/>
                  <a:pt x="310039" y="585311"/>
                </a:cubicBezTo>
                <a:cubicBezTo>
                  <a:pt x="340519" y="585311"/>
                  <a:pt x="366236" y="560546"/>
                  <a:pt x="366236" y="529114"/>
                </a:cubicBezTo>
                <a:cubicBezTo>
                  <a:pt x="366236" y="511016"/>
                  <a:pt x="357664" y="494824"/>
                  <a:pt x="344329" y="485299"/>
                </a:cubicBezTo>
                <a:lnTo>
                  <a:pt x="444341" y="273844"/>
                </a:lnTo>
                <a:cubicBezTo>
                  <a:pt x="448151" y="274796"/>
                  <a:pt x="452914" y="275749"/>
                  <a:pt x="456724" y="275749"/>
                </a:cubicBezTo>
                <a:cubicBezTo>
                  <a:pt x="468154" y="275749"/>
                  <a:pt x="477679" y="272891"/>
                  <a:pt x="487204" y="267176"/>
                </a:cubicBezTo>
                <a:lnTo>
                  <a:pt x="566261" y="385286"/>
                </a:lnTo>
                <a:cubicBezTo>
                  <a:pt x="554831" y="395764"/>
                  <a:pt x="548164" y="410051"/>
                  <a:pt x="548164" y="426244"/>
                </a:cubicBezTo>
                <a:cubicBezTo>
                  <a:pt x="548164" y="456724"/>
                  <a:pt x="572929" y="482441"/>
                  <a:pt x="604361" y="482441"/>
                </a:cubicBezTo>
                <a:cubicBezTo>
                  <a:pt x="634841" y="482441"/>
                  <a:pt x="660559" y="457676"/>
                  <a:pt x="660559" y="426244"/>
                </a:cubicBezTo>
                <a:cubicBezTo>
                  <a:pt x="660559" y="416719"/>
                  <a:pt x="658654" y="408146"/>
                  <a:pt x="653891" y="400526"/>
                </a:cubicBezTo>
                <a:lnTo>
                  <a:pt x="712946" y="355759"/>
                </a:lnTo>
                <a:cubicBezTo>
                  <a:pt x="720566" y="363379"/>
                  <a:pt x="731044" y="369094"/>
                  <a:pt x="742474" y="370999"/>
                </a:cubicBezTo>
                <a:lnTo>
                  <a:pt x="742474" y="544354"/>
                </a:lnTo>
                <a:lnTo>
                  <a:pt x="545306" y="544354"/>
                </a:ln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grpSp>
        <p:nvGrpSpPr>
          <p:cNvPr id="389" name="Google Shape;389;p42"/>
          <p:cNvGrpSpPr/>
          <p:nvPr/>
        </p:nvGrpSpPr>
        <p:grpSpPr>
          <a:xfrm>
            <a:off x="3258928" y="1541551"/>
            <a:ext cx="491681" cy="403288"/>
            <a:chOff x="6415742" y="-264121"/>
            <a:chExt cx="847725" cy="695325"/>
          </a:xfrm>
        </p:grpSpPr>
        <p:sp>
          <p:nvSpPr>
            <p:cNvPr id="390" name="Google Shape;390;p42"/>
            <p:cNvSpPr/>
            <p:nvPr/>
          </p:nvSpPr>
          <p:spPr>
            <a:xfrm>
              <a:off x="6415742" y="-264121"/>
              <a:ext cx="847725" cy="695325"/>
            </a:xfrm>
            <a:custGeom>
              <a:rect b="b" l="l" r="r" t="t"/>
              <a:pathLst>
                <a:path extrusionOk="0" h="695325" w="847725">
                  <a:moveTo>
                    <a:pt x="797719" y="467201"/>
                  </a:moveTo>
                  <a:cubicBezTo>
                    <a:pt x="776764" y="467201"/>
                    <a:pt x="759619" y="481489"/>
                    <a:pt x="754856" y="501491"/>
                  </a:cubicBezTo>
                  <a:lnTo>
                    <a:pt x="674846" y="501491"/>
                  </a:lnTo>
                  <a:lnTo>
                    <a:pt x="674846" y="412909"/>
                  </a:lnTo>
                  <a:lnTo>
                    <a:pt x="754856" y="412909"/>
                  </a:lnTo>
                  <a:cubicBezTo>
                    <a:pt x="758666" y="432911"/>
                    <a:pt x="776764" y="447199"/>
                    <a:pt x="797719" y="447199"/>
                  </a:cubicBezTo>
                  <a:cubicBezTo>
                    <a:pt x="821531" y="447199"/>
                    <a:pt x="841534" y="428149"/>
                    <a:pt x="841534" y="403384"/>
                  </a:cubicBezTo>
                  <a:cubicBezTo>
                    <a:pt x="841534" y="378619"/>
                    <a:pt x="822484" y="359569"/>
                    <a:pt x="797719" y="359569"/>
                  </a:cubicBezTo>
                  <a:cubicBezTo>
                    <a:pt x="776764" y="359569"/>
                    <a:pt x="759619" y="373856"/>
                    <a:pt x="754856" y="393859"/>
                  </a:cubicBezTo>
                  <a:lnTo>
                    <a:pt x="674846" y="393859"/>
                  </a:lnTo>
                  <a:lnTo>
                    <a:pt x="674846" y="305276"/>
                  </a:lnTo>
                  <a:lnTo>
                    <a:pt x="770096" y="305276"/>
                  </a:lnTo>
                  <a:lnTo>
                    <a:pt x="770096" y="287179"/>
                  </a:lnTo>
                  <a:lnTo>
                    <a:pt x="675799" y="287179"/>
                  </a:lnTo>
                  <a:lnTo>
                    <a:pt x="675799" y="198596"/>
                  </a:lnTo>
                  <a:lnTo>
                    <a:pt x="770096" y="198596"/>
                  </a:lnTo>
                  <a:lnTo>
                    <a:pt x="770096" y="180499"/>
                  </a:lnTo>
                  <a:lnTo>
                    <a:pt x="675799" y="180499"/>
                  </a:lnTo>
                  <a:lnTo>
                    <a:pt x="675799" y="101441"/>
                  </a:lnTo>
                  <a:lnTo>
                    <a:pt x="596741" y="101441"/>
                  </a:lnTo>
                  <a:lnTo>
                    <a:pt x="596741" y="7144"/>
                  </a:lnTo>
                  <a:lnTo>
                    <a:pt x="578644" y="7144"/>
                  </a:lnTo>
                  <a:lnTo>
                    <a:pt x="578644" y="101441"/>
                  </a:lnTo>
                  <a:lnTo>
                    <a:pt x="490061" y="101441"/>
                  </a:lnTo>
                  <a:lnTo>
                    <a:pt x="490061" y="7144"/>
                  </a:lnTo>
                  <a:lnTo>
                    <a:pt x="471964" y="7144"/>
                  </a:lnTo>
                  <a:lnTo>
                    <a:pt x="471964" y="101441"/>
                  </a:lnTo>
                  <a:lnTo>
                    <a:pt x="383381" y="101441"/>
                  </a:lnTo>
                  <a:lnTo>
                    <a:pt x="383381" y="7144"/>
                  </a:lnTo>
                  <a:lnTo>
                    <a:pt x="365284" y="7144"/>
                  </a:lnTo>
                  <a:lnTo>
                    <a:pt x="365284" y="101441"/>
                  </a:lnTo>
                  <a:lnTo>
                    <a:pt x="276701" y="101441"/>
                  </a:lnTo>
                  <a:lnTo>
                    <a:pt x="276701" y="7144"/>
                  </a:lnTo>
                  <a:lnTo>
                    <a:pt x="258604" y="7144"/>
                  </a:lnTo>
                  <a:lnTo>
                    <a:pt x="258604" y="101441"/>
                  </a:lnTo>
                  <a:lnTo>
                    <a:pt x="179546" y="101441"/>
                  </a:lnTo>
                  <a:lnTo>
                    <a:pt x="179546" y="180499"/>
                  </a:lnTo>
                  <a:lnTo>
                    <a:pt x="93821" y="180499"/>
                  </a:lnTo>
                  <a:cubicBezTo>
                    <a:pt x="90011" y="160496"/>
                    <a:pt x="71914" y="146209"/>
                    <a:pt x="50959" y="146209"/>
                  </a:cubicBezTo>
                  <a:cubicBezTo>
                    <a:pt x="27146" y="146209"/>
                    <a:pt x="7144" y="165259"/>
                    <a:pt x="7144" y="190024"/>
                  </a:cubicBezTo>
                  <a:cubicBezTo>
                    <a:pt x="7144" y="214789"/>
                    <a:pt x="26194" y="233839"/>
                    <a:pt x="50959" y="233839"/>
                  </a:cubicBezTo>
                  <a:cubicBezTo>
                    <a:pt x="71914" y="233839"/>
                    <a:pt x="89059" y="219551"/>
                    <a:pt x="93821" y="199549"/>
                  </a:cubicBezTo>
                  <a:lnTo>
                    <a:pt x="178594" y="199549"/>
                  </a:lnTo>
                  <a:lnTo>
                    <a:pt x="178594" y="288131"/>
                  </a:lnTo>
                  <a:lnTo>
                    <a:pt x="93821" y="288131"/>
                  </a:lnTo>
                  <a:cubicBezTo>
                    <a:pt x="90011" y="268129"/>
                    <a:pt x="71914" y="253841"/>
                    <a:pt x="50959" y="253841"/>
                  </a:cubicBezTo>
                  <a:cubicBezTo>
                    <a:pt x="27146" y="253841"/>
                    <a:pt x="7144" y="272891"/>
                    <a:pt x="7144" y="297656"/>
                  </a:cubicBezTo>
                  <a:cubicBezTo>
                    <a:pt x="7144" y="322421"/>
                    <a:pt x="26194" y="341471"/>
                    <a:pt x="50959" y="341471"/>
                  </a:cubicBezTo>
                  <a:cubicBezTo>
                    <a:pt x="71914" y="341471"/>
                    <a:pt x="89059" y="327184"/>
                    <a:pt x="93821" y="307181"/>
                  </a:cubicBezTo>
                  <a:lnTo>
                    <a:pt x="178594" y="307181"/>
                  </a:lnTo>
                  <a:lnTo>
                    <a:pt x="178594" y="395764"/>
                  </a:lnTo>
                  <a:lnTo>
                    <a:pt x="84296" y="395764"/>
                  </a:lnTo>
                  <a:lnTo>
                    <a:pt x="84296" y="413861"/>
                  </a:lnTo>
                  <a:lnTo>
                    <a:pt x="178594" y="413861"/>
                  </a:lnTo>
                  <a:lnTo>
                    <a:pt x="178594" y="502444"/>
                  </a:lnTo>
                  <a:lnTo>
                    <a:pt x="84296" y="502444"/>
                  </a:lnTo>
                  <a:lnTo>
                    <a:pt x="84296" y="520541"/>
                  </a:lnTo>
                  <a:lnTo>
                    <a:pt x="178594" y="520541"/>
                  </a:lnTo>
                  <a:lnTo>
                    <a:pt x="178594" y="599599"/>
                  </a:lnTo>
                  <a:lnTo>
                    <a:pt x="257651" y="599599"/>
                  </a:lnTo>
                  <a:lnTo>
                    <a:pt x="257651" y="692944"/>
                  </a:lnTo>
                  <a:lnTo>
                    <a:pt x="275749" y="692944"/>
                  </a:lnTo>
                  <a:lnTo>
                    <a:pt x="275749" y="598646"/>
                  </a:lnTo>
                  <a:lnTo>
                    <a:pt x="364331" y="598646"/>
                  </a:lnTo>
                  <a:lnTo>
                    <a:pt x="364331" y="692944"/>
                  </a:lnTo>
                  <a:lnTo>
                    <a:pt x="382429" y="692944"/>
                  </a:lnTo>
                  <a:lnTo>
                    <a:pt x="382429" y="598646"/>
                  </a:lnTo>
                  <a:lnTo>
                    <a:pt x="471011" y="598646"/>
                  </a:lnTo>
                  <a:lnTo>
                    <a:pt x="471011" y="692944"/>
                  </a:lnTo>
                  <a:lnTo>
                    <a:pt x="489109" y="692944"/>
                  </a:lnTo>
                  <a:lnTo>
                    <a:pt x="489109" y="598646"/>
                  </a:lnTo>
                  <a:lnTo>
                    <a:pt x="577691" y="598646"/>
                  </a:lnTo>
                  <a:lnTo>
                    <a:pt x="577691" y="692944"/>
                  </a:lnTo>
                  <a:lnTo>
                    <a:pt x="595789" y="692944"/>
                  </a:lnTo>
                  <a:lnTo>
                    <a:pt x="595789" y="598646"/>
                  </a:lnTo>
                  <a:lnTo>
                    <a:pt x="674846" y="598646"/>
                  </a:lnTo>
                  <a:lnTo>
                    <a:pt x="674846" y="519589"/>
                  </a:lnTo>
                  <a:lnTo>
                    <a:pt x="754856" y="519589"/>
                  </a:lnTo>
                  <a:cubicBezTo>
                    <a:pt x="758666" y="539591"/>
                    <a:pt x="776764" y="553879"/>
                    <a:pt x="797719" y="553879"/>
                  </a:cubicBezTo>
                  <a:cubicBezTo>
                    <a:pt x="821531" y="553879"/>
                    <a:pt x="841534" y="534829"/>
                    <a:pt x="841534" y="510064"/>
                  </a:cubicBezTo>
                  <a:cubicBezTo>
                    <a:pt x="841534" y="485299"/>
                    <a:pt x="821531" y="467201"/>
                    <a:pt x="797719" y="467201"/>
                  </a:cubicBezTo>
                  <a:close/>
                  <a:moveTo>
                    <a:pt x="51911" y="321469"/>
                  </a:moveTo>
                  <a:cubicBezTo>
                    <a:pt x="37624" y="321469"/>
                    <a:pt x="27146" y="310039"/>
                    <a:pt x="27146" y="296704"/>
                  </a:cubicBezTo>
                  <a:cubicBezTo>
                    <a:pt x="27146" y="282416"/>
                    <a:pt x="38576" y="271939"/>
                    <a:pt x="51911" y="271939"/>
                  </a:cubicBezTo>
                  <a:cubicBezTo>
                    <a:pt x="65246" y="271939"/>
                    <a:pt x="76676" y="283369"/>
                    <a:pt x="76676" y="296704"/>
                  </a:cubicBezTo>
                  <a:cubicBezTo>
                    <a:pt x="76676" y="310039"/>
                    <a:pt x="65246" y="321469"/>
                    <a:pt x="51911" y="321469"/>
                  </a:cubicBezTo>
                  <a:close/>
                  <a:moveTo>
                    <a:pt x="656749" y="580549"/>
                  </a:moveTo>
                  <a:lnTo>
                    <a:pt x="196691" y="580549"/>
                  </a:lnTo>
                  <a:lnTo>
                    <a:pt x="196691" y="119539"/>
                  </a:lnTo>
                  <a:lnTo>
                    <a:pt x="656749" y="119539"/>
                  </a:lnTo>
                  <a:lnTo>
                    <a:pt x="656749" y="580549"/>
                  </a:lnTo>
                  <a:close/>
                  <a:moveTo>
                    <a:pt x="797719" y="535781"/>
                  </a:moveTo>
                  <a:cubicBezTo>
                    <a:pt x="783431" y="535781"/>
                    <a:pt x="772954" y="524351"/>
                    <a:pt x="772954" y="511016"/>
                  </a:cubicBezTo>
                  <a:cubicBezTo>
                    <a:pt x="772954" y="496729"/>
                    <a:pt x="784384" y="486251"/>
                    <a:pt x="797719" y="486251"/>
                  </a:cubicBezTo>
                  <a:cubicBezTo>
                    <a:pt x="811054" y="486251"/>
                    <a:pt x="822484" y="497681"/>
                    <a:pt x="822484" y="511016"/>
                  </a:cubicBezTo>
                  <a:cubicBezTo>
                    <a:pt x="823436" y="524351"/>
                    <a:pt x="812006" y="535781"/>
                    <a:pt x="797719" y="535781"/>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391" name="Google Shape;391;p42"/>
            <p:cNvSpPr/>
            <p:nvPr/>
          </p:nvSpPr>
          <p:spPr>
            <a:xfrm>
              <a:off x="6710064" y="-46951"/>
              <a:ext cx="257175" cy="257175"/>
            </a:xfrm>
            <a:custGeom>
              <a:rect b="b" l="l" r="r" t="t"/>
              <a:pathLst>
                <a:path extrusionOk="0" h="257175" w="257175">
                  <a:moveTo>
                    <a:pt x="258604" y="7144"/>
                  </a:moveTo>
                  <a:lnTo>
                    <a:pt x="7144" y="7144"/>
                  </a:lnTo>
                  <a:lnTo>
                    <a:pt x="7144" y="258604"/>
                  </a:lnTo>
                  <a:lnTo>
                    <a:pt x="258604" y="258604"/>
                  </a:lnTo>
                  <a:lnTo>
                    <a:pt x="258604" y="7144"/>
                  </a:lnTo>
                  <a:close/>
                  <a:moveTo>
                    <a:pt x="240506" y="240506"/>
                  </a:moveTo>
                  <a:lnTo>
                    <a:pt x="25241" y="240506"/>
                  </a:lnTo>
                  <a:lnTo>
                    <a:pt x="25241" y="25241"/>
                  </a:lnTo>
                  <a:lnTo>
                    <a:pt x="239554" y="25241"/>
                  </a:lnTo>
                  <a:lnTo>
                    <a:pt x="239554" y="240506"/>
                  </a:ln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grpSp>
      <p:grpSp>
        <p:nvGrpSpPr>
          <p:cNvPr id="392" name="Google Shape;392;p42"/>
          <p:cNvGrpSpPr/>
          <p:nvPr/>
        </p:nvGrpSpPr>
        <p:grpSpPr>
          <a:xfrm>
            <a:off x="4870352" y="1527714"/>
            <a:ext cx="265039" cy="429584"/>
            <a:chOff x="5865018" y="3055143"/>
            <a:chExt cx="457200" cy="741045"/>
          </a:xfrm>
        </p:grpSpPr>
        <p:sp>
          <p:nvSpPr>
            <p:cNvPr id="393" name="Google Shape;393;p42"/>
            <p:cNvSpPr/>
            <p:nvPr/>
          </p:nvSpPr>
          <p:spPr>
            <a:xfrm>
              <a:off x="5926931" y="3110388"/>
              <a:ext cx="333375" cy="685800"/>
            </a:xfrm>
            <a:custGeom>
              <a:rect b="b" l="l" r="r" t="t"/>
              <a:pathLst>
                <a:path extrusionOk="0" h="685800" w="333375">
                  <a:moveTo>
                    <a:pt x="178594" y="341471"/>
                  </a:moveTo>
                  <a:cubicBezTo>
                    <a:pt x="198596" y="337661"/>
                    <a:pt x="212884" y="319564"/>
                    <a:pt x="212884" y="298609"/>
                  </a:cubicBezTo>
                  <a:cubicBezTo>
                    <a:pt x="212884" y="277654"/>
                    <a:pt x="198596" y="260509"/>
                    <a:pt x="178594" y="255746"/>
                  </a:cubicBezTo>
                  <a:lnTo>
                    <a:pt x="178594" y="217646"/>
                  </a:lnTo>
                  <a:cubicBezTo>
                    <a:pt x="198596" y="213836"/>
                    <a:pt x="212884" y="195739"/>
                    <a:pt x="212884" y="174784"/>
                  </a:cubicBezTo>
                  <a:cubicBezTo>
                    <a:pt x="212884" y="153829"/>
                    <a:pt x="198596" y="136684"/>
                    <a:pt x="178594" y="131921"/>
                  </a:cubicBezTo>
                  <a:lnTo>
                    <a:pt x="178594" y="93821"/>
                  </a:lnTo>
                  <a:cubicBezTo>
                    <a:pt x="198596" y="90011"/>
                    <a:pt x="212884" y="71914"/>
                    <a:pt x="212884" y="50959"/>
                  </a:cubicBezTo>
                  <a:cubicBezTo>
                    <a:pt x="212884" y="27146"/>
                    <a:pt x="193834" y="7144"/>
                    <a:pt x="169069" y="7144"/>
                  </a:cubicBezTo>
                  <a:cubicBezTo>
                    <a:pt x="144304" y="7144"/>
                    <a:pt x="125254" y="26194"/>
                    <a:pt x="125254" y="50959"/>
                  </a:cubicBezTo>
                  <a:cubicBezTo>
                    <a:pt x="125254" y="71914"/>
                    <a:pt x="139541" y="89059"/>
                    <a:pt x="159544" y="93821"/>
                  </a:cubicBezTo>
                  <a:lnTo>
                    <a:pt x="159544" y="131921"/>
                  </a:lnTo>
                  <a:cubicBezTo>
                    <a:pt x="139541" y="135731"/>
                    <a:pt x="125254" y="153829"/>
                    <a:pt x="125254" y="174784"/>
                  </a:cubicBezTo>
                  <a:cubicBezTo>
                    <a:pt x="125254" y="195739"/>
                    <a:pt x="139541" y="212884"/>
                    <a:pt x="159544" y="217646"/>
                  </a:cubicBezTo>
                  <a:lnTo>
                    <a:pt x="159544" y="255746"/>
                  </a:lnTo>
                  <a:cubicBezTo>
                    <a:pt x="139541" y="259556"/>
                    <a:pt x="125254" y="277654"/>
                    <a:pt x="125254" y="298609"/>
                  </a:cubicBezTo>
                  <a:cubicBezTo>
                    <a:pt x="125254" y="319564"/>
                    <a:pt x="139541" y="336709"/>
                    <a:pt x="159544" y="341471"/>
                  </a:cubicBezTo>
                  <a:lnTo>
                    <a:pt x="159544" y="366236"/>
                  </a:lnTo>
                  <a:lnTo>
                    <a:pt x="7144" y="684371"/>
                  </a:lnTo>
                  <a:lnTo>
                    <a:pt x="170021" y="539591"/>
                  </a:lnTo>
                  <a:lnTo>
                    <a:pt x="332899" y="684371"/>
                  </a:lnTo>
                  <a:lnTo>
                    <a:pt x="178594" y="366236"/>
                  </a:lnTo>
                  <a:lnTo>
                    <a:pt x="178594" y="341471"/>
                  </a:lnTo>
                  <a:close/>
                  <a:moveTo>
                    <a:pt x="144304" y="175736"/>
                  </a:moveTo>
                  <a:cubicBezTo>
                    <a:pt x="144304" y="161449"/>
                    <a:pt x="155734" y="150971"/>
                    <a:pt x="169069" y="150971"/>
                  </a:cubicBezTo>
                  <a:cubicBezTo>
                    <a:pt x="182404" y="150971"/>
                    <a:pt x="193834" y="162401"/>
                    <a:pt x="193834" y="175736"/>
                  </a:cubicBezTo>
                  <a:cubicBezTo>
                    <a:pt x="193834" y="190024"/>
                    <a:pt x="182404" y="200501"/>
                    <a:pt x="169069" y="200501"/>
                  </a:cubicBezTo>
                  <a:cubicBezTo>
                    <a:pt x="155734" y="200501"/>
                    <a:pt x="144304" y="190024"/>
                    <a:pt x="144304" y="175736"/>
                  </a:cubicBezTo>
                  <a:close/>
                  <a:moveTo>
                    <a:pt x="63341" y="610076"/>
                  </a:moveTo>
                  <a:lnTo>
                    <a:pt x="118586" y="494824"/>
                  </a:lnTo>
                  <a:lnTo>
                    <a:pt x="155734" y="528161"/>
                  </a:lnTo>
                  <a:lnTo>
                    <a:pt x="63341" y="610076"/>
                  </a:lnTo>
                  <a:close/>
                  <a:moveTo>
                    <a:pt x="275749" y="609124"/>
                  </a:moveTo>
                  <a:lnTo>
                    <a:pt x="183356" y="527209"/>
                  </a:lnTo>
                  <a:lnTo>
                    <a:pt x="220504" y="494824"/>
                  </a:lnTo>
                  <a:lnTo>
                    <a:pt x="275749" y="609124"/>
                  </a:lnTo>
                  <a:close/>
                  <a:moveTo>
                    <a:pt x="170021" y="514826"/>
                  </a:moveTo>
                  <a:lnTo>
                    <a:pt x="127159" y="476726"/>
                  </a:lnTo>
                  <a:lnTo>
                    <a:pt x="169069" y="389096"/>
                  </a:lnTo>
                  <a:lnTo>
                    <a:pt x="211931" y="477679"/>
                  </a:lnTo>
                  <a:lnTo>
                    <a:pt x="170021" y="514826"/>
                  </a:ln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394" name="Google Shape;394;p42"/>
            <p:cNvSpPr/>
            <p:nvPr/>
          </p:nvSpPr>
          <p:spPr>
            <a:xfrm>
              <a:off x="5865018" y="3055143"/>
              <a:ext cx="457200" cy="447675"/>
            </a:xfrm>
            <a:custGeom>
              <a:rect b="b" l="l" r="r" t="t"/>
              <a:pathLst>
                <a:path extrusionOk="0" h="447675" w="457200">
                  <a:moveTo>
                    <a:pt x="150971" y="440531"/>
                  </a:moveTo>
                  <a:lnTo>
                    <a:pt x="157639" y="423386"/>
                  </a:lnTo>
                  <a:cubicBezTo>
                    <a:pt x="78581" y="392906"/>
                    <a:pt x="25241" y="315754"/>
                    <a:pt x="25241" y="230981"/>
                  </a:cubicBezTo>
                  <a:cubicBezTo>
                    <a:pt x="25241" y="117634"/>
                    <a:pt x="117634" y="25241"/>
                    <a:pt x="230981" y="25241"/>
                  </a:cubicBezTo>
                  <a:cubicBezTo>
                    <a:pt x="344329" y="25241"/>
                    <a:pt x="436721" y="117634"/>
                    <a:pt x="436721" y="230981"/>
                  </a:cubicBezTo>
                  <a:cubicBezTo>
                    <a:pt x="436721" y="315754"/>
                    <a:pt x="383381" y="392906"/>
                    <a:pt x="305276" y="423386"/>
                  </a:cubicBezTo>
                  <a:lnTo>
                    <a:pt x="311944" y="440531"/>
                  </a:lnTo>
                  <a:cubicBezTo>
                    <a:pt x="397669" y="407194"/>
                    <a:pt x="454819" y="323374"/>
                    <a:pt x="454819" y="230981"/>
                  </a:cubicBezTo>
                  <a:cubicBezTo>
                    <a:pt x="454819" y="108109"/>
                    <a:pt x="354806" y="7144"/>
                    <a:pt x="230981" y="7144"/>
                  </a:cubicBezTo>
                  <a:cubicBezTo>
                    <a:pt x="107156" y="7144"/>
                    <a:pt x="7144" y="108109"/>
                    <a:pt x="7144" y="230981"/>
                  </a:cubicBezTo>
                  <a:cubicBezTo>
                    <a:pt x="7144" y="323374"/>
                    <a:pt x="65246" y="407194"/>
                    <a:pt x="150971" y="440531"/>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395" name="Google Shape;395;p42"/>
            <p:cNvSpPr/>
            <p:nvPr/>
          </p:nvSpPr>
          <p:spPr>
            <a:xfrm>
              <a:off x="5956458" y="3176111"/>
              <a:ext cx="66675" cy="219075"/>
            </a:xfrm>
            <a:custGeom>
              <a:rect b="b" l="l" r="r" t="t"/>
              <a:pathLst>
                <a:path extrusionOk="0" h="219075" w="66675">
                  <a:moveTo>
                    <a:pt x="68104" y="21431"/>
                  </a:moveTo>
                  <a:lnTo>
                    <a:pt x="56674" y="7144"/>
                  </a:lnTo>
                  <a:cubicBezTo>
                    <a:pt x="25241" y="32861"/>
                    <a:pt x="7144" y="70009"/>
                    <a:pt x="7144" y="110014"/>
                  </a:cubicBezTo>
                  <a:cubicBezTo>
                    <a:pt x="7144" y="150019"/>
                    <a:pt x="25241" y="188119"/>
                    <a:pt x="56674" y="212884"/>
                  </a:cubicBezTo>
                  <a:lnTo>
                    <a:pt x="68104" y="198596"/>
                  </a:lnTo>
                  <a:cubicBezTo>
                    <a:pt x="41434" y="176689"/>
                    <a:pt x="25241" y="144304"/>
                    <a:pt x="25241" y="110014"/>
                  </a:cubicBezTo>
                  <a:cubicBezTo>
                    <a:pt x="25241" y="75724"/>
                    <a:pt x="41434" y="43339"/>
                    <a:pt x="68104" y="21431"/>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396" name="Google Shape;396;p42"/>
            <p:cNvSpPr/>
            <p:nvPr/>
          </p:nvSpPr>
          <p:spPr>
            <a:xfrm>
              <a:off x="6160293" y="3176111"/>
              <a:ext cx="66675" cy="219075"/>
            </a:xfrm>
            <a:custGeom>
              <a:rect b="b" l="l" r="r" t="t"/>
              <a:pathLst>
                <a:path extrusionOk="0" h="219075" w="66675">
                  <a:moveTo>
                    <a:pt x="7144" y="198596"/>
                  </a:moveTo>
                  <a:lnTo>
                    <a:pt x="18574" y="212884"/>
                  </a:lnTo>
                  <a:cubicBezTo>
                    <a:pt x="50006" y="187166"/>
                    <a:pt x="68104" y="150019"/>
                    <a:pt x="68104" y="110014"/>
                  </a:cubicBezTo>
                  <a:cubicBezTo>
                    <a:pt x="68104" y="70009"/>
                    <a:pt x="50006" y="31909"/>
                    <a:pt x="18574" y="7144"/>
                  </a:cubicBezTo>
                  <a:lnTo>
                    <a:pt x="7144" y="21431"/>
                  </a:lnTo>
                  <a:cubicBezTo>
                    <a:pt x="33814" y="43339"/>
                    <a:pt x="50006" y="75724"/>
                    <a:pt x="50006" y="110014"/>
                  </a:cubicBezTo>
                  <a:cubicBezTo>
                    <a:pt x="50006" y="144304"/>
                    <a:pt x="34766" y="177641"/>
                    <a:pt x="7144" y="198596"/>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grpSp>
      <p:sp>
        <p:nvSpPr>
          <p:cNvPr id="397" name="Google Shape;397;p42"/>
          <p:cNvSpPr/>
          <p:nvPr/>
        </p:nvSpPr>
        <p:spPr>
          <a:xfrm>
            <a:off x="1830331" y="1566269"/>
            <a:ext cx="345758" cy="356235"/>
          </a:xfrm>
          <a:custGeom>
            <a:rect b="b" l="l" r="r" t="t"/>
            <a:pathLst>
              <a:path extrusionOk="0" h="647700" w="628650">
                <a:moveTo>
                  <a:pt x="625316" y="240506"/>
                </a:moveTo>
                <a:lnTo>
                  <a:pt x="625316" y="146209"/>
                </a:lnTo>
                <a:lnTo>
                  <a:pt x="316706" y="7144"/>
                </a:lnTo>
                <a:lnTo>
                  <a:pt x="7144" y="146209"/>
                </a:lnTo>
                <a:lnTo>
                  <a:pt x="7144" y="240506"/>
                </a:lnTo>
                <a:lnTo>
                  <a:pt x="48101" y="240506"/>
                </a:lnTo>
                <a:lnTo>
                  <a:pt x="48101" y="418624"/>
                </a:lnTo>
                <a:cubicBezTo>
                  <a:pt x="28099" y="422434"/>
                  <a:pt x="13811" y="440531"/>
                  <a:pt x="13811" y="461486"/>
                </a:cubicBezTo>
                <a:cubicBezTo>
                  <a:pt x="13811" y="482441"/>
                  <a:pt x="28099" y="499586"/>
                  <a:pt x="48101" y="504349"/>
                </a:cubicBezTo>
                <a:lnTo>
                  <a:pt x="48101" y="547211"/>
                </a:lnTo>
                <a:lnTo>
                  <a:pt x="7144" y="547211"/>
                </a:lnTo>
                <a:lnTo>
                  <a:pt x="7144" y="644366"/>
                </a:lnTo>
                <a:lnTo>
                  <a:pt x="625316" y="644366"/>
                </a:lnTo>
                <a:lnTo>
                  <a:pt x="625316" y="546259"/>
                </a:lnTo>
                <a:lnTo>
                  <a:pt x="584359" y="546259"/>
                </a:lnTo>
                <a:lnTo>
                  <a:pt x="584359" y="368141"/>
                </a:lnTo>
                <a:cubicBezTo>
                  <a:pt x="604361" y="364331"/>
                  <a:pt x="618649" y="346234"/>
                  <a:pt x="618649" y="325279"/>
                </a:cubicBezTo>
                <a:cubicBezTo>
                  <a:pt x="618649" y="304324"/>
                  <a:pt x="604361" y="287179"/>
                  <a:pt x="584359" y="282416"/>
                </a:cubicBezTo>
                <a:lnTo>
                  <a:pt x="584359" y="239554"/>
                </a:lnTo>
                <a:lnTo>
                  <a:pt x="625316" y="239554"/>
                </a:lnTo>
                <a:close/>
                <a:moveTo>
                  <a:pt x="573881" y="143351"/>
                </a:moveTo>
                <a:lnTo>
                  <a:pt x="59531" y="143351"/>
                </a:lnTo>
                <a:lnTo>
                  <a:pt x="316706" y="28099"/>
                </a:lnTo>
                <a:lnTo>
                  <a:pt x="573881" y="143351"/>
                </a:lnTo>
                <a:close/>
                <a:moveTo>
                  <a:pt x="25241" y="161449"/>
                </a:moveTo>
                <a:lnTo>
                  <a:pt x="607219" y="161449"/>
                </a:lnTo>
                <a:lnTo>
                  <a:pt x="607219" y="221456"/>
                </a:lnTo>
                <a:lnTo>
                  <a:pt x="25241" y="221456"/>
                </a:lnTo>
                <a:lnTo>
                  <a:pt x="25241" y="161449"/>
                </a:lnTo>
                <a:close/>
                <a:moveTo>
                  <a:pt x="402431" y="350996"/>
                </a:moveTo>
                <a:cubicBezTo>
                  <a:pt x="388144" y="350996"/>
                  <a:pt x="377666" y="339566"/>
                  <a:pt x="377666" y="326231"/>
                </a:cubicBezTo>
                <a:cubicBezTo>
                  <a:pt x="377666" y="311944"/>
                  <a:pt x="389096" y="301466"/>
                  <a:pt x="402431" y="301466"/>
                </a:cubicBezTo>
                <a:cubicBezTo>
                  <a:pt x="416719" y="301466"/>
                  <a:pt x="427196" y="312896"/>
                  <a:pt x="427196" y="326231"/>
                </a:cubicBezTo>
                <a:cubicBezTo>
                  <a:pt x="428149" y="339566"/>
                  <a:pt x="416719" y="350996"/>
                  <a:pt x="402431" y="350996"/>
                </a:cubicBezTo>
                <a:close/>
                <a:moveTo>
                  <a:pt x="393859" y="283369"/>
                </a:moveTo>
                <a:cubicBezTo>
                  <a:pt x="373856" y="287179"/>
                  <a:pt x="359569" y="305276"/>
                  <a:pt x="359569" y="326231"/>
                </a:cubicBezTo>
                <a:cubicBezTo>
                  <a:pt x="359569" y="347186"/>
                  <a:pt x="373856" y="364331"/>
                  <a:pt x="393859" y="369094"/>
                </a:cubicBezTo>
                <a:lnTo>
                  <a:pt x="393859" y="419576"/>
                </a:lnTo>
                <a:cubicBezTo>
                  <a:pt x="373856" y="423386"/>
                  <a:pt x="359569" y="441484"/>
                  <a:pt x="359569" y="462439"/>
                </a:cubicBezTo>
                <a:cubicBezTo>
                  <a:pt x="359569" y="483394"/>
                  <a:pt x="373856" y="500539"/>
                  <a:pt x="393859" y="505301"/>
                </a:cubicBezTo>
                <a:lnTo>
                  <a:pt x="393859" y="548164"/>
                </a:lnTo>
                <a:lnTo>
                  <a:pt x="239554" y="548164"/>
                </a:lnTo>
                <a:lnTo>
                  <a:pt x="239554" y="505301"/>
                </a:lnTo>
                <a:cubicBezTo>
                  <a:pt x="259556" y="501491"/>
                  <a:pt x="273844" y="483394"/>
                  <a:pt x="273844" y="462439"/>
                </a:cubicBezTo>
                <a:cubicBezTo>
                  <a:pt x="273844" y="441484"/>
                  <a:pt x="259556" y="424339"/>
                  <a:pt x="239554" y="419576"/>
                </a:cubicBezTo>
                <a:lnTo>
                  <a:pt x="239554" y="369094"/>
                </a:lnTo>
                <a:cubicBezTo>
                  <a:pt x="259556" y="365284"/>
                  <a:pt x="273844" y="347186"/>
                  <a:pt x="273844" y="326231"/>
                </a:cubicBezTo>
                <a:cubicBezTo>
                  <a:pt x="273844" y="305276"/>
                  <a:pt x="259556" y="288131"/>
                  <a:pt x="239554" y="283369"/>
                </a:cubicBezTo>
                <a:lnTo>
                  <a:pt x="239554" y="240506"/>
                </a:lnTo>
                <a:lnTo>
                  <a:pt x="393859" y="240506"/>
                </a:lnTo>
                <a:lnTo>
                  <a:pt x="393859" y="283369"/>
                </a:lnTo>
                <a:close/>
                <a:moveTo>
                  <a:pt x="230029" y="435769"/>
                </a:moveTo>
                <a:cubicBezTo>
                  <a:pt x="244316" y="435769"/>
                  <a:pt x="254794" y="447199"/>
                  <a:pt x="254794" y="460534"/>
                </a:cubicBezTo>
                <a:cubicBezTo>
                  <a:pt x="254794" y="474821"/>
                  <a:pt x="243364" y="485299"/>
                  <a:pt x="230029" y="485299"/>
                </a:cubicBezTo>
                <a:cubicBezTo>
                  <a:pt x="215741" y="485299"/>
                  <a:pt x="205264" y="473869"/>
                  <a:pt x="205264" y="460534"/>
                </a:cubicBezTo>
                <a:cubicBezTo>
                  <a:pt x="205264" y="447199"/>
                  <a:pt x="216694" y="435769"/>
                  <a:pt x="230029" y="435769"/>
                </a:cubicBezTo>
                <a:close/>
                <a:moveTo>
                  <a:pt x="67151" y="503396"/>
                </a:moveTo>
                <a:cubicBezTo>
                  <a:pt x="87154" y="499586"/>
                  <a:pt x="101441" y="481489"/>
                  <a:pt x="101441" y="460534"/>
                </a:cubicBezTo>
                <a:cubicBezTo>
                  <a:pt x="101441" y="439579"/>
                  <a:pt x="87154" y="422434"/>
                  <a:pt x="67151" y="417671"/>
                </a:cubicBezTo>
                <a:lnTo>
                  <a:pt x="67151" y="240506"/>
                </a:lnTo>
                <a:lnTo>
                  <a:pt x="221456" y="240506"/>
                </a:lnTo>
                <a:lnTo>
                  <a:pt x="221456" y="283369"/>
                </a:lnTo>
                <a:cubicBezTo>
                  <a:pt x="201454" y="287179"/>
                  <a:pt x="187166" y="305276"/>
                  <a:pt x="187166" y="326231"/>
                </a:cubicBezTo>
                <a:cubicBezTo>
                  <a:pt x="187166" y="347186"/>
                  <a:pt x="201454" y="364331"/>
                  <a:pt x="221456" y="369094"/>
                </a:cubicBezTo>
                <a:lnTo>
                  <a:pt x="221456" y="419576"/>
                </a:lnTo>
                <a:cubicBezTo>
                  <a:pt x="201454" y="423386"/>
                  <a:pt x="187166" y="441484"/>
                  <a:pt x="187166" y="462439"/>
                </a:cubicBezTo>
                <a:cubicBezTo>
                  <a:pt x="187166" y="483394"/>
                  <a:pt x="201454" y="500539"/>
                  <a:pt x="221456" y="505301"/>
                </a:cubicBezTo>
                <a:lnTo>
                  <a:pt x="221456" y="548164"/>
                </a:lnTo>
                <a:lnTo>
                  <a:pt x="67151" y="548164"/>
                </a:lnTo>
                <a:lnTo>
                  <a:pt x="67151" y="503396"/>
                </a:lnTo>
                <a:close/>
                <a:moveTo>
                  <a:pt x="607219" y="625316"/>
                </a:moveTo>
                <a:lnTo>
                  <a:pt x="25241" y="625316"/>
                </a:lnTo>
                <a:lnTo>
                  <a:pt x="25241" y="565309"/>
                </a:lnTo>
                <a:lnTo>
                  <a:pt x="607219" y="565309"/>
                </a:lnTo>
                <a:lnTo>
                  <a:pt x="607219" y="625316"/>
                </a:lnTo>
                <a:close/>
                <a:moveTo>
                  <a:pt x="600551" y="325279"/>
                </a:moveTo>
                <a:cubicBezTo>
                  <a:pt x="600551" y="339566"/>
                  <a:pt x="589121" y="350044"/>
                  <a:pt x="575786" y="350044"/>
                </a:cubicBezTo>
                <a:cubicBezTo>
                  <a:pt x="561499" y="350044"/>
                  <a:pt x="551021" y="338614"/>
                  <a:pt x="551021" y="325279"/>
                </a:cubicBezTo>
                <a:cubicBezTo>
                  <a:pt x="551021" y="310991"/>
                  <a:pt x="562451" y="300514"/>
                  <a:pt x="575786" y="300514"/>
                </a:cubicBezTo>
                <a:cubicBezTo>
                  <a:pt x="589121" y="300514"/>
                  <a:pt x="600551" y="311944"/>
                  <a:pt x="600551" y="325279"/>
                </a:cubicBezTo>
                <a:close/>
                <a:moveTo>
                  <a:pt x="566261" y="283369"/>
                </a:moveTo>
                <a:cubicBezTo>
                  <a:pt x="546259" y="287179"/>
                  <a:pt x="531971" y="305276"/>
                  <a:pt x="531971" y="326231"/>
                </a:cubicBezTo>
                <a:cubicBezTo>
                  <a:pt x="531971" y="347186"/>
                  <a:pt x="546259" y="364331"/>
                  <a:pt x="566261" y="369094"/>
                </a:cubicBezTo>
                <a:lnTo>
                  <a:pt x="566261" y="547211"/>
                </a:lnTo>
                <a:lnTo>
                  <a:pt x="411956" y="547211"/>
                </a:lnTo>
                <a:lnTo>
                  <a:pt x="411956" y="504349"/>
                </a:lnTo>
                <a:cubicBezTo>
                  <a:pt x="431959" y="500539"/>
                  <a:pt x="446246" y="482441"/>
                  <a:pt x="446246" y="461486"/>
                </a:cubicBezTo>
                <a:cubicBezTo>
                  <a:pt x="446246" y="440531"/>
                  <a:pt x="431959" y="423386"/>
                  <a:pt x="411956" y="418624"/>
                </a:cubicBezTo>
                <a:lnTo>
                  <a:pt x="411956" y="368141"/>
                </a:lnTo>
                <a:cubicBezTo>
                  <a:pt x="431959" y="364331"/>
                  <a:pt x="446246" y="346234"/>
                  <a:pt x="446246" y="325279"/>
                </a:cubicBezTo>
                <a:cubicBezTo>
                  <a:pt x="446246" y="304324"/>
                  <a:pt x="431959" y="287179"/>
                  <a:pt x="411956" y="282416"/>
                </a:cubicBezTo>
                <a:lnTo>
                  <a:pt x="411956" y="239554"/>
                </a:lnTo>
                <a:lnTo>
                  <a:pt x="566261" y="239554"/>
                </a:lnTo>
                <a:lnTo>
                  <a:pt x="566261" y="283369"/>
                </a:ln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grpSp>
        <p:nvGrpSpPr>
          <p:cNvPr id="398" name="Google Shape;398;p42"/>
          <p:cNvGrpSpPr/>
          <p:nvPr/>
        </p:nvGrpSpPr>
        <p:grpSpPr>
          <a:xfrm>
            <a:off x="7830606" y="1562365"/>
            <a:ext cx="372115" cy="361779"/>
            <a:chOff x="5750718" y="3093243"/>
            <a:chExt cx="685800" cy="666750"/>
          </a:xfrm>
        </p:grpSpPr>
        <p:sp>
          <p:nvSpPr>
            <p:cNvPr id="399" name="Google Shape;399;p42"/>
            <p:cNvSpPr/>
            <p:nvPr/>
          </p:nvSpPr>
          <p:spPr>
            <a:xfrm>
              <a:off x="5817393" y="3526631"/>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4771" y="94774"/>
                    <a:pt x="94774" y="75724"/>
                    <a:pt x="94774" y="50959"/>
                  </a:cubicBezTo>
                  <a:cubicBezTo>
                    <a:pt x="94774" y="26194"/>
                    <a:pt x="74771" y="7144"/>
                    <a:pt x="50959" y="7144"/>
                  </a:cubicBezTo>
                  <a:close/>
                  <a:moveTo>
                    <a:pt x="50959" y="75724"/>
                  </a:moveTo>
                  <a:cubicBezTo>
                    <a:pt x="37624" y="75724"/>
                    <a:pt x="26194" y="64294"/>
                    <a:pt x="26194" y="50006"/>
                  </a:cubicBezTo>
                  <a:cubicBezTo>
                    <a:pt x="26194" y="35719"/>
                    <a:pt x="37624" y="25241"/>
                    <a:pt x="50959" y="25241"/>
                  </a:cubicBezTo>
                  <a:cubicBezTo>
                    <a:pt x="64294" y="25241"/>
                    <a:pt x="75724" y="36671"/>
                    <a:pt x="75724" y="50006"/>
                  </a:cubicBezTo>
                  <a:cubicBezTo>
                    <a:pt x="75724" y="64294"/>
                    <a:pt x="65246" y="75724"/>
                    <a:pt x="50959" y="75724"/>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400" name="Google Shape;400;p42"/>
            <p:cNvSpPr/>
            <p:nvPr/>
          </p:nvSpPr>
          <p:spPr>
            <a:xfrm>
              <a:off x="5931693" y="3527583"/>
              <a:ext cx="95250" cy="95250"/>
            </a:xfrm>
            <a:custGeom>
              <a:rect b="b" l="l" r="r" t="t"/>
              <a:pathLst>
                <a:path extrusionOk="0" h="95250" w="95250">
                  <a:moveTo>
                    <a:pt x="50959" y="7144"/>
                  </a:moveTo>
                  <a:cubicBezTo>
                    <a:pt x="27146" y="7144"/>
                    <a:pt x="7144" y="26194"/>
                    <a:pt x="7144" y="50006"/>
                  </a:cubicBezTo>
                  <a:cubicBezTo>
                    <a:pt x="7144" y="73819"/>
                    <a:pt x="26194" y="92869"/>
                    <a:pt x="50959" y="92869"/>
                  </a:cubicBezTo>
                  <a:cubicBezTo>
                    <a:pt x="75724" y="92869"/>
                    <a:pt x="94774" y="73819"/>
                    <a:pt x="94774" y="50006"/>
                  </a:cubicBezTo>
                  <a:cubicBezTo>
                    <a:pt x="94774" y="26194"/>
                    <a:pt x="74771" y="7144"/>
                    <a:pt x="50959" y="7144"/>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401" name="Google Shape;401;p42"/>
            <p:cNvSpPr/>
            <p:nvPr/>
          </p:nvSpPr>
          <p:spPr>
            <a:xfrm>
              <a:off x="6046946" y="3526631"/>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moveTo>
                    <a:pt x="50959" y="75724"/>
                  </a:moveTo>
                  <a:cubicBezTo>
                    <a:pt x="36671" y="75724"/>
                    <a:pt x="26194" y="64294"/>
                    <a:pt x="26194" y="50959"/>
                  </a:cubicBezTo>
                  <a:cubicBezTo>
                    <a:pt x="26194" y="36671"/>
                    <a:pt x="37624" y="26194"/>
                    <a:pt x="50959" y="26194"/>
                  </a:cubicBezTo>
                  <a:cubicBezTo>
                    <a:pt x="64294" y="26194"/>
                    <a:pt x="75724" y="37624"/>
                    <a:pt x="75724" y="50959"/>
                  </a:cubicBezTo>
                  <a:cubicBezTo>
                    <a:pt x="75724" y="64294"/>
                    <a:pt x="64294" y="75724"/>
                    <a:pt x="50959" y="75724"/>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402" name="Google Shape;402;p42"/>
            <p:cNvSpPr/>
            <p:nvPr/>
          </p:nvSpPr>
          <p:spPr>
            <a:xfrm>
              <a:off x="6160293" y="3526631"/>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403" name="Google Shape;403;p42"/>
            <p:cNvSpPr/>
            <p:nvPr/>
          </p:nvSpPr>
          <p:spPr>
            <a:xfrm>
              <a:off x="6273641" y="3525678"/>
              <a:ext cx="95250" cy="95250"/>
            </a:xfrm>
            <a:custGeom>
              <a:rect b="b" l="l" r="r" t="t"/>
              <a:pathLst>
                <a:path extrusionOk="0" h="95250" w="95250">
                  <a:moveTo>
                    <a:pt x="51911" y="94774"/>
                  </a:moveTo>
                  <a:cubicBezTo>
                    <a:pt x="76676" y="94774"/>
                    <a:pt x="96679" y="75724"/>
                    <a:pt x="96679" y="50959"/>
                  </a:cubicBezTo>
                  <a:cubicBezTo>
                    <a:pt x="96679" y="26194"/>
                    <a:pt x="76676" y="7144"/>
                    <a:pt x="51911" y="7144"/>
                  </a:cubicBezTo>
                  <a:cubicBezTo>
                    <a:pt x="27146" y="7144"/>
                    <a:pt x="7144" y="26194"/>
                    <a:pt x="7144" y="50959"/>
                  </a:cubicBezTo>
                  <a:cubicBezTo>
                    <a:pt x="7144" y="75724"/>
                    <a:pt x="27146" y="94774"/>
                    <a:pt x="51911" y="94774"/>
                  </a:cubicBezTo>
                  <a:close/>
                  <a:moveTo>
                    <a:pt x="51911" y="26194"/>
                  </a:moveTo>
                  <a:cubicBezTo>
                    <a:pt x="66199" y="26194"/>
                    <a:pt x="77629" y="37624"/>
                    <a:pt x="77629" y="50959"/>
                  </a:cubicBezTo>
                  <a:cubicBezTo>
                    <a:pt x="77629" y="65246"/>
                    <a:pt x="66199" y="75724"/>
                    <a:pt x="51911" y="75724"/>
                  </a:cubicBezTo>
                  <a:cubicBezTo>
                    <a:pt x="37624" y="75724"/>
                    <a:pt x="26194" y="64294"/>
                    <a:pt x="26194" y="50959"/>
                  </a:cubicBezTo>
                  <a:cubicBezTo>
                    <a:pt x="26194" y="37624"/>
                    <a:pt x="37624" y="26194"/>
                    <a:pt x="51911" y="26194"/>
                  </a:cubicBez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sp>
          <p:nvSpPr>
            <p:cNvPr id="404" name="Google Shape;404;p42"/>
            <p:cNvSpPr/>
            <p:nvPr/>
          </p:nvSpPr>
          <p:spPr>
            <a:xfrm>
              <a:off x="5750718" y="3093243"/>
              <a:ext cx="685800" cy="666750"/>
            </a:xfrm>
            <a:custGeom>
              <a:rect b="b" l="l" r="r" t="t"/>
              <a:pathLst>
                <a:path extrusionOk="0" h="666750" w="685800">
                  <a:moveTo>
                    <a:pt x="579596" y="318611"/>
                  </a:moveTo>
                  <a:lnTo>
                    <a:pt x="541496" y="7144"/>
                  </a:lnTo>
                  <a:lnTo>
                    <a:pt x="451961" y="7144"/>
                  </a:lnTo>
                  <a:lnTo>
                    <a:pt x="411004" y="324326"/>
                  </a:lnTo>
                  <a:lnTo>
                    <a:pt x="361474" y="356711"/>
                  </a:lnTo>
                  <a:lnTo>
                    <a:pt x="361474" y="251936"/>
                  </a:lnTo>
                  <a:lnTo>
                    <a:pt x="202406" y="355759"/>
                  </a:lnTo>
                  <a:lnTo>
                    <a:pt x="202406" y="251936"/>
                  </a:lnTo>
                  <a:lnTo>
                    <a:pt x="14764" y="373856"/>
                  </a:lnTo>
                  <a:lnTo>
                    <a:pt x="7144" y="373856"/>
                  </a:lnTo>
                  <a:lnTo>
                    <a:pt x="7144" y="661511"/>
                  </a:lnTo>
                  <a:lnTo>
                    <a:pt x="682466" y="661511"/>
                  </a:lnTo>
                  <a:lnTo>
                    <a:pt x="682466" y="251936"/>
                  </a:lnTo>
                  <a:lnTo>
                    <a:pt x="579596" y="318611"/>
                  </a:lnTo>
                  <a:close/>
                  <a:moveTo>
                    <a:pt x="469106" y="25241"/>
                  </a:moveTo>
                  <a:lnTo>
                    <a:pt x="525304" y="25241"/>
                  </a:lnTo>
                  <a:lnTo>
                    <a:pt x="561499" y="330041"/>
                  </a:lnTo>
                  <a:lnTo>
                    <a:pt x="521494" y="355759"/>
                  </a:lnTo>
                  <a:lnTo>
                    <a:pt x="521494" y="251936"/>
                  </a:lnTo>
                  <a:lnTo>
                    <a:pt x="431006" y="310991"/>
                  </a:lnTo>
                  <a:lnTo>
                    <a:pt x="469106" y="25241"/>
                  </a:lnTo>
                  <a:close/>
                  <a:moveTo>
                    <a:pt x="664369" y="642461"/>
                  </a:moveTo>
                  <a:lnTo>
                    <a:pt x="26194" y="642461"/>
                  </a:lnTo>
                  <a:lnTo>
                    <a:pt x="26194" y="389096"/>
                  </a:lnTo>
                  <a:lnTo>
                    <a:pt x="185261" y="286226"/>
                  </a:lnTo>
                  <a:lnTo>
                    <a:pt x="185261" y="390049"/>
                  </a:lnTo>
                  <a:lnTo>
                    <a:pt x="345281" y="286226"/>
                  </a:lnTo>
                  <a:lnTo>
                    <a:pt x="345281" y="390049"/>
                  </a:lnTo>
                  <a:lnTo>
                    <a:pt x="429101" y="335756"/>
                  </a:lnTo>
                  <a:lnTo>
                    <a:pt x="430054" y="335756"/>
                  </a:lnTo>
                  <a:lnTo>
                    <a:pt x="430054" y="334804"/>
                  </a:lnTo>
                  <a:lnTo>
                    <a:pt x="505301" y="286226"/>
                  </a:lnTo>
                  <a:lnTo>
                    <a:pt x="505301" y="390049"/>
                  </a:lnTo>
                  <a:lnTo>
                    <a:pt x="664369" y="286226"/>
                  </a:lnTo>
                  <a:lnTo>
                    <a:pt x="664369" y="642461"/>
                  </a:lnTo>
                  <a:close/>
                </a:path>
              </a:pathLst>
            </a:custGeom>
            <a:solidFill>
              <a:srgbClr val="FF8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rgbClr val="172C34"/>
                </a:solidFill>
                <a:latin typeface="Roboto"/>
                <a:ea typeface="Roboto"/>
                <a:cs typeface="Roboto"/>
                <a:sym typeface="Roboto"/>
              </a:endParaRPr>
            </a:p>
          </p:txBody>
        </p:sp>
      </p:grpSp>
      <p:sp>
        <p:nvSpPr>
          <p:cNvPr id="405" name="Google Shape;405;p42"/>
          <p:cNvSpPr txBox="1"/>
          <p:nvPr/>
        </p:nvSpPr>
        <p:spPr>
          <a:xfrm>
            <a:off x="731813" y="2791363"/>
            <a:ext cx="504300" cy="438600"/>
          </a:xfrm>
          <a:prstGeom prst="rect">
            <a:avLst/>
          </a:prstGeom>
          <a:noFill/>
          <a:ln>
            <a:noFill/>
          </a:ln>
        </p:spPr>
        <p:txBody>
          <a:bodyPr anchorCtr="0" anchor="t" bIns="45700" lIns="0" spcFirstLastPara="1" rIns="34275" wrap="square" tIns="45700">
            <a:noAutofit/>
          </a:bodyPr>
          <a:lstStyle/>
          <a:p>
            <a:pPr indent="0" lvl="0" marL="0" marR="0" rtl="0" algn="r">
              <a:spcBef>
                <a:spcPts val="0"/>
              </a:spcBef>
              <a:spcAft>
                <a:spcPts val="0"/>
              </a:spcAft>
              <a:buNone/>
            </a:pPr>
            <a:r>
              <a:rPr lang="en" sz="1200">
                <a:solidFill>
                  <a:srgbClr val="00A3AF"/>
                </a:solidFill>
                <a:latin typeface="Roboto Light"/>
                <a:ea typeface="Roboto Light"/>
                <a:cs typeface="Roboto Light"/>
                <a:sym typeface="Roboto Light"/>
              </a:rPr>
              <a:t>USE </a:t>
            </a:r>
            <a:br>
              <a:rPr lang="en" sz="1200">
                <a:solidFill>
                  <a:srgbClr val="00A3AF"/>
                </a:solidFill>
                <a:latin typeface="Roboto Light"/>
                <a:ea typeface="Roboto Light"/>
                <a:cs typeface="Roboto Light"/>
                <a:sym typeface="Roboto Light"/>
              </a:rPr>
            </a:br>
            <a:r>
              <a:rPr lang="en" sz="1200">
                <a:solidFill>
                  <a:srgbClr val="00A3AF"/>
                </a:solidFill>
                <a:latin typeface="Roboto Light"/>
                <a:ea typeface="Roboto Light"/>
                <a:cs typeface="Roboto Light"/>
                <a:sym typeface="Roboto Light"/>
              </a:rPr>
              <a:t>CASES </a:t>
            </a:r>
            <a:endParaRPr sz="1400"/>
          </a:p>
        </p:txBody>
      </p:sp>
      <p:sp>
        <p:nvSpPr>
          <p:cNvPr id="406" name="Google Shape;406;p42"/>
          <p:cNvSpPr txBox="1"/>
          <p:nvPr/>
        </p:nvSpPr>
        <p:spPr>
          <a:xfrm>
            <a:off x="293000" y="3732488"/>
            <a:ext cx="942900" cy="265500"/>
          </a:xfrm>
          <a:prstGeom prst="rect">
            <a:avLst/>
          </a:prstGeom>
          <a:noFill/>
          <a:ln>
            <a:noFill/>
          </a:ln>
        </p:spPr>
        <p:txBody>
          <a:bodyPr anchorCtr="0" anchor="t" bIns="45700" lIns="0" spcFirstLastPara="1" rIns="34275" wrap="square" tIns="45700">
            <a:noAutofit/>
          </a:bodyPr>
          <a:lstStyle/>
          <a:p>
            <a:pPr indent="0" lvl="0" marL="0" marR="0" rtl="0" algn="r">
              <a:spcBef>
                <a:spcPts val="0"/>
              </a:spcBef>
              <a:spcAft>
                <a:spcPts val="0"/>
              </a:spcAft>
              <a:buNone/>
            </a:pPr>
            <a:r>
              <a:rPr lang="en" sz="1200">
                <a:solidFill>
                  <a:schemeClr val="dk1"/>
                </a:solidFill>
                <a:latin typeface="Roboto Light"/>
                <a:ea typeface="Roboto Light"/>
                <a:cs typeface="Roboto Light"/>
                <a:sym typeface="Roboto Light"/>
              </a:rPr>
              <a:t>KEY</a:t>
            </a:r>
            <a:endParaRPr sz="1200">
              <a:solidFill>
                <a:schemeClr val="dk1"/>
              </a:solidFill>
              <a:latin typeface="Roboto Light"/>
              <a:ea typeface="Roboto Light"/>
              <a:cs typeface="Roboto Light"/>
              <a:sym typeface="Roboto Light"/>
            </a:endParaRPr>
          </a:p>
          <a:p>
            <a:pPr indent="0" lvl="0" marL="0" marR="0" rtl="0" algn="r">
              <a:spcBef>
                <a:spcPts val="0"/>
              </a:spcBef>
              <a:spcAft>
                <a:spcPts val="0"/>
              </a:spcAft>
              <a:buNone/>
            </a:pPr>
            <a:r>
              <a:rPr lang="en" sz="1200">
                <a:solidFill>
                  <a:schemeClr val="dk1"/>
                </a:solidFill>
                <a:latin typeface="Roboto Light"/>
                <a:ea typeface="Roboto Light"/>
                <a:cs typeface="Roboto Light"/>
                <a:sym typeface="Roboto Light"/>
              </a:rPr>
              <a:t>CUSTOMERS</a:t>
            </a:r>
            <a:endParaRPr sz="1400">
              <a:solidFill>
                <a:schemeClr val="dk1"/>
              </a:solidFill>
            </a:endParaRPr>
          </a:p>
        </p:txBody>
      </p:sp>
      <p:cxnSp>
        <p:nvCxnSpPr>
          <p:cNvPr id="407" name="Google Shape;407;p42"/>
          <p:cNvCxnSpPr/>
          <p:nvPr/>
        </p:nvCxnSpPr>
        <p:spPr>
          <a:xfrm>
            <a:off x="1317593" y="2501928"/>
            <a:ext cx="1371600" cy="0"/>
          </a:xfrm>
          <a:prstGeom prst="straightConnector1">
            <a:avLst/>
          </a:prstGeom>
          <a:noFill/>
          <a:ln cap="flat" cmpd="sng" w="9525">
            <a:solidFill>
              <a:schemeClr val="dk1"/>
            </a:solidFill>
            <a:prstDash val="dash"/>
            <a:round/>
            <a:headEnd len="sm" w="sm" type="none"/>
            <a:tailEnd len="sm" w="sm" type="none"/>
          </a:ln>
        </p:spPr>
      </p:cxnSp>
      <p:cxnSp>
        <p:nvCxnSpPr>
          <p:cNvPr id="408" name="Google Shape;408;p42"/>
          <p:cNvCxnSpPr/>
          <p:nvPr/>
        </p:nvCxnSpPr>
        <p:spPr>
          <a:xfrm>
            <a:off x="2820902" y="2501928"/>
            <a:ext cx="1371600" cy="0"/>
          </a:xfrm>
          <a:prstGeom prst="straightConnector1">
            <a:avLst/>
          </a:prstGeom>
          <a:noFill/>
          <a:ln cap="flat" cmpd="sng" w="9525">
            <a:solidFill>
              <a:schemeClr val="dk1"/>
            </a:solidFill>
            <a:prstDash val="dash"/>
            <a:round/>
            <a:headEnd len="sm" w="sm" type="none"/>
            <a:tailEnd len="sm" w="sm" type="none"/>
          </a:ln>
        </p:spPr>
      </p:cxnSp>
      <p:cxnSp>
        <p:nvCxnSpPr>
          <p:cNvPr id="409" name="Google Shape;409;p42"/>
          <p:cNvCxnSpPr/>
          <p:nvPr/>
        </p:nvCxnSpPr>
        <p:spPr>
          <a:xfrm>
            <a:off x="4318694" y="2501928"/>
            <a:ext cx="1371600" cy="0"/>
          </a:xfrm>
          <a:prstGeom prst="straightConnector1">
            <a:avLst/>
          </a:prstGeom>
          <a:noFill/>
          <a:ln cap="flat" cmpd="sng" w="9525">
            <a:solidFill>
              <a:schemeClr val="dk1"/>
            </a:solidFill>
            <a:prstDash val="dash"/>
            <a:round/>
            <a:headEnd len="sm" w="sm" type="none"/>
            <a:tailEnd len="sm" w="sm" type="none"/>
          </a:ln>
        </p:spPr>
      </p:cxnSp>
      <p:cxnSp>
        <p:nvCxnSpPr>
          <p:cNvPr id="410" name="Google Shape;410;p42"/>
          <p:cNvCxnSpPr/>
          <p:nvPr/>
        </p:nvCxnSpPr>
        <p:spPr>
          <a:xfrm>
            <a:off x="5831858" y="2501895"/>
            <a:ext cx="1371600" cy="0"/>
          </a:xfrm>
          <a:prstGeom prst="straightConnector1">
            <a:avLst/>
          </a:prstGeom>
          <a:noFill/>
          <a:ln cap="flat" cmpd="sng" w="9525">
            <a:solidFill>
              <a:schemeClr val="dk1"/>
            </a:solidFill>
            <a:prstDash val="dash"/>
            <a:round/>
            <a:headEnd len="sm" w="sm" type="none"/>
            <a:tailEnd len="sm" w="sm" type="none"/>
          </a:ln>
        </p:spPr>
      </p:cxnSp>
      <p:cxnSp>
        <p:nvCxnSpPr>
          <p:cNvPr id="411" name="Google Shape;411;p42"/>
          <p:cNvCxnSpPr/>
          <p:nvPr/>
        </p:nvCxnSpPr>
        <p:spPr>
          <a:xfrm>
            <a:off x="7332212" y="2501828"/>
            <a:ext cx="1371600" cy="0"/>
          </a:xfrm>
          <a:prstGeom prst="straightConnector1">
            <a:avLst/>
          </a:prstGeom>
          <a:noFill/>
          <a:ln cap="flat" cmpd="sng" w="9525">
            <a:solidFill>
              <a:schemeClr val="dk1"/>
            </a:solidFill>
            <a:prstDash val="dash"/>
            <a:round/>
            <a:headEnd len="sm" w="sm" type="none"/>
            <a:tailEnd len="sm" w="sm" type="none"/>
          </a:ln>
        </p:spPr>
      </p:cxnSp>
      <p:cxnSp>
        <p:nvCxnSpPr>
          <p:cNvPr id="412" name="Google Shape;412;p42"/>
          <p:cNvCxnSpPr/>
          <p:nvPr/>
        </p:nvCxnSpPr>
        <p:spPr>
          <a:xfrm>
            <a:off x="1317593" y="3571728"/>
            <a:ext cx="1371600" cy="0"/>
          </a:xfrm>
          <a:prstGeom prst="straightConnector1">
            <a:avLst/>
          </a:prstGeom>
          <a:noFill/>
          <a:ln cap="flat" cmpd="sng" w="9525">
            <a:solidFill>
              <a:schemeClr val="dk1"/>
            </a:solidFill>
            <a:prstDash val="dash"/>
            <a:round/>
            <a:headEnd len="sm" w="sm" type="none"/>
            <a:tailEnd len="sm" w="sm" type="none"/>
          </a:ln>
        </p:spPr>
      </p:cxnSp>
      <p:cxnSp>
        <p:nvCxnSpPr>
          <p:cNvPr id="413" name="Google Shape;413;p42"/>
          <p:cNvCxnSpPr/>
          <p:nvPr/>
        </p:nvCxnSpPr>
        <p:spPr>
          <a:xfrm>
            <a:off x="2820902" y="3562704"/>
            <a:ext cx="1371600" cy="0"/>
          </a:xfrm>
          <a:prstGeom prst="straightConnector1">
            <a:avLst/>
          </a:prstGeom>
          <a:noFill/>
          <a:ln cap="flat" cmpd="sng" w="9525">
            <a:solidFill>
              <a:schemeClr val="dk1"/>
            </a:solidFill>
            <a:prstDash val="dash"/>
            <a:round/>
            <a:headEnd len="sm" w="sm" type="none"/>
            <a:tailEnd len="sm" w="sm" type="none"/>
          </a:ln>
        </p:spPr>
      </p:cxnSp>
      <p:cxnSp>
        <p:nvCxnSpPr>
          <p:cNvPr id="414" name="Google Shape;414;p42"/>
          <p:cNvCxnSpPr/>
          <p:nvPr/>
        </p:nvCxnSpPr>
        <p:spPr>
          <a:xfrm>
            <a:off x="4318694" y="3571728"/>
            <a:ext cx="1371600" cy="0"/>
          </a:xfrm>
          <a:prstGeom prst="straightConnector1">
            <a:avLst/>
          </a:prstGeom>
          <a:noFill/>
          <a:ln cap="flat" cmpd="sng" w="9525">
            <a:solidFill>
              <a:schemeClr val="dk1"/>
            </a:solidFill>
            <a:prstDash val="dash"/>
            <a:round/>
            <a:headEnd len="sm" w="sm" type="none"/>
            <a:tailEnd len="sm" w="sm" type="none"/>
          </a:ln>
        </p:spPr>
      </p:cxnSp>
      <p:cxnSp>
        <p:nvCxnSpPr>
          <p:cNvPr id="415" name="Google Shape;415;p42"/>
          <p:cNvCxnSpPr/>
          <p:nvPr/>
        </p:nvCxnSpPr>
        <p:spPr>
          <a:xfrm>
            <a:off x="5831858" y="3571728"/>
            <a:ext cx="1371600" cy="0"/>
          </a:xfrm>
          <a:prstGeom prst="straightConnector1">
            <a:avLst/>
          </a:prstGeom>
          <a:noFill/>
          <a:ln cap="flat" cmpd="sng" w="9525">
            <a:solidFill>
              <a:schemeClr val="dk1"/>
            </a:solidFill>
            <a:prstDash val="dash"/>
            <a:round/>
            <a:headEnd len="sm" w="sm" type="none"/>
            <a:tailEnd len="sm" w="sm" type="none"/>
          </a:ln>
        </p:spPr>
      </p:cxnSp>
      <p:cxnSp>
        <p:nvCxnSpPr>
          <p:cNvPr id="416" name="Google Shape;416;p42"/>
          <p:cNvCxnSpPr/>
          <p:nvPr/>
        </p:nvCxnSpPr>
        <p:spPr>
          <a:xfrm>
            <a:off x="7332212" y="3571728"/>
            <a:ext cx="1371600" cy="0"/>
          </a:xfrm>
          <a:prstGeom prst="straightConnector1">
            <a:avLst/>
          </a:prstGeom>
          <a:noFill/>
          <a:ln cap="flat" cmpd="sng" w="9525">
            <a:solidFill>
              <a:schemeClr val="dk1"/>
            </a:solidFill>
            <a:prstDash val="dash"/>
            <a:round/>
            <a:headEnd len="sm" w="sm" type="none"/>
            <a:tailEnd len="sm" w="sm" type="none"/>
          </a:ln>
        </p:spPr>
      </p:cxnSp>
      <p:sp>
        <p:nvSpPr>
          <p:cNvPr id="417" name="Google Shape;417;p42"/>
          <p:cNvSpPr txBox="1"/>
          <p:nvPr/>
        </p:nvSpPr>
        <p:spPr>
          <a:xfrm>
            <a:off x="1323500" y="3611325"/>
            <a:ext cx="1547700" cy="686100"/>
          </a:xfrm>
          <a:prstGeom prst="rect">
            <a:avLst/>
          </a:prstGeom>
          <a:noFill/>
          <a:ln>
            <a:noFill/>
          </a:ln>
        </p:spPr>
        <p:txBody>
          <a:bodyPr anchorCtr="0" anchor="t" bIns="45700" lIns="34275" spcFirstLastPara="1" rIns="34275" wrap="square" tIns="45700">
            <a:noAutofit/>
          </a:bodyPr>
          <a:lstStyle/>
          <a:p>
            <a:pPr indent="-107950" lvl="0" marL="114300" marR="0" rtl="0" algn="l">
              <a:spcBef>
                <a:spcPts val="0"/>
              </a:spcBef>
              <a:spcAft>
                <a:spcPts val="0"/>
              </a:spcAft>
              <a:buClr>
                <a:schemeClr val="dk1"/>
              </a:buClr>
              <a:buSzPts val="900"/>
              <a:buChar char="•"/>
            </a:pPr>
            <a:r>
              <a:rPr lang="en" sz="1200">
                <a:solidFill>
                  <a:schemeClr val="dk1"/>
                </a:solidFill>
                <a:latin typeface="Roboto Light"/>
                <a:ea typeface="Roboto Light"/>
                <a:cs typeface="Roboto Light"/>
                <a:sym typeface="Roboto Light"/>
              </a:rPr>
              <a:t>Barclays</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Citi</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Santander UK</a:t>
            </a:r>
            <a:endParaRPr b="1" sz="1200">
              <a:solidFill>
                <a:schemeClr val="dk1"/>
              </a:solidFill>
              <a:latin typeface="Roboto"/>
              <a:ea typeface="Roboto"/>
              <a:cs typeface="Roboto"/>
              <a:sym typeface="Roboto"/>
            </a:endParaRPr>
          </a:p>
        </p:txBody>
      </p:sp>
      <p:sp>
        <p:nvSpPr>
          <p:cNvPr id="418" name="Google Shape;418;p42"/>
          <p:cNvSpPr txBox="1"/>
          <p:nvPr/>
        </p:nvSpPr>
        <p:spPr>
          <a:xfrm>
            <a:off x="2818450" y="3611325"/>
            <a:ext cx="1371600" cy="686100"/>
          </a:xfrm>
          <a:prstGeom prst="rect">
            <a:avLst/>
          </a:prstGeom>
          <a:noFill/>
          <a:ln>
            <a:noFill/>
          </a:ln>
        </p:spPr>
        <p:txBody>
          <a:bodyPr anchorCtr="0" anchor="t" bIns="45700" lIns="34275" spcFirstLastPara="1" rIns="34275" wrap="square" tIns="45700">
            <a:noAutofit/>
          </a:bodyPr>
          <a:lstStyle/>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Cisco</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Intel</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Reef Technology</a:t>
            </a:r>
            <a:endParaRPr b="1" sz="1200">
              <a:solidFill>
                <a:schemeClr val="dk1"/>
              </a:solidFill>
              <a:latin typeface="Roboto"/>
              <a:ea typeface="Roboto"/>
              <a:cs typeface="Roboto"/>
              <a:sym typeface="Roboto"/>
            </a:endParaRPr>
          </a:p>
        </p:txBody>
      </p:sp>
      <p:sp>
        <p:nvSpPr>
          <p:cNvPr id="419" name="Google Shape;419;p42"/>
          <p:cNvSpPr txBox="1"/>
          <p:nvPr/>
        </p:nvSpPr>
        <p:spPr>
          <a:xfrm>
            <a:off x="4284800" y="3611325"/>
            <a:ext cx="1497900" cy="686100"/>
          </a:xfrm>
          <a:prstGeom prst="rect">
            <a:avLst/>
          </a:prstGeom>
          <a:noFill/>
          <a:ln>
            <a:noFill/>
          </a:ln>
        </p:spPr>
        <p:txBody>
          <a:bodyPr anchorCtr="0" anchor="t" bIns="45700" lIns="34275" spcFirstLastPara="1" rIns="34275" wrap="square" tIns="45700">
            <a:noAutofit/>
          </a:bodyPr>
          <a:lstStyle/>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Globe Telecom</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Deutsche Telecom</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Robi Axiata</a:t>
            </a:r>
            <a:endParaRPr sz="1200">
              <a:solidFill>
                <a:schemeClr val="dk1"/>
              </a:solidFill>
              <a:latin typeface="Roboto Light"/>
              <a:ea typeface="Roboto Light"/>
              <a:cs typeface="Roboto Light"/>
              <a:sym typeface="Roboto Light"/>
            </a:endParaRPr>
          </a:p>
        </p:txBody>
      </p:sp>
      <p:sp>
        <p:nvSpPr>
          <p:cNvPr id="420" name="Google Shape;420;p42"/>
          <p:cNvSpPr txBox="1"/>
          <p:nvPr/>
        </p:nvSpPr>
        <p:spPr>
          <a:xfrm>
            <a:off x="5809300" y="3611325"/>
            <a:ext cx="1371600" cy="686100"/>
          </a:xfrm>
          <a:prstGeom prst="rect">
            <a:avLst/>
          </a:prstGeom>
          <a:noFill/>
          <a:ln>
            <a:noFill/>
          </a:ln>
        </p:spPr>
        <p:txBody>
          <a:bodyPr anchorCtr="0" anchor="t" bIns="45700" lIns="34275" spcFirstLastPara="1" rIns="34275" wrap="square" tIns="45700">
            <a:noAutofit/>
          </a:bodyPr>
          <a:lstStyle/>
          <a:p>
            <a:pPr indent="-127000" lvl="0" marL="114300" marR="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GlaxoSmithKline</a:t>
            </a:r>
            <a:endParaRPr b="1" sz="1200">
              <a:solidFill>
                <a:schemeClr val="dk1"/>
              </a:solidFill>
              <a:latin typeface="Roboto"/>
              <a:ea typeface="Roboto"/>
              <a:cs typeface="Roboto"/>
              <a:sym typeface="Roboto"/>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Clearsense</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Cerner</a:t>
            </a:r>
            <a:endParaRPr sz="1200">
              <a:solidFill>
                <a:schemeClr val="dk1"/>
              </a:solidFill>
              <a:latin typeface="Roboto Light"/>
              <a:ea typeface="Roboto Light"/>
              <a:cs typeface="Roboto Light"/>
              <a:sym typeface="Roboto Light"/>
            </a:endParaRPr>
          </a:p>
        </p:txBody>
      </p:sp>
      <p:sp>
        <p:nvSpPr>
          <p:cNvPr id="421" name="Google Shape;421;p42"/>
          <p:cNvSpPr txBox="1"/>
          <p:nvPr/>
        </p:nvSpPr>
        <p:spPr>
          <a:xfrm>
            <a:off x="7314250" y="3611325"/>
            <a:ext cx="1371600" cy="686100"/>
          </a:xfrm>
          <a:prstGeom prst="rect">
            <a:avLst/>
          </a:prstGeom>
          <a:noFill/>
          <a:ln>
            <a:noFill/>
          </a:ln>
        </p:spPr>
        <p:txBody>
          <a:bodyPr anchorCtr="0" anchor="t" bIns="45700" lIns="34275" spcFirstLastPara="1" rIns="34275" wrap="square" tIns="45700">
            <a:noAutofit/>
          </a:bodyPr>
          <a:lstStyle/>
          <a:p>
            <a:pPr indent="-127000" lvl="0" marL="114300" marR="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Navistar</a:t>
            </a:r>
            <a:endParaRPr b="1" sz="1200">
              <a:solidFill>
                <a:schemeClr val="dk1"/>
              </a:solidFill>
              <a:latin typeface="Roboto"/>
              <a:ea typeface="Roboto"/>
              <a:cs typeface="Roboto"/>
              <a:sym typeface="Roboto"/>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Micron</a:t>
            </a:r>
            <a:endParaRPr sz="1200">
              <a:solidFill>
                <a:schemeClr val="dk1"/>
              </a:solidFill>
              <a:latin typeface="Roboto Light"/>
              <a:ea typeface="Roboto Light"/>
              <a:cs typeface="Roboto Light"/>
              <a:sym typeface="Roboto Light"/>
            </a:endParaRPr>
          </a:p>
          <a:p>
            <a:pPr indent="-127000" lvl="0" marL="114300" marR="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Sikorsky</a:t>
            </a:r>
            <a:endParaRPr sz="1200">
              <a:solidFill>
                <a:schemeClr val="dk1"/>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p:nvPr/>
        </p:nvSpPr>
        <p:spPr>
          <a:xfrm>
            <a:off x="6616097" y="2372403"/>
            <a:ext cx="1983600" cy="1647000"/>
          </a:xfrm>
          <a:prstGeom prst="roundRect">
            <a:avLst>
              <a:gd fmla="val 3632" name="adj"/>
            </a:avLst>
          </a:prstGeom>
          <a:solidFill>
            <a:srgbClr val="F2F2F2"/>
          </a:solidFill>
          <a:ln cap="flat" cmpd="sng" w="9525">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BFBFBF"/>
              </a:solidFill>
              <a:latin typeface="Roboto"/>
              <a:ea typeface="Roboto"/>
              <a:cs typeface="Roboto"/>
              <a:sym typeface="Roboto"/>
            </a:endParaRPr>
          </a:p>
        </p:txBody>
      </p:sp>
      <p:sp>
        <p:nvSpPr>
          <p:cNvPr id="428" name="Google Shape;428;p43"/>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BUSINESS USE CASES REQUIRE THE DATA LIFECYCLE</a:t>
            </a:r>
            <a:endParaRPr/>
          </a:p>
        </p:txBody>
      </p:sp>
      <p:sp>
        <p:nvSpPr>
          <p:cNvPr id="429" name="Google Shape;429;p43"/>
          <p:cNvSpPr txBox="1"/>
          <p:nvPr>
            <p:ph idx="1" type="body"/>
          </p:nvPr>
        </p:nvSpPr>
        <p:spPr>
          <a:xfrm>
            <a:off x="419100" y="822960"/>
            <a:ext cx="8305800" cy="308100"/>
          </a:xfrm>
          <a:prstGeom prst="rect">
            <a:avLst/>
          </a:prstGeom>
          <a:noFill/>
          <a:ln>
            <a:noFill/>
          </a:ln>
        </p:spPr>
        <p:txBody>
          <a:bodyPr anchorCtr="0" anchor="b" bIns="45700" lIns="0" spcFirstLastPara="1" rIns="0" wrap="square" tIns="22850">
            <a:noAutofit/>
          </a:bodyPr>
          <a:lstStyle/>
          <a:p>
            <a:pPr indent="0" lvl="0" marL="6350" rtl="0" algn="l">
              <a:spcBef>
                <a:spcPts val="450"/>
              </a:spcBef>
              <a:spcAft>
                <a:spcPts val="0"/>
              </a:spcAft>
              <a:buSzPts val="1280"/>
              <a:buNone/>
            </a:pPr>
            <a:r>
              <a:rPr lang="en"/>
              <a:t>An integrated lifecycle is easier to use, manage and secure </a:t>
            </a:r>
            <a:endParaRPr/>
          </a:p>
        </p:txBody>
      </p:sp>
      <p:sp>
        <p:nvSpPr>
          <p:cNvPr id="430" name="Google Shape;430;p43"/>
          <p:cNvSpPr txBox="1"/>
          <p:nvPr/>
        </p:nvSpPr>
        <p:spPr>
          <a:xfrm>
            <a:off x="7080915" y="3069299"/>
            <a:ext cx="1073400" cy="402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accent2"/>
              </a:buClr>
              <a:buSzPts val="700"/>
              <a:buFont typeface="Roboto"/>
              <a:buNone/>
            </a:pPr>
            <a:r>
              <a:rPr b="1" lang="en" sz="700">
                <a:solidFill>
                  <a:schemeClr val="accent2"/>
                </a:solidFill>
                <a:latin typeface="Roboto"/>
                <a:ea typeface="Roboto"/>
                <a:cs typeface="Roboto"/>
                <a:sym typeface="Roboto"/>
              </a:rPr>
              <a:t>SUPPLY CHAIN OPTIMIZATION</a:t>
            </a:r>
            <a:endParaRPr b="1" sz="700">
              <a:solidFill>
                <a:schemeClr val="accent2"/>
              </a:solidFill>
              <a:latin typeface="Roboto"/>
              <a:ea typeface="Roboto"/>
              <a:cs typeface="Roboto"/>
              <a:sym typeface="Roboto"/>
            </a:endParaRPr>
          </a:p>
        </p:txBody>
      </p:sp>
      <p:sp>
        <p:nvSpPr>
          <p:cNvPr id="431" name="Google Shape;431;p43"/>
          <p:cNvSpPr txBox="1"/>
          <p:nvPr/>
        </p:nvSpPr>
        <p:spPr>
          <a:xfrm>
            <a:off x="7596750" y="3433574"/>
            <a:ext cx="1073400" cy="402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accent2"/>
              </a:buClr>
              <a:buSzPts val="700"/>
              <a:buFont typeface="Roboto"/>
              <a:buNone/>
            </a:pPr>
            <a:r>
              <a:rPr b="1" lang="en" sz="700">
                <a:solidFill>
                  <a:schemeClr val="accent2"/>
                </a:solidFill>
                <a:latin typeface="Roboto"/>
                <a:ea typeface="Roboto"/>
                <a:cs typeface="Roboto"/>
                <a:sym typeface="Roboto"/>
              </a:rPr>
              <a:t>COMPUTER </a:t>
            </a:r>
            <a:br>
              <a:rPr b="1" lang="en" sz="700">
                <a:solidFill>
                  <a:schemeClr val="accent2"/>
                </a:solidFill>
                <a:latin typeface="Roboto"/>
                <a:ea typeface="Roboto"/>
                <a:cs typeface="Roboto"/>
                <a:sym typeface="Roboto"/>
              </a:rPr>
            </a:br>
            <a:r>
              <a:rPr b="1" lang="en" sz="700">
                <a:solidFill>
                  <a:schemeClr val="accent2"/>
                </a:solidFill>
                <a:latin typeface="Roboto"/>
                <a:ea typeface="Roboto"/>
                <a:cs typeface="Roboto"/>
                <a:sym typeface="Roboto"/>
              </a:rPr>
              <a:t>VISION FOR QA</a:t>
            </a:r>
            <a:endParaRPr b="1" sz="700">
              <a:solidFill>
                <a:schemeClr val="accent2"/>
              </a:solidFill>
              <a:latin typeface="Roboto"/>
              <a:ea typeface="Roboto"/>
              <a:cs typeface="Roboto"/>
              <a:sym typeface="Roboto"/>
            </a:endParaRPr>
          </a:p>
        </p:txBody>
      </p:sp>
      <p:sp>
        <p:nvSpPr>
          <p:cNvPr id="432" name="Google Shape;432;p43"/>
          <p:cNvSpPr txBox="1"/>
          <p:nvPr/>
        </p:nvSpPr>
        <p:spPr>
          <a:xfrm>
            <a:off x="7526284" y="2641548"/>
            <a:ext cx="1073400" cy="402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accent2"/>
              </a:buClr>
              <a:buSzPts val="700"/>
              <a:buFont typeface="Roboto"/>
              <a:buNone/>
            </a:pPr>
            <a:r>
              <a:rPr b="1" lang="en" sz="700">
                <a:solidFill>
                  <a:schemeClr val="accent2"/>
                </a:solidFill>
                <a:latin typeface="Roboto"/>
                <a:ea typeface="Roboto"/>
                <a:cs typeface="Roboto"/>
                <a:sym typeface="Roboto"/>
              </a:rPr>
              <a:t>PREDICTIVE MAINTENANCE</a:t>
            </a:r>
            <a:endParaRPr b="1" sz="700">
              <a:solidFill>
                <a:schemeClr val="accent2"/>
              </a:solidFill>
              <a:latin typeface="Roboto"/>
              <a:ea typeface="Roboto"/>
              <a:cs typeface="Roboto"/>
              <a:sym typeface="Roboto"/>
            </a:endParaRPr>
          </a:p>
        </p:txBody>
      </p:sp>
      <p:sp>
        <p:nvSpPr>
          <p:cNvPr id="433" name="Google Shape;433;p43"/>
          <p:cNvSpPr txBox="1"/>
          <p:nvPr/>
        </p:nvSpPr>
        <p:spPr>
          <a:xfrm>
            <a:off x="6523350" y="2641548"/>
            <a:ext cx="1073400" cy="402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accent2"/>
              </a:buClr>
              <a:buSzPts val="700"/>
              <a:buFont typeface="Roboto"/>
              <a:buNone/>
            </a:pPr>
            <a:r>
              <a:rPr b="1" lang="en" sz="700">
                <a:solidFill>
                  <a:schemeClr val="accent2"/>
                </a:solidFill>
                <a:latin typeface="Roboto"/>
                <a:ea typeface="Roboto"/>
                <a:cs typeface="Roboto"/>
                <a:sym typeface="Roboto"/>
              </a:rPr>
              <a:t>PROCESS MONITORING DASHBOARDS</a:t>
            </a:r>
            <a:endParaRPr b="1" sz="700">
              <a:solidFill>
                <a:schemeClr val="accent2"/>
              </a:solidFill>
              <a:latin typeface="Roboto"/>
              <a:ea typeface="Roboto"/>
              <a:cs typeface="Roboto"/>
              <a:sym typeface="Roboto"/>
            </a:endParaRPr>
          </a:p>
        </p:txBody>
      </p:sp>
      <p:sp>
        <p:nvSpPr>
          <p:cNvPr id="434" name="Google Shape;434;p43"/>
          <p:cNvSpPr/>
          <p:nvPr/>
        </p:nvSpPr>
        <p:spPr>
          <a:xfrm>
            <a:off x="2751349" y="2372403"/>
            <a:ext cx="3504300" cy="1647000"/>
          </a:xfrm>
          <a:prstGeom prst="roundRect">
            <a:avLst>
              <a:gd fmla="val 3632" name="adj"/>
            </a:avLst>
          </a:prstGeom>
          <a:noFill/>
          <a:ln cap="flat" cmpd="sng" w="9525">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BFBFBF"/>
              </a:solidFill>
              <a:latin typeface="Roboto"/>
              <a:ea typeface="Roboto"/>
              <a:cs typeface="Roboto"/>
              <a:sym typeface="Roboto"/>
            </a:endParaRPr>
          </a:p>
        </p:txBody>
      </p:sp>
      <p:sp>
        <p:nvSpPr>
          <p:cNvPr id="435" name="Google Shape;435;p43"/>
          <p:cNvSpPr/>
          <p:nvPr/>
        </p:nvSpPr>
        <p:spPr>
          <a:xfrm>
            <a:off x="536052" y="2372403"/>
            <a:ext cx="1999500" cy="1647000"/>
          </a:xfrm>
          <a:prstGeom prst="roundRect">
            <a:avLst>
              <a:gd fmla="val 3632" name="adj"/>
            </a:avLst>
          </a:prstGeom>
          <a:solidFill>
            <a:srgbClr val="757575"/>
          </a:solidFill>
          <a:ln cap="flat" cmpd="sng" w="9525">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BFBFBF"/>
              </a:solidFill>
              <a:latin typeface="Roboto"/>
              <a:ea typeface="Roboto"/>
              <a:cs typeface="Roboto"/>
              <a:sym typeface="Roboto"/>
            </a:endParaRPr>
          </a:p>
        </p:txBody>
      </p:sp>
      <p:sp>
        <p:nvSpPr>
          <p:cNvPr id="436" name="Google Shape;436;p43"/>
          <p:cNvSpPr txBox="1"/>
          <p:nvPr/>
        </p:nvSpPr>
        <p:spPr>
          <a:xfrm>
            <a:off x="544316" y="2377978"/>
            <a:ext cx="1991400" cy="239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900"/>
              <a:buFont typeface="Roboto"/>
              <a:buNone/>
            </a:pPr>
            <a:r>
              <a:rPr lang="en" sz="900">
                <a:solidFill>
                  <a:srgbClr val="F2F2F2"/>
                </a:solidFill>
                <a:latin typeface="Roboto"/>
                <a:ea typeface="Roboto"/>
                <a:cs typeface="Roboto"/>
                <a:sym typeface="Roboto"/>
              </a:rPr>
              <a:t>REAL-TIME &amp; TRANSACTIONAL</a:t>
            </a:r>
            <a:endParaRPr sz="900">
              <a:solidFill>
                <a:srgbClr val="F2F2F2"/>
              </a:solidFill>
              <a:latin typeface="Roboto"/>
              <a:ea typeface="Roboto"/>
              <a:cs typeface="Roboto"/>
              <a:sym typeface="Roboto"/>
            </a:endParaRPr>
          </a:p>
        </p:txBody>
      </p:sp>
      <p:sp>
        <p:nvSpPr>
          <p:cNvPr id="437" name="Google Shape;437;p43"/>
          <p:cNvSpPr txBox="1"/>
          <p:nvPr/>
        </p:nvSpPr>
        <p:spPr>
          <a:xfrm>
            <a:off x="3056391" y="2377978"/>
            <a:ext cx="2894100" cy="239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900"/>
              <a:buFont typeface="Roboto"/>
              <a:buNone/>
            </a:pPr>
            <a:r>
              <a:rPr lang="en" sz="900">
                <a:solidFill>
                  <a:schemeClr val="dk1"/>
                </a:solidFill>
                <a:latin typeface="Roboto"/>
                <a:ea typeface="Roboto"/>
                <a:cs typeface="Roboto"/>
                <a:sym typeface="Roboto"/>
              </a:rPr>
              <a:t>DATA LIFECYCLE</a:t>
            </a:r>
            <a:endParaRPr sz="900">
              <a:solidFill>
                <a:schemeClr val="dk1"/>
              </a:solidFill>
              <a:latin typeface="Roboto"/>
              <a:ea typeface="Roboto"/>
              <a:cs typeface="Roboto"/>
              <a:sym typeface="Roboto"/>
            </a:endParaRPr>
          </a:p>
        </p:txBody>
      </p:sp>
      <p:sp>
        <p:nvSpPr>
          <p:cNvPr id="438" name="Google Shape;438;p43"/>
          <p:cNvSpPr txBox="1"/>
          <p:nvPr/>
        </p:nvSpPr>
        <p:spPr>
          <a:xfrm>
            <a:off x="6616097" y="2377978"/>
            <a:ext cx="1991400" cy="239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900"/>
              <a:buFont typeface="Roboto"/>
              <a:buNone/>
            </a:pPr>
            <a:r>
              <a:rPr lang="en" sz="900">
                <a:solidFill>
                  <a:schemeClr val="dk1"/>
                </a:solidFill>
                <a:latin typeface="Roboto"/>
                <a:ea typeface="Roboto"/>
                <a:cs typeface="Roboto"/>
                <a:sym typeface="Roboto"/>
              </a:rPr>
              <a:t>USE CASES</a:t>
            </a:r>
            <a:endParaRPr sz="900">
              <a:solidFill>
                <a:schemeClr val="dk1"/>
              </a:solidFill>
              <a:latin typeface="Roboto"/>
              <a:ea typeface="Roboto"/>
              <a:cs typeface="Roboto"/>
              <a:sym typeface="Roboto"/>
            </a:endParaRPr>
          </a:p>
        </p:txBody>
      </p:sp>
      <p:sp>
        <p:nvSpPr>
          <p:cNvPr id="439" name="Google Shape;439;p43"/>
          <p:cNvSpPr txBox="1"/>
          <p:nvPr/>
        </p:nvSpPr>
        <p:spPr>
          <a:xfrm>
            <a:off x="519391" y="1692445"/>
            <a:ext cx="2032800" cy="4452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1"/>
              </a:buClr>
              <a:buSzPts val="1400"/>
              <a:buFont typeface="Roboto"/>
              <a:buNone/>
            </a:pPr>
            <a:r>
              <a:rPr lang="en" sz="1400">
                <a:solidFill>
                  <a:schemeClr val="accent1"/>
                </a:solidFill>
                <a:latin typeface="Roboto"/>
                <a:ea typeface="Roboto"/>
                <a:cs typeface="Roboto"/>
                <a:sym typeface="Roboto"/>
              </a:rPr>
              <a:t>ENTERPRISE </a:t>
            </a:r>
            <a:br>
              <a:rPr lang="en" sz="1400">
                <a:solidFill>
                  <a:schemeClr val="accent1"/>
                </a:solidFill>
                <a:latin typeface="Roboto"/>
                <a:ea typeface="Roboto"/>
                <a:cs typeface="Roboto"/>
                <a:sym typeface="Roboto"/>
              </a:rPr>
            </a:br>
            <a:r>
              <a:rPr lang="en" sz="1400">
                <a:solidFill>
                  <a:schemeClr val="accent1"/>
                </a:solidFill>
                <a:latin typeface="Roboto"/>
                <a:ea typeface="Roboto"/>
                <a:cs typeface="Roboto"/>
                <a:sym typeface="Roboto"/>
              </a:rPr>
              <a:t>DATA</a:t>
            </a:r>
            <a:endParaRPr sz="1400">
              <a:solidFill>
                <a:schemeClr val="accent1"/>
              </a:solidFill>
              <a:latin typeface="Roboto"/>
              <a:ea typeface="Roboto"/>
              <a:cs typeface="Roboto"/>
              <a:sym typeface="Roboto"/>
            </a:endParaRPr>
          </a:p>
        </p:txBody>
      </p:sp>
      <p:sp>
        <p:nvSpPr>
          <p:cNvPr id="440" name="Google Shape;440;p43"/>
          <p:cNvSpPr txBox="1"/>
          <p:nvPr/>
        </p:nvSpPr>
        <p:spPr>
          <a:xfrm>
            <a:off x="2983699" y="1702821"/>
            <a:ext cx="3039600" cy="4452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1"/>
              </a:buClr>
              <a:buSzPts val="1400"/>
              <a:buFont typeface="Roboto"/>
              <a:buNone/>
            </a:pPr>
            <a:r>
              <a:rPr lang="en" sz="1400">
                <a:solidFill>
                  <a:schemeClr val="accent1"/>
                </a:solidFill>
                <a:latin typeface="Roboto"/>
                <a:ea typeface="Roboto"/>
                <a:cs typeface="Roboto"/>
                <a:sym typeface="Roboto"/>
              </a:rPr>
              <a:t>ENTERPRISE </a:t>
            </a:r>
            <a:br>
              <a:rPr lang="en" sz="1400">
                <a:solidFill>
                  <a:schemeClr val="accent1"/>
                </a:solidFill>
                <a:latin typeface="Roboto"/>
                <a:ea typeface="Roboto"/>
                <a:cs typeface="Roboto"/>
                <a:sym typeface="Roboto"/>
              </a:rPr>
            </a:br>
            <a:r>
              <a:rPr lang="en" sz="1400">
                <a:solidFill>
                  <a:schemeClr val="accent1"/>
                </a:solidFill>
                <a:latin typeface="Roboto"/>
                <a:ea typeface="Roboto"/>
                <a:cs typeface="Roboto"/>
                <a:sym typeface="Roboto"/>
              </a:rPr>
              <a:t>DATA CLOUD</a:t>
            </a:r>
            <a:endParaRPr sz="1400">
              <a:solidFill>
                <a:schemeClr val="accent1"/>
              </a:solidFill>
              <a:latin typeface="Roboto"/>
              <a:ea typeface="Roboto"/>
              <a:cs typeface="Roboto"/>
              <a:sym typeface="Roboto"/>
            </a:endParaRPr>
          </a:p>
        </p:txBody>
      </p:sp>
      <p:sp>
        <p:nvSpPr>
          <p:cNvPr id="441" name="Google Shape;441;p43"/>
          <p:cNvSpPr txBox="1"/>
          <p:nvPr/>
        </p:nvSpPr>
        <p:spPr>
          <a:xfrm>
            <a:off x="6234868" y="1702821"/>
            <a:ext cx="2669400" cy="4452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accent1"/>
              </a:buClr>
              <a:buSzPts val="1400"/>
              <a:buFont typeface="Roboto"/>
              <a:buNone/>
            </a:pPr>
            <a:r>
              <a:rPr lang="en">
                <a:solidFill>
                  <a:schemeClr val="accent1"/>
                </a:solidFill>
                <a:latin typeface="Roboto"/>
                <a:ea typeface="Roboto"/>
                <a:cs typeface="Roboto"/>
                <a:sym typeface="Roboto"/>
              </a:rPr>
              <a:t>ENTERPRISE </a:t>
            </a:r>
            <a:br>
              <a:rPr lang="en">
                <a:solidFill>
                  <a:schemeClr val="accent1"/>
                </a:solidFill>
                <a:latin typeface="Roboto"/>
                <a:ea typeface="Roboto"/>
                <a:cs typeface="Roboto"/>
                <a:sym typeface="Roboto"/>
              </a:rPr>
            </a:br>
            <a:r>
              <a:rPr lang="en">
                <a:solidFill>
                  <a:schemeClr val="accent1"/>
                </a:solidFill>
                <a:latin typeface="Roboto"/>
                <a:ea typeface="Roboto"/>
                <a:cs typeface="Roboto"/>
                <a:sym typeface="Roboto"/>
              </a:rPr>
              <a:t>USE CASES</a:t>
            </a:r>
            <a:endParaRPr sz="1400">
              <a:solidFill>
                <a:schemeClr val="accent1"/>
              </a:solidFill>
              <a:latin typeface="Roboto"/>
              <a:ea typeface="Roboto"/>
              <a:cs typeface="Roboto"/>
              <a:sym typeface="Roboto"/>
            </a:endParaRPr>
          </a:p>
        </p:txBody>
      </p:sp>
      <p:sp>
        <p:nvSpPr>
          <p:cNvPr id="442" name="Google Shape;442;p43"/>
          <p:cNvSpPr txBox="1"/>
          <p:nvPr/>
        </p:nvSpPr>
        <p:spPr>
          <a:xfrm>
            <a:off x="1941943" y="2697876"/>
            <a:ext cx="635700" cy="269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D8D8D8"/>
              </a:buClr>
              <a:buSzPts val="600"/>
              <a:buFont typeface="Roboto"/>
              <a:buNone/>
            </a:pPr>
            <a:r>
              <a:rPr b="1" lang="en" sz="600">
                <a:solidFill>
                  <a:srgbClr val="D8D8D8"/>
                </a:solidFill>
                <a:latin typeface="Roboto"/>
                <a:ea typeface="Roboto"/>
                <a:cs typeface="Roboto"/>
                <a:sym typeface="Roboto"/>
              </a:rPr>
              <a:t>CONNECTED </a:t>
            </a:r>
            <a:br>
              <a:rPr b="1" lang="en" sz="600">
                <a:solidFill>
                  <a:srgbClr val="D8D8D8"/>
                </a:solidFill>
                <a:latin typeface="Roboto"/>
                <a:ea typeface="Roboto"/>
                <a:cs typeface="Roboto"/>
                <a:sym typeface="Roboto"/>
              </a:rPr>
            </a:br>
            <a:r>
              <a:rPr b="1" lang="en" sz="600">
                <a:solidFill>
                  <a:srgbClr val="D8D8D8"/>
                </a:solidFill>
                <a:latin typeface="Roboto"/>
                <a:ea typeface="Roboto"/>
                <a:cs typeface="Roboto"/>
                <a:sym typeface="Roboto"/>
              </a:rPr>
              <a:t>PRODUCTS</a:t>
            </a:r>
            <a:endParaRPr b="1" sz="600">
              <a:solidFill>
                <a:srgbClr val="D8D8D8"/>
              </a:solidFill>
              <a:latin typeface="Roboto"/>
              <a:ea typeface="Roboto"/>
              <a:cs typeface="Roboto"/>
              <a:sym typeface="Roboto"/>
            </a:endParaRPr>
          </a:p>
        </p:txBody>
      </p:sp>
      <p:sp>
        <p:nvSpPr>
          <p:cNvPr id="443" name="Google Shape;443;p43"/>
          <p:cNvSpPr txBox="1"/>
          <p:nvPr/>
        </p:nvSpPr>
        <p:spPr>
          <a:xfrm>
            <a:off x="457804" y="2697876"/>
            <a:ext cx="926100" cy="269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D8D8D8"/>
              </a:buClr>
              <a:buSzPts val="600"/>
              <a:buFont typeface="Roboto"/>
              <a:buNone/>
            </a:pPr>
            <a:r>
              <a:rPr b="1" lang="en" sz="600">
                <a:solidFill>
                  <a:srgbClr val="D8D8D8"/>
                </a:solidFill>
                <a:latin typeface="Roboto"/>
                <a:ea typeface="Roboto"/>
                <a:cs typeface="Roboto"/>
                <a:sym typeface="Roboto"/>
              </a:rPr>
              <a:t>CONNECTED</a:t>
            </a:r>
            <a:endParaRPr/>
          </a:p>
          <a:p>
            <a:pPr indent="0" lvl="0" marL="0" marR="0" rtl="0" algn="ctr">
              <a:spcBef>
                <a:spcPts val="0"/>
              </a:spcBef>
              <a:spcAft>
                <a:spcPts val="0"/>
              </a:spcAft>
              <a:buClr>
                <a:srgbClr val="D8D8D8"/>
              </a:buClr>
              <a:buSzPts val="600"/>
              <a:buFont typeface="Roboto"/>
              <a:buNone/>
            </a:pPr>
            <a:r>
              <a:rPr b="1" lang="en" sz="600">
                <a:solidFill>
                  <a:srgbClr val="D8D8D8"/>
                </a:solidFill>
                <a:latin typeface="Roboto"/>
                <a:ea typeface="Roboto"/>
                <a:cs typeface="Roboto"/>
                <a:sym typeface="Roboto"/>
              </a:rPr>
              <a:t>PRODUCTION</a:t>
            </a:r>
            <a:endParaRPr b="1" sz="600">
              <a:solidFill>
                <a:srgbClr val="D8D8D8"/>
              </a:solidFill>
              <a:latin typeface="Roboto"/>
              <a:ea typeface="Roboto"/>
              <a:cs typeface="Roboto"/>
              <a:sym typeface="Roboto"/>
            </a:endParaRPr>
          </a:p>
        </p:txBody>
      </p:sp>
      <p:sp>
        <p:nvSpPr>
          <p:cNvPr id="444" name="Google Shape;444;p43"/>
          <p:cNvSpPr txBox="1"/>
          <p:nvPr/>
        </p:nvSpPr>
        <p:spPr>
          <a:xfrm>
            <a:off x="457804" y="3317937"/>
            <a:ext cx="926100" cy="269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D8D8D8"/>
              </a:buClr>
              <a:buSzPts val="600"/>
              <a:buFont typeface="Roboto"/>
              <a:buNone/>
            </a:pPr>
            <a:r>
              <a:rPr b="1" lang="en" sz="600">
                <a:solidFill>
                  <a:srgbClr val="D8D8D8"/>
                </a:solidFill>
                <a:latin typeface="Roboto"/>
                <a:ea typeface="Roboto"/>
                <a:cs typeface="Roboto"/>
                <a:sym typeface="Roboto"/>
              </a:rPr>
              <a:t>CONNECTED</a:t>
            </a:r>
            <a:br>
              <a:rPr b="1" lang="en" sz="600">
                <a:solidFill>
                  <a:srgbClr val="D8D8D8"/>
                </a:solidFill>
                <a:latin typeface="Roboto"/>
                <a:ea typeface="Roboto"/>
                <a:cs typeface="Roboto"/>
                <a:sym typeface="Roboto"/>
              </a:rPr>
            </a:br>
            <a:r>
              <a:rPr b="1" lang="en" sz="600">
                <a:solidFill>
                  <a:srgbClr val="D8D8D8"/>
                </a:solidFill>
                <a:latin typeface="Roboto"/>
                <a:ea typeface="Roboto"/>
                <a:cs typeface="Roboto"/>
                <a:sym typeface="Roboto"/>
              </a:rPr>
              <a:t> SUPPLY CHAIN</a:t>
            </a:r>
            <a:endParaRPr b="1" sz="600">
              <a:solidFill>
                <a:srgbClr val="D8D8D8"/>
              </a:solidFill>
              <a:latin typeface="Roboto"/>
              <a:ea typeface="Roboto"/>
              <a:cs typeface="Roboto"/>
              <a:sym typeface="Roboto"/>
            </a:endParaRPr>
          </a:p>
        </p:txBody>
      </p:sp>
      <p:sp>
        <p:nvSpPr>
          <p:cNvPr id="445" name="Google Shape;445;p43"/>
          <p:cNvSpPr txBox="1"/>
          <p:nvPr/>
        </p:nvSpPr>
        <p:spPr>
          <a:xfrm>
            <a:off x="1935748" y="3304781"/>
            <a:ext cx="649800" cy="269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D8D8D8"/>
              </a:buClr>
              <a:buSzPts val="600"/>
              <a:buFont typeface="Roboto"/>
              <a:buNone/>
            </a:pPr>
            <a:r>
              <a:rPr b="1" lang="en" sz="600">
                <a:solidFill>
                  <a:srgbClr val="D8D8D8"/>
                </a:solidFill>
                <a:latin typeface="Roboto"/>
                <a:ea typeface="Roboto"/>
                <a:cs typeface="Roboto"/>
                <a:sym typeface="Roboto"/>
              </a:rPr>
              <a:t>CONNECTED</a:t>
            </a:r>
            <a:br>
              <a:rPr b="1" lang="en" sz="600">
                <a:solidFill>
                  <a:srgbClr val="D8D8D8"/>
                </a:solidFill>
                <a:latin typeface="Roboto"/>
                <a:ea typeface="Roboto"/>
                <a:cs typeface="Roboto"/>
                <a:sym typeface="Roboto"/>
              </a:rPr>
            </a:br>
            <a:r>
              <a:rPr b="1" lang="en" sz="600">
                <a:solidFill>
                  <a:srgbClr val="D8D8D8"/>
                </a:solidFill>
                <a:latin typeface="Roboto"/>
                <a:ea typeface="Roboto"/>
                <a:cs typeface="Roboto"/>
                <a:sym typeface="Roboto"/>
              </a:rPr>
              <a:t> CONSUMER</a:t>
            </a:r>
            <a:endParaRPr b="1" sz="600">
              <a:solidFill>
                <a:srgbClr val="D8D8D8"/>
              </a:solidFill>
              <a:latin typeface="Roboto"/>
              <a:ea typeface="Roboto"/>
              <a:cs typeface="Roboto"/>
              <a:sym typeface="Roboto"/>
            </a:endParaRPr>
          </a:p>
        </p:txBody>
      </p:sp>
      <p:pic>
        <p:nvPicPr>
          <p:cNvPr descr="A picture containing mug, drawing&#10;&#10;Description automatically generated" id="446" name="Google Shape;446;p43"/>
          <p:cNvPicPr preferRelativeResize="0"/>
          <p:nvPr/>
        </p:nvPicPr>
        <p:blipFill rotWithShape="1">
          <a:blip r:embed="rId3">
            <a:alphaModFix/>
          </a:blip>
          <a:srcRect b="0" l="0" r="0" t="0"/>
          <a:stretch/>
        </p:blipFill>
        <p:spPr>
          <a:xfrm>
            <a:off x="1669327" y="3103650"/>
            <a:ext cx="294853" cy="320041"/>
          </a:xfrm>
          <a:prstGeom prst="rect">
            <a:avLst/>
          </a:prstGeom>
          <a:noFill/>
          <a:ln>
            <a:noFill/>
          </a:ln>
        </p:spPr>
      </p:pic>
      <p:pic>
        <p:nvPicPr>
          <p:cNvPr descr="A picture containing mug, drawing&#10;&#10;Description automatically generated" id="447" name="Google Shape;447;p43"/>
          <p:cNvPicPr preferRelativeResize="0"/>
          <p:nvPr/>
        </p:nvPicPr>
        <p:blipFill rotWithShape="1">
          <a:blip r:embed="rId4">
            <a:alphaModFix/>
          </a:blip>
          <a:srcRect b="0" l="0" r="0" t="0"/>
          <a:stretch/>
        </p:blipFill>
        <p:spPr>
          <a:xfrm>
            <a:off x="1303083" y="2694991"/>
            <a:ext cx="294853" cy="320041"/>
          </a:xfrm>
          <a:prstGeom prst="rect">
            <a:avLst/>
          </a:prstGeom>
          <a:noFill/>
          <a:ln>
            <a:noFill/>
          </a:ln>
        </p:spPr>
      </p:pic>
      <p:pic>
        <p:nvPicPr>
          <p:cNvPr descr="A picture containing drawing&#10;&#10;Description automatically generated" id="448" name="Google Shape;448;p43"/>
          <p:cNvPicPr preferRelativeResize="0"/>
          <p:nvPr/>
        </p:nvPicPr>
        <p:blipFill rotWithShape="1">
          <a:blip r:embed="rId5">
            <a:alphaModFix/>
          </a:blip>
          <a:srcRect b="0" l="0" r="0" t="0"/>
          <a:stretch/>
        </p:blipFill>
        <p:spPr>
          <a:xfrm>
            <a:off x="1196067" y="3521485"/>
            <a:ext cx="499323" cy="320041"/>
          </a:xfrm>
          <a:prstGeom prst="rect">
            <a:avLst/>
          </a:prstGeom>
          <a:noFill/>
          <a:ln>
            <a:noFill/>
          </a:ln>
        </p:spPr>
      </p:pic>
      <p:pic>
        <p:nvPicPr>
          <p:cNvPr descr="A picture containing mug, drawing&#10;&#10;Description automatically generated" id="449" name="Google Shape;449;p43"/>
          <p:cNvPicPr preferRelativeResize="0"/>
          <p:nvPr/>
        </p:nvPicPr>
        <p:blipFill rotWithShape="1">
          <a:blip r:embed="rId6">
            <a:alphaModFix/>
          </a:blip>
          <a:srcRect b="0" l="0" r="0" t="0"/>
          <a:stretch/>
        </p:blipFill>
        <p:spPr>
          <a:xfrm>
            <a:off x="1669327" y="2693471"/>
            <a:ext cx="294853" cy="320041"/>
          </a:xfrm>
          <a:prstGeom prst="rect">
            <a:avLst/>
          </a:prstGeom>
          <a:noFill/>
          <a:ln>
            <a:noFill/>
          </a:ln>
        </p:spPr>
      </p:pic>
      <p:pic>
        <p:nvPicPr>
          <p:cNvPr descr="A picture containing mug&#10;&#10;Description automatically generated" id="450" name="Google Shape;450;p43"/>
          <p:cNvPicPr preferRelativeResize="0"/>
          <p:nvPr/>
        </p:nvPicPr>
        <p:blipFill rotWithShape="1">
          <a:blip r:embed="rId7">
            <a:alphaModFix/>
          </a:blip>
          <a:srcRect b="0" l="0" r="0" t="0"/>
          <a:stretch/>
        </p:blipFill>
        <p:spPr>
          <a:xfrm>
            <a:off x="1661850" y="3521485"/>
            <a:ext cx="294853" cy="320041"/>
          </a:xfrm>
          <a:prstGeom prst="rect">
            <a:avLst/>
          </a:prstGeom>
          <a:noFill/>
          <a:ln>
            <a:noFill/>
          </a:ln>
        </p:spPr>
      </p:pic>
      <p:pic>
        <p:nvPicPr>
          <p:cNvPr descr="A picture containing mug, drawing&#10;&#10;Description automatically generated" id="451" name="Google Shape;451;p43"/>
          <p:cNvPicPr preferRelativeResize="0"/>
          <p:nvPr/>
        </p:nvPicPr>
        <p:blipFill rotWithShape="1">
          <a:blip r:embed="rId8">
            <a:alphaModFix/>
          </a:blip>
          <a:srcRect b="0" l="0" r="0" t="0"/>
          <a:stretch/>
        </p:blipFill>
        <p:spPr>
          <a:xfrm>
            <a:off x="1303081" y="3112246"/>
            <a:ext cx="294853" cy="320041"/>
          </a:xfrm>
          <a:prstGeom prst="rect">
            <a:avLst/>
          </a:prstGeom>
          <a:noFill/>
          <a:ln>
            <a:noFill/>
          </a:ln>
        </p:spPr>
      </p:pic>
      <p:pic>
        <p:nvPicPr>
          <p:cNvPr descr="A picture containing drawing&#10;&#10;Description automatically generated" id="452" name="Google Shape;452;p43"/>
          <p:cNvPicPr preferRelativeResize="0"/>
          <p:nvPr/>
        </p:nvPicPr>
        <p:blipFill rotWithShape="1">
          <a:blip r:embed="rId9">
            <a:alphaModFix/>
          </a:blip>
          <a:srcRect b="0" l="0" r="0" t="0"/>
          <a:stretch/>
        </p:blipFill>
        <p:spPr>
          <a:xfrm>
            <a:off x="2106596" y="3552164"/>
            <a:ext cx="297969" cy="320040"/>
          </a:xfrm>
          <a:prstGeom prst="rect">
            <a:avLst/>
          </a:prstGeom>
          <a:noFill/>
          <a:ln>
            <a:noFill/>
          </a:ln>
        </p:spPr>
      </p:pic>
      <p:pic>
        <p:nvPicPr>
          <p:cNvPr descr="A picture containing light&#10;&#10;Description automatically generated" id="453" name="Google Shape;453;p43"/>
          <p:cNvPicPr preferRelativeResize="0"/>
          <p:nvPr/>
        </p:nvPicPr>
        <p:blipFill rotWithShape="1">
          <a:blip r:embed="rId10">
            <a:alphaModFix/>
          </a:blip>
          <a:srcRect b="0" l="0" r="0" t="0"/>
          <a:stretch/>
        </p:blipFill>
        <p:spPr>
          <a:xfrm>
            <a:off x="741313" y="2920067"/>
            <a:ext cx="320041" cy="320041"/>
          </a:xfrm>
          <a:prstGeom prst="rect">
            <a:avLst/>
          </a:prstGeom>
          <a:noFill/>
          <a:ln>
            <a:noFill/>
          </a:ln>
        </p:spPr>
      </p:pic>
      <p:pic>
        <p:nvPicPr>
          <p:cNvPr descr="A picture containing drawing&#10;&#10;Description automatically generated" id="454" name="Google Shape;454;p43"/>
          <p:cNvPicPr preferRelativeResize="0"/>
          <p:nvPr/>
        </p:nvPicPr>
        <p:blipFill rotWithShape="1">
          <a:blip r:embed="rId11">
            <a:alphaModFix/>
          </a:blip>
          <a:srcRect b="0" l="0" r="0" t="0"/>
          <a:stretch/>
        </p:blipFill>
        <p:spPr>
          <a:xfrm>
            <a:off x="2120249" y="2920067"/>
            <a:ext cx="270662" cy="320041"/>
          </a:xfrm>
          <a:prstGeom prst="rect">
            <a:avLst/>
          </a:prstGeom>
          <a:noFill/>
          <a:ln>
            <a:noFill/>
          </a:ln>
        </p:spPr>
      </p:pic>
      <p:pic>
        <p:nvPicPr>
          <p:cNvPr descr="A picture containing drawing&#10;&#10;Description automatically generated" id="455" name="Google Shape;455;p43"/>
          <p:cNvPicPr preferRelativeResize="0"/>
          <p:nvPr/>
        </p:nvPicPr>
        <p:blipFill rotWithShape="1">
          <a:blip r:embed="rId12">
            <a:alphaModFix/>
          </a:blip>
          <a:srcRect b="0" l="0" r="0" t="0"/>
          <a:stretch/>
        </p:blipFill>
        <p:spPr>
          <a:xfrm>
            <a:off x="719242" y="3552164"/>
            <a:ext cx="364182" cy="320040"/>
          </a:xfrm>
          <a:prstGeom prst="rect">
            <a:avLst/>
          </a:prstGeom>
          <a:noFill/>
          <a:ln>
            <a:noFill/>
          </a:ln>
        </p:spPr>
      </p:pic>
      <p:sp>
        <p:nvSpPr>
          <p:cNvPr id="456" name="Google Shape;456;p43"/>
          <p:cNvSpPr txBox="1"/>
          <p:nvPr/>
        </p:nvSpPr>
        <p:spPr>
          <a:xfrm>
            <a:off x="6496168" y="3443773"/>
            <a:ext cx="1073400" cy="402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accent2"/>
              </a:buClr>
              <a:buSzPts val="700"/>
              <a:buFont typeface="Roboto"/>
              <a:buNone/>
            </a:pPr>
            <a:r>
              <a:rPr b="1" lang="en" sz="700">
                <a:solidFill>
                  <a:schemeClr val="accent2"/>
                </a:solidFill>
                <a:latin typeface="Roboto"/>
                <a:ea typeface="Roboto"/>
                <a:cs typeface="Roboto"/>
                <a:sym typeface="Roboto"/>
              </a:rPr>
              <a:t>THROUGHPUT OPTIMIZATION</a:t>
            </a:r>
            <a:endParaRPr b="1" sz="700">
              <a:solidFill>
                <a:schemeClr val="accent2"/>
              </a:solidFill>
              <a:latin typeface="Roboto"/>
              <a:ea typeface="Roboto"/>
              <a:cs typeface="Roboto"/>
              <a:sym typeface="Roboto"/>
            </a:endParaRPr>
          </a:p>
        </p:txBody>
      </p:sp>
      <p:cxnSp>
        <p:nvCxnSpPr>
          <p:cNvPr id="457" name="Google Shape;457;p43"/>
          <p:cNvCxnSpPr/>
          <p:nvPr/>
        </p:nvCxnSpPr>
        <p:spPr>
          <a:xfrm>
            <a:off x="2535348" y="3195908"/>
            <a:ext cx="290400" cy="0"/>
          </a:xfrm>
          <a:prstGeom prst="straightConnector1">
            <a:avLst/>
          </a:prstGeom>
          <a:noFill/>
          <a:ln cap="flat" cmpd="sng" w="12700">
            <a:solidFill>
              <a:srgbClr val="A5A5A5"/>
            </a:solidFill>
            <a:prstDash val="solid"/>
            <a:round/>
            <a:headEnd len="sm" w="sm" type="none"/>
            <a:tailEnd len="med" w="med" type="triangle"/>
          </a:ln>
        </p:spPr>
      </p:cxnSp>
      <p:cxnSp>
        <p:nvCxnSpPr>
          <p:cNvPr id="458" name="Google Shape;458;p43"/>
          <p:cNvCxnSpPr/>
          <p:nvPr/>
        </p:nvCxnSpPr>
        <p:spPr>
          <a:xfrm>
            <a:off x="6327060" y="3195908"/>
            <a:ext cx="290400" cy="0"/>
          </a:xfrm>
          <a:prstGeom prst="straightConnector1">
            <a:avLst/>
          </a:prstGeom>
          <a:noFill/>
          <a:ln cap="flat" cmpd="sng" w="12700">
            <a:solidFill>
              <a:srgbClr val="A5A5A5"/>
            </a:solidFill>
            <a:prstDash val="solid"/>
            <a:round/>
            <a:headEnd len="sm" w="sm" type="none"/>
            <a:tailEnd len="med" w="med" type="triangle"/>
          </a:ln>
        </p:spPr>
      </p:cxnSp>
      <p:pic>
        <p:nvPicPr>
          <p:cNvPr id="459" name="Google Shape;459;p43"/>
          <p:cNvPicPr preferRelativeResize="0"/>
          <p:nvPr/>
        </p:nvPicPr>
        <p:blipFill>
          <a:blip r:embed="rId13">
            <a:alphaModFix/>
          </a:blip>
          <a:stretch>
            <a:fillRect/>
          </a:stretch>
        </p:blipFill>
        <p:spPr>
          <a:xfrm>
            <a:off x="2785487" y="2617150"/>
            <a:ext cx="3460800" cy="1133856"/>
          </a:xfrm>
          <a:prstGeom prst="rect">
            <a:avLst/>
          </a:prstGeom>
          <a:noFill/>
          <a:ln>
            <a:noFill/>
          </a:ln>
        </p:spPr>
      </p:pic>
      <p:sp>
        <p:nvSpPr>
          <p:cNvPr id="460" name="Google Shape;460;p43"/>
          <p:cNvSpPr txBox="1"/>
          <p:nvPr/>
        </p:nvSpPr>
        <p:spPr>
          <a:xfrm>
            <a:off x="3291300" y="3723300"/>
            <a:ext cx="2749800" cy="2697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E6E6E6"/>
              </a:buClr>
              <a:buSzPts val="1400"/>
              <a:buFont typeface="Roboto"/>
              <a:buNone/>
            </a:pPr>
            <a:r>
              <a:rPr lang="en" sz="600">
                <a:solidFill>
                  <a:schemeClr val="dk1"/>
                </a:solidFill>
                <a:latin typeface="Roboto"/>
                <a:ea typeface="Roboto"/>
                <a:cs typeface="Roboto"/>
                <a:sym typeface="Roboto"/>
              </a:rPr>
              <a:t>SECURITY  |  GOVERNANCE  |  LINEAGE  |  MANAGEMENT  |  AUTOMATION</a:t>
            </a:r>
            <a:endParaRPr sz="600">
              <a:solidFill>
                <a:schemeClr val="dk1"/>
              </a:solidFill>
              <a:latin typeface="Roboto"/>
              <a:ea typeface="Roboto"/>
              <a:cs typeface="Roboto"/>
              <a:sym typeface="Roboto"/>
            </a:endParaRPr>
          </a:p>
        </p:txBody>
      </p:sp>
      <p:pic>
        <p:nvPicPr>
          <p:cNvPr id="461" name="Google Shape;461;p43"/>
          <p:cNvPicPr preferRelativeResize="0"/>
          <p:nvPr/>
        </p:nvPicPr>
        <p:blipFill rotWithShape="1">
          <a:blip r:embed="rId14">
            <a:alphaModFix/>
          </a:blip>
          <a:srcRect b="0" l="0" r="0" t="0"/>
          <a:stretch/>
        </p:blipFill>
        <p:spPr>
          <a:xfrm>
            <a:off x="2990621" y="3735358"/>
            <a:ext cx="353569" cy="1828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rgbClr val="000000"/>
              </a:buClr>
              <a:buSzPts val="2200"/>
              <a:buFont typeface="Arial"/>
              <a:buNone/>
            </a:pPr>
            <a:r>
              <a:t/>
            </a:r>
            <a:endParaRPr b="0" i="0" sz="2200" u="none" cap="none" strike="noStrike">
              <a:solidFill>
                <a:schemeClr val="dk1"/>
              </a:solidFill>
              <a:latin typeface="Lato"/>
              <a:ea typeface="Lato"/>
              <a:cs typeface="Lato"/>
              <a:sym typeface="Lato"/>
            </a:endParaRPr>
          </a:p>
        </p:txBody>
      </p:sp>
      <p:sp>
        <p:nvSpPr>
          <p:cNvPr id="467" name="Google Shape;467;p44"/>
          <p:cNvSpPr txBox="1"/>
          <p:nvPr/>
        </p:nvSpPr>
        <p:spPr>
          <a:xfrm>
            <a:off x="932975" y="969900"/>
            <a:ext cx="2990700" cy="480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440"/>
              <a:buFont typeface="Arial"/>
              <a:buNone/>
            </a:pPr>
            <a:r>
              <a:rPr b="0" i="0" lang="en" sz="1800" u="none" cap="none" strike="noStrike">
                <a:solidFill>
                  <a:schemeClr val="dk1"/>
                </a:solidFill>
                <a:latin typeface="Roboto"/>
                <a:ea typeface="Roboto"/>
                <a:cs typeface="Roboto"/>
                <a:sym typeface="Roboto"/>
              </a:rPr>
              <a:t>CDP Public Cloud</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60"/>
              <a:buFont typeface="Arial"/>
              <a:buNone/>
            </a:pPr>
            <a:r>
              <a:rPr i="0" lang="en" sz="1000" u="none" cap="none" strike="noStrike">
                <a:solidFill>
                  <a:schemeClr val="dk1"/>
                </a:solidFill>
                <a:latin typeface="Roboto Light"/>
                <a:ea typeface="Roboto Light"/>
                <a:cs typeface="Roboto Light"/>
                <a:sym typeface="Roboto Light"/>
              </a:rPr>
              <a:t>(platform-as-a-service)</a:t>
            </a:r>
            <a:endParaRPr i="0" sz="1200" u="none" cap="none" strike="noStrike">
              <a:solidFill>
                <a:schemeClr val="dk1"/>
              </a:solidFill>
              <a:latin typeface="Roboto Light"/>
              <a:ea typeface="Roboto Light"/>
              <a:cs typeface="Roboto Light"/>
              <a:sym typeface="Roboto Light"/>
            </a:endParaRPr>
          </a:p>
        </p:txBody>
      </p:sp>
      <p:sp>
        <p:nvSpPr>
          <p:cNvPr id="468" name="Google Shape;468;p44"/>
          <p:cNvSpPr/>
          <p:nvPr/>
        </p:nvSpPr>
        <p:spPr>
          <a:xfrm>
            <a:off x="1149887" y="4183850"/>
            <a:ext cx="6857400" cy="265200"/>
          </a:xfrm>
          <a:prstGeom prst="roundRect">
            <a:avLst>
              <a:gd fmla="val 2965" name="adj"/>
            </a:avLst>
          </a:prstGeom>
          <a:solidFill>
            <a:srgbClr val="F2F2F2">
              <a:alpha val="7765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Medium"/>
                <a:ea typeface="Roboto Medium"/>
                <a:cs typeface="Roboto Medium"/>
                <a:sym typeface="Roboto Medium"/>
              </a:rPr>
              <a:t>Cloudera Runtime </a:t>
            </a:r>
            <a:endParaRPr b="0" i="0" sz="1000" u="none" cap="none" strike="noStrike">
              <a:solidFill>
                <a:srgbClr val="000000"/>
              </a:solidFill>
              <a:latin typeface="Roboto Medium"/>
              <a:ea typeface="Roboto Medium"/>
              <a:cs typeface="Roboto Medium"/>
              <a:sym typeface="Roboto Medium"/>
            </a:endParaRPr>
          </a:p>
        </p:txBody>
      </p:sp>
      <p:sp>
        <p:nvSpPr>
          <p:cNvPr id="469" name="Google Shape;469;p44"/>
          <p:cNvSpPr/>
          <p:nvPr/>
        </p:nvSpPr>
        <p:spPr>
          <a:xfrm>
            <a:off x="2023149" y="2030717"/>
            <a:ext cx="694800" cy="421200"/>
          </a:xfrm>
          <a:custGeom>
            <a:rect b="b" l="l" r="r" t="t"/>
            <a:pathLst>
              <a:path extrusionOk="0" h="120000" w="120000">
                <a:moveTo>
                  <a:pt x="119969" y="76681"/>
                </a:moveTo>
                <a:lnTo>
                  <a:pt x="119969" y="76681"/>
                </a:lnTo>
                <a:cubicBezTo>
                  <a:pt x="119969" y="52972"/>
                  <a:pt x="107981" y="33513"/>
                  <a:pt x="92520" y="34864"/>
                </a:cubicBezTo>
                <a:cubicBezTo>
                  <a:pt x="87387" y="13955"/>
                  <a:pt x="74538" y="0"/>
                  <a:pt x="59969" y="0"/>
                </a:cubicBezTo>
                <a:cubicBezTo>
                  <a:pt x="40266" y="0"/>
                  <a:pt x="24866" y="25110"/>
                  <a:pt x="23975" y="55773"/>
                </a:cubicBezTo>
                <a:cubicBezTo>
                  <a:pt x="11157" y="51621"/>
                  <a:pt x="0" y="66977"/>
                  <a:pt x="0" y="87836"/>
                </a:cubicBezTo>
                <a:cubicBezTo>
                  <a:pt x="0" y="119949"/>
                  <a:pt x="20563" y="118549"/>
                  <a:pt x="20563" y="118549"/>
                </a:cubicBezTo>
                <a:cubicBezTo>
                  <a:pt x="95963" y="118549"/>
                  <a:pt x="95963" y="118549"/>
                  <a:pt x="95963" y="118549"/>
                </a:cubicBezTo>
                <a:cubicBezTo>
                  <a:pt x="95963" y="118549"/>
                  <a:pt x="119969" y="114397"/>
                  <a:pt x="119969" y="76681"/>
                </a:cubicBezTo>
              </a:path>
            </a:pathLst>
          </a:custGeom>
          <a:noFill/>
          <a:ln cap="flat" cmpd="sng" w="19050">
            <a:solidFill>
              <a:srgbClr val="00A3AF"/>
            </a:solidFill>
            <a:prstDash val="solid"/>
            <a:round/>
            <a:headEnd len="sm" w="sm" type="none"/>
            <a:tailEnd len="sm" w="sm" type="none"/>
          </a:ln>
        </p:spPr>
        <p:txBody>
          <a:bodyPr anchorCtr="0" anchor="ctr" bIns="0" lIns="91375" spcFirstLastPara="1" rIns="91375"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A3AF"/>
                </a:solidFill>
                <a:latin typeface="Roboto Medium"/>
                <a:ea typeface="Roboto Medium"/>
                <a:cs typeface="Roboto Medium"/>
                <a:sym typeface="Roboto Medium"/>
              </a:rPr>
              <a:t>Azure</a:t>
            </a:r>
            <a:endParaRPr b="0" i="0" sz="1000" u="none" cap="none" strike="noStrike">
              <a:solidFill>
                <a:srgbClr val="00A3AF"/>
              </a:solidFill>
              <a:latin typeface="Roboto Medium"/>
              <a:ea typeface="Roboto Medium"/>
              <a:cs typeface="Roboto Medium"/>
              <a:sym typeface="Roboto Medium"/>
            </a:endParaRPr>
          </a:p>
        </p:txBody>
      </p:sp>
      <p:sp>
        <p:nvSpPr>
          <p:cNvPr id="470" name="Google Shape;470;p44"/>
          <p:cNvSpPr/>
          <p:nvPr/>
        </p:nvSpPr>
        <p:spPr>
          <a:xfrm>
            <a:off x="1149873" y="2030717"/>
            <a:ext cx="694800" cy="420300"/>
          </a:xfrm>
          <a:custGeom>
            <a:rect b="b" l="l" r="r" t="t"/>
            <a:pathLst>
              <a:path extrusionOk="0" h="120000" w="120000">
                <a:moveTo>
                  <a:pt x="119969" y="76681"/>
                </a:moveTo>
                <a:lnTo>
                  <a:pt x="119969" y="76681"/>
                </a:lnTo>
                <a:cubicBezTo>
                  <a:pt x="119969" y="52972"/>
                  <a:pt x="107981" y="33513"/>
                  <a:pt x="92520" y="34864"/>
                </a:cubicBezTo>
                <a:cubicBezTo>
                  <a:pt x="87387" y="13955"/>
                  <a:pt x="74538" y="0"/>
                  <a:pt x="59969" y="0"/>
                </a:cubicBezTo>
                <a:cubicBezTo>
                  <a:pt x="40266" y="0"/>
                  <a:pt x="24866" y="25110"/>
                  <a:pt x="23975" y="55773"/>
                </a:cubicBezTo>
                <a:cubicBezTo>
                  <a:pt x="11157" y="51621"/>
                  <a:pt x="0" y="66977"/>
                  <a:pt x="0" y="87836"/>
                </a:cubicBezTo>
                <a:cubicBezTo>
                  <a:pt x="0" y="119949"/>
                  <a:pt x="20563" y="118549"/>
                  <a:pt x="20563" y="118549"/>
                </a:cubicBezTo>
                <a:cubicBezTo>
                  <a:pt x="95963" y="118549"/>
                  <a:pt x="95963" y="118549"/>
                  <a:pt x="95963" y="118549"/>
                </a:cubicBezTo>
                <a:cubicBezTo>
                  <a:pt x="95963" y="118549"/>
                  <a:pt x="119969" y="114397"/>
                  <a:pt x="119969" y="76681"/>
                </a:cubicBezTo>
              </a:path>
            </a:pathLst>
          </a:custGeom>
          <a:noFill/>
          <a:ln cap="flat" cmpd="sng" w="19050">
            <a:solidFill>
              <a:srgbClr val="00A3AF"/>
            </a:solidFill>
            <a:prstDash val="solid"/>
            <a:round/>
            <a:headEnd len="sm" w="sm" type="none"/>
            <a:tailEnd len="sm" w="sm" type="none"/>
          </a:ln>
        </p:spPr>
        <p:txBody>
          <a:bodyPr anchorCtr="0" anchor="ctr" bIns="0" lIns="91375" spcFirstLastPara="1" rIns="91375"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A3AF"/>
                </a:solidFill>
                <a:latin typeface="Roboto Medium"/>
                <a:ea typeface="Roboto Medium"/>
                <a:cs typeface="Roboto Medium"/>
                <a:sym typeface="Roboto Medium"/>
              </a:rPr>
              <a:t>AWS</a:t>
            </a:r>
            <a:endParaRPr b="0" i="0" sz="1000" u="none" cap="none" strike="noStrike">
              <a:solidFill>
                <a:srgbClr val="00A3AF"/>
              </a:solidFill>
              <a:latin typeface="Roboto Medium"/>
              <a:ea typeface="Roboto Medium"/>
              <a:cs typeface="Roboto Medium"/>
              <a:sym typeface="Roboto Medium"/>
            </a:endParaRPr>
          </a:p>
        </p:txBody>
      </p:sp>
      <p:sp>
        <p:nvSpPr>
          <p:cNvPr id="471" name="Google Shape;471;p44"/>
          <p:cNvSpPr/>
          <p:nvPr/>
        </p:nvSpPr>
        <p:spPr>
          <a:xfrm>
            <a:off x="2896375" y="2030628"/>
            <a:ext cx="694800" cy="420300"/>
          </a:xfrm>
          <a:custGeom>
            <a:rect b="b" l="l" r="r" t="t"/>
            <a:pathLst>
              <a:path extrusionOk="0" h="120000" w="120000">
                <a:moveTo>
                  <a:pt x="119969" y="76681"/>
                </a:moveTo>
                <a:lnTo>
                  <a:pt x="119969" y="76681"/>
                </a:lnTo>
                <a:cubicBezTo>
                  <a:pt x="119969" y="52972"/>
                  <a:pt x="107981" y="33513"/>
                  <a:pt x="92520" y="34864"/>
                </a:cubicBezTo>
                <a:cubicBezTo>
                  <a:pt x="87387" y="13955"/>
                  <a:pt x="74538" y="0"/>
                  <a:pt x="59969" y="0"/>
                </a:cubicBezTo>
                <a:cubicBezTo>
                  <a:pt x="40266" y="0"/>
                  <a:pt x="24866" y="25110"/>
                  <a:pt x="23975" y="55773"/>
                </a:cubicBezTo>
                <a:cubicBezTo>
                  <a:pt x="11157" y="51621"/>
                  <a:pt x="0" y="66977"/>
                  <a:pt x="0" y="87836"/>
                </a:cubicBezTo>
                <a:cubicBezTo>
                  <a:pt x="0" y="119949"/>
                  <a:pt x="20563" y="118549"/>
                  <a:pt x="20563" y="118549"/>
                </a:cubicBezTo>
                <a:cubicBezTo>
                  <a:pt x="95963" y="118549"/>
                  <a:pt x="95963" y="118549"/>
                  <a:pt x="95963" y="118549"/>
                </a:cubicBezTo>
                <a:cubicBezTo>
                  <a:pt x="95963" y="118549"/>
                  <a:pt x="119969" y="114397"/>
                  <a:pt x="119969" y="76681"/>
                </a:cubicBezTo>
              </a:path>
            </a:pathLst>
          </a:custGeom>
          <a:noFill/>
          <a:ln cap="flat" cmpd="sng" w="19050">
            <a:solidFill>
              <a:srgbClr val="00A3AF"/>
            </a:solidFill>
            <a:prstDash val="solid"/>
            <a:round/>
            <a:headEnd len="sm" w="sm" type="none"/>
            <a:tailEnd len="sm" w="sm" type="none"/>
          </a:ln>
        </p:spPr>
        <p:txBody>
          <a:bodyPr anchorCtr="0" anchor="ctr" bIns="0" lIns="91375" spcFirstLastPara="1" rIns="91375"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A3AF"/>
                </a:solidFill>
                <a:latin typeface="Roboto Medium"/>
                <a:ea typeface="Roboto Medium"/>
                <a:cs typeface="Roboto Medium"/>
                <a:sym typeface="Roboto Medium"/>
              </a:rPr>
              <a:t>GCP</a:t>
            </a:r>
            <a:endParaRPr b="0" i="0" sz="1000" u="none" cap="none" strike="noStrike">
              <a:solidFill>
                <a:srgbClr val="00A3AF"/>
              </a:solidFill>
              <a:latin typeface="Roboto Medium"/>
              <a:ea typeface="Roboto Medium"/>
              <a:cs typeface="Roboto Medium"/>
              <a:sym typeface="Roboto Medium"/>
            </a:endParaRPr>
          </a:p>
        </p:txBody>
      </p:sp>
      <p:sp>
        <p:nvSpPr>
          <p:cNvPr id="472" name="Google Shape;472;p44"/>
          <p:cNvSpPr/>
          <p:nvPr/>
        </p:nvSpPr>
        <p:spPr>
          <a:xfrm>
            <a:off x="7007000" y="2030671"/>
            <a:ext cx="864600" cy="420300"/>
          </a:xfrm>
          <a:custGeom>
            <a:rect b="b" l="l" r="r" t="t"/>
            <a:pathLst>
              <a:path extrusionOk="0" h="120000" w="120000">
                <a:moveTo>
                  <a:pt x="119969" y="76681"/>
                </a:moveTo>
                <a:lnTo>
                  <a:pt x="119969" y="76681"/>
                </a:lnTo>
                <a:cubicBezTo>
                  <a:pt x="119969" y="52972"/>
                  <a:pt x="107981" y="33513"/>
                  <a:pt x="92520" y="34864"/>
                </a:cubicBezTo>
                <a:cubicBezTo>
                  <a:pt x="87387" y="13955"/>
                  <a:pt x="74538" y="0"/>
                  <a:pt x="59969" y="0"/>
                </a:cubicBezTo>
                <a:cubicBezTo>
                  <a:pt x="40266" y="0"/>
                  <a:pt x="24866" y="25110"/>
                  <a:pt x="23975" y="55773"/>
                </a:cubicBezTo>
                <a:cubicBezTo>
                  <a:pt x="11157" y="51621"/>
                  <a:pt x="0" y="66977"/>
                  <a:pt x="0" y="87836"/>
                </a:cubicBezTo>
                <a:cubicBezTo>
                  <a:pt x="0" y="119949"/>
                  <a:pt x="20563" y="118549"/>
                  <a:pt x="20563" y="118549"/>
                </a:cubicBezTo>
                <a:cubicBezTo>
                  <a:pt x="95963" y="118549"/>
                  <a:pt x="95963" y="118549"/>
                  <a:pt x="95963" y="118549"/>
                </a:cubicBezTo>
                <a:cubicBezTo>
                  <a:pt x="95963" y="118549"/>
                  <a:pt x="119969" y="114397"/>
                  <a:pt x="119969" y="76681"/>
                </a:cubicBezTo>
              </a:path>
            </a:pathLst>
          </a:custGeom>
          <a:noFill/>
          <a:ln cap="flat" cmpd="sng" w="19050">
            <a:solidFill>
              <a:srgbClr val="00A3AF"/>
            </a:solidFill>
            <a:prstDash val="solid"/>
            <a:round/>
            <a:headEnd len="sm" w="sm" type="none"/>
            <a:tailEnd len="sm" w="sm" type="none"/>
          </a:ln>
        </p:spPr>
        <p:txBody>
          <a:bodyPr anchorCtr="0" anchor="ctr" bIns="0" lIns="91375" spcFirstLastPara="1" rIns="91375"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chemeClr val="accent2"/>
                </a:solidFill>
                <a:latin typeface="Roboto Medium"/>
                <a:ea typeface="Roboto Medium"/>
                <a:cs typeface="Roboto Medium"/>
                <a:sym typeface="Roboto Medium"/>
              </a:rPr>
              <a:t> Container Cloud</a:t>
            </a:r>
            <a:endParaRPr b="0" i="0" sz="900" u="none" cap="none" strike="noStrike">
              <a:solidFill>
                <a:schemeClr val="accent2"/>
              </a:solidFill>
              <a:latin typeface="Roboto Medium"/>
              <a:ea typeface="Roboto Medium"/>
              <a:cs typeface="Roboto Medium"/>
              <a:sym typeface="Roboto Medium"/>
            </a:endParaRPr>
          </a:p>
        </p:txBody>
      </p:sp>
      <p:sp>
        <p:nvSpPr>
          <p:cNvPr id="473" name="Google Shape;473;p44"/>
          <p:cNvSpPr/>
          <p:nvPr/>
        </p:nvSpPr>
        <p:spPr>
          <a:xfrm>
            <a:off x="5486600" y="2060438"/>
            <a:ext cx="1062000" cy="391500"/>
          </a:xfrm>
          <a:prstGeom prst="roundRect">
            <a:avLst>
              <a:gd fmla="val 5845" name="adj"/>
            </a:avLst>
          </a:prstGeom>
          <a:noFill/>
          <a:ln cap="flat" cmpd="sng" w="19050">
            <a:solidFill>
              <a:schemeClr val="accent2"/>
            </a:solidFill>
            <a:prstDash val="solid"/>
            <a:round/>
            <a:headEnd len="sm" w="sm" type="none"/>
            <a:tailEnd len="sm" w="sm" type="none"/>
          </a:ln>
        </p:spPr>
        <p:txBody>
          <a:bodyPr anchorCtr="0" anchor="t" bIns="9140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2"/>
                </a:solidFill>
                <a:latin typeface="Roboto Medium"/>
                <a:ea typeface="Roboto Medium"/>
                <a:cs typeface="Roboto Medium"/>
                <a:sym typeface="Roboto Medium"/>
              </a:rPr>
              <a:t>Bare Metal</a:t>
            </a:r>
            <a:endParaRPr b="0" i="0" sz="1000" u="none" cap="none" strike="noStrike">
              <a:solidFill>
                <a:schemeClr val="accent2"/>
              </a:solidFill>
              <a:latin typeface="Roboto Medium"/>
              <a:ea typeface="Roboto Medium"/>
              <a:cs typeface="Roboto Medium"/>
              <a:sym typeface="Roboto Medium"/>
            </a:endParaRPr>
          </a:p>
        </p:txBody>
      </p:sp>
      <p:grpSp>
        <p:nvGrpSpPr>
          <p:cNvPr id="474" name="Google Shape;474;p44"/>
          <p:cNvGrpSpPr/>
          <p:nvPr/>
        </p:nvGrpSpPr>
        <p:grpSpPr>
          <a:xfrm>
            <a:off x="5579334" y="2241245"/>
            <a:ext cx="365627" cy="164563"/>
            <a:chOff x="5778825" y="3998823"/>
            <a:chExt cx="365700" cy="164563"/>
          </a:xfrm>
        </p:grpSpPr>
        <p:sp>
          <p:nvSpPr>
            <p:cNvPr id="475" name="Google Shape;475;p44"/>
            <p:cNvSpPr/>
            <p:nvPr/>
          </p:nvSpPr>
          <p:spPr>
            <a:xfrm>
              <a:off x="5778825" y="3998823"/>
              <a:ext cx="365700" cy="69300"/>
            </a:xfrm>
            <a:prstGeom prst="roundRect">
              <a:avLst>
                <a:gd fmla="val 8850" name="adj"/>
              </a:avLst>
            </a:prstGeom>
            <a:no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76" name="Google Shape;476;p44"/>
            <p:cNvSpPr/>
            <p:nvPr/>
          </p:nvSpPr>
          <p:spPr>
            <a:xfrm>
              <a:off x="5803047" y="4018067"/>
              <a:ext cx="76800" cy="30600"/>
            </a:xfrm>
            <a:prstGeom prst="roundRect">
              <a:avLst>
                <a:gd fmla="val 5093" name="adj"/>
              </a:avLst>
            </a:prstGeom>
            <a:solidFill>
              <a:srgbClr val="00A3AF"/>
            </a:solid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77" name="Google Shape;477;p44"/>
            <p:cNvSpPr/>
            <p:nvPr/>
          </p:nvSpPr>
          <p:spPr>
            <a:xfrm>
              <a:off x="5778825" y="4094086"/>
              <a:ext cx="365700" cy="69300"/>
            </a:xfrm>
            <a:prstGeom prst="roundRect">
              <a:avLst>
                <a:gd fmla="val 8850" name="adj"/>
              </a:avLst>
            </a:prstGeom>
            <a:no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78" name="Google Shape;478;p44"/>
            <p:cNvSpPr/>
            <p:nvPr/>
          </p:nvSpPr>
          <p:spPr>
            <a:xfrm>
              <a:off x="5803047" y="4113330"/>
              <a:ext cx="76800" cy="30600"/>
            </a:xfrm>
            <a:prstGeom prst="roundRect">
              <a:avLst>
                <a:gd fmla="val 5093" name="adj"/>
              </a:avLst>
            </a:prstGeom>
            <a:solidFill>
              <a:srgbClr val="00A3AF"/>
            </a:solid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grpSp>
      <p:grpSp>
        <p:nvGrpSpPr>
          <p:cNvPr id="479" name="Google Shape;479;p44"/>
          <p:cNvGrpSpPr/>
          <p:nvPr/>
        </p:nvGrpSpPr>
        <p:grpSpPr>
          <a:xfrm>
            <a:off x="6036419" y="2241245"/>
            <a:ext cx="365627" cy="164563"/>
            <a:chOff x="5778825" y="3998823"/>
            <a:chExt cx="365700" cy="164563"/>
          </a:xfrm>
        </p:grpSpPr>
        <p:sp>
          <p:nvSpPr>
            <p:cNvPr id="480" name="Google Shape;480;p44"/>
            <p:cNvSpPr/>
            <p:nvPr/>
          </p:nvSpPr>
          <p:spPr>
            <a:xfrm>
              <a:off x="5778825" y="3998823"/>
              <a:ext cx="365700" cy="69300"/>
            </a:xfrm>
            <a:prstGeom prst="roundRect">
              <a:avLst>
                <a:gd fmla="val 8850" name="adj"/>
              </a:avLst>
            </a:prstGeom>
            <a:no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81" name="Google Shape;481;p44"/>
            <p:cNvSpPr/>
            <p:nvPr/>
          </p:nvSpPr>
          <p:spPr>
            <a:xfrm>
              <a:off x="5803047" y="4018067"/>
              <a:ext cx="76800" cy="30600"/>
            </a:xfrm>
            <a:prstGeom prst="roundRect">
              <a:avLst>
                <a:gd fmla="val 5093" name="adj"/>
              </a:avLst>
            </a:prstGeom>
            <a:solidFill>
              <a:srgbClr val="00A3AF"/>
            </a:solid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82" name="Google Shape;482;p44"/>
            <p:cNvSpPr/>
            <p:nvPr/>
          </p:nvSpPr>
          <p:spPr>
            <a:xfrm>
              <a:off x="5778825" y="4094086"/>
              <a:ext cx="365700" cy="69300"/>
            </a:xfrm>
            <a:prstGeom prst="roundRect">
              <a:avLst>
                <a:gd fmla="val 8850" name="adj"/>
              </a:avLst>
            </a:prstGeom>
            <a:no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sp>
          <p:nvSpPr>
            <p:cNvPr id="483" name="Google Shape;483;p44"/>
            <p:cNvSpPr/>
            <p:nvPr/>
          </p:nvSpPr>
          <p:spPr>
            <a:xfrm>
              <a:off x="5803047" y="4113330"/>
              <a:ext cx="76800" cy="30600"/>
            </a:xfrm>
            <a:prstGeom prst="roundRect">
              <a:avLst>
                <a:gd fmla="val 5093" name="adj"/>
              </a:avLst>
            </a:prstGeom>
            <a:solidFill>
              <a:srgbClr val="00A3AF"/>
            </a:solidFill>
            <a:ln cap="flat" cmpd="sng" w="9525">
              <a:solidFill>
                <a:srgbClr val="00A3A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5"/>
                </a:solidFill>
                <a:latin typeface="Roboto Medium"/>
                <a:ea typeface="Roboto Medium"/>
                <a:cs typeface="Roboto Medium"/>
                <a:sym typeface="Roboto Medium"/>
              </a:endParaRPr>
            </a:p>
          </p:txBody>
        </p:sp>
      </p:grpSp>
      <p:sp>
        <p:nvSpPr>
          <p:cNvPr id="484" name="Google Shape;484;p44"/>
          <p:cNvSpPr/>
          <p:nvPr/>
        </p:nvSpPr>
        <p:spPr>
          <a:xfrm>
            <a:off x="1149887" y="1596875"/>
            <a:ext cx="6858300" cy="265200"/>
          </a:xfrm>
          <a:prstGeom prst="roundRect">
            <a:avLst>
              <a:gd fmla="val 2965" name="adj"/>
            </a:avLst>
          </a:prstGeom>
          <a:solidFill>
            <a:srgbClr val="F2F2F2">
              <a:alpha val="7765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Medium"/>
                <a:ea typeface="Roboto Medium"/>
                <a:cs typeface="Roboto Medium"/>
                <a:sym typeface="Roboto Medium"/>
              </a:rPr>
              <a:t>Control Plane</a:t>
            </a:r>
            <a:endParaRPr b="0" i="0" sz="1000" u="none" cap="none" strike="noStrike">
              <a:solidFill>
                <a:srgbClr val="000000"/>
              </a:solidFill>
              <a:latin typeface="Roboto Medium"/>
              <a:ea typeface="Roboto Medium"/>
              <a:cs typeface="Roboto Medium"/>
              <a:sym typeface="Roboto Medium"/>
            </a:endParaRPr>
          </a:p>
        </p:txBody>
      </p:sp>
      <p:sp>
        <p:nvSpPr>
          <p:cNvPr id="485" name="Google Shape;485;p44"/>
          <p:cNvSpPr/>
          <p:nvPr/>
        </p:nvSpPr>
        <p:spPr>
          <a:xfrm>
            <a:off x="2778189" y="2997268"/>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86" name="Google Shape;486;p44"/>
          <p:cNvSpPr/>
          <p:nvPr/>
        </p:nvSpPr>
        <p:spPr>
          <a:xfrm>
            <a:off x="1416437" y="2997274"/>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87" name="Google Shape;487;p44"/>
          <p:cNvSpPr/>
          <p:nvPr/>
        </p:nvSpPr>
        <p:spPr>
          <a:xfrm>
            <a:off x="1340238" y="3073475"/>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88" name="Google Shape;488;p44"/>
          <p:cNvSpPr/>
          <p:nvPr/>
        </p:nvSpPr>
        <p:spPr>
          <a:xfrm>
            <a:off x="1267861" y="3156734"/>
            <a:ext cx="810600" cy="8817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89" name="Google Shape;489;p44"/>
          <p:cNvSpPr/>
          <p:nvPr/>
        </p:nvSpPr>
        <p:spPr>
          <a:xfrm>
            <a:off x="1340250" y="3782948"/>
            <a:ext cx="665700" cy="19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8300"/>
                </a:solidFill>
                <a:latin typeface="Roboto Medium"/>
                <a:ea typeface="Roboto Medium"/>
                <a:cs typeface="Roboto Medium"/>
                <a:sym typeface="Roboto Medium"/>
              </a:rPr>
              <a:t>Data Hub</a:t>
            </a:r>
            <a:br>
              <a:rPr b="0" i="0" lang="en" sz="900" u="none" cap="none" strike="noStrike">
                <a:solidFill>
                  <a:srgbClr val="FF8300"/>
                </a:solidFill>
                <a:latin typeface="Roboto Medium"/>
                <a:ea typeface="Roboto Medium"/>
                <a:cs typeface="Roboto Medium"/>
                <a:sym typeface="Roboto Medium"/>
              </a:rPr>
            </a:br>
            <a:r>
              <a:rPr lang="en" sz="600">
                <a:solidFill>
                  <a:srgbClr val="FF8300"/>
                </a:solidFill>
                <a:latin typeface="Roboto Light"/>
                <a:ea typeface="Roboto Light"/>
                <a:cs typeface="Roboto Light"/>
                <a:sym typeface="Roboto Light"/>
              </a:rPr>
              <a:t>Servers</a:t>
            </a:r>
            <a:endParaRPr i="0" sz="600" u="none" cap="none" strike="noStrike">
              <a:solidFill>
                <a:srgbClr val="FF8300"/>
              </a:solidFill>
              <a:latin typeface="Roboto Light"/>
              <a:ea typeface="Roboto Light"/>
              <a:cs typeface="Roboto Light"/>
              <a:sym typeface="Roboto Light"/>
            </a:endParaRPr>
          </a:p>
        </p:txBody>
      </p:sp>
      <p:sp>
        <p:nvSpPr>
          <p:cNvPr id="490" name="Google Shape;490;p44"/>
          <p:cNvSpPr/>
          <p:nvPr/>
        </p:nvSpPr>
        <p:spPr>
          <a:xfrm>
            <a:off x="2701989" y="3073469"/>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91" name="Google Shape;491;p44"/>
          <p:cNvSpPr/>
          <p:nvPr/>
        </p:nvSpPr>
        <p:spPr>
          <a:xfrm>
            <a:off x="2634186" y="3153351"/>
            <a:ext cx="810600" cy="8817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492" name="Google Shape;492;p44"/>
          <p:cNvSpPr/>
          <p:nvPr/>
        </p:nvSpPr>
        <p:spPr>
          <a:xfrm>
            <a:off x="2655525" y="3782948"/>
            <a:ext cx="777900" cy="23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8300"/>
                </a:solidFill>
                <a:latin typeface="Roboto Medium"/>
                <a:ea typeface="Roboto Medium"/>
                <a:cs typeface="Roboto Medium"/>
                <a:sym typeface="Roboto Medium"/>
              </a:rPr>
              <a:t>DW, ML, DE, … </a:t>
            </a:r>
            <a:r>
              <a:rPr i="0" lang="en" sz="600" u="none" cap="none" strike="noStrike">
                <a:solidFill>
                  <a:srgbClr val="FF8300"/>
                </a:solidFill>
                <a:latin typeface="Roboto Light"/>
                <a:ea typeface="Roboto Light"/>
                <a:cs typeface="Roboto Light"/>
                <a:sym typeface="Roboto Light"/>
              </a:rPr>
              <a:t>Containers</a:t>
            </a:r>
            <a:endParaRPr i="0" sz="600" u="none" cap="none" strike="noStrike">
              <a:solidFill>
                <a:srgbClr val="FF8300"/>
              </a:solidFill>
              <a:latin typeface="Roboto Light"/>
              <a:ea typeface="Roboto Light"/>
              <a:cs typeface="Roboto Light"/>
              <a:sym typeface="Roboto Light"/>
            </a:endParaRPr>
          </a:p>
        </p:txBody>
      </p:sp>
      <p:sp>
        <p:nvSpPr>
          <p:cNvPr id="493" name="Google Shape;493;p44"/>
          <p:cNvSpPr/>
          <p:nvPr/>
        </p:nvSpPr>
        <p:spPr>
          <a:xfrm>
            <a:off x="2666189" y="3184137"/>
            <a:ext cx="745800" cy="267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8300"/>
                </a:solidFill>
                <a:latin typeface="Roboto Medium"/>
                <a:ea typeface="Roboto Medium"/>
                <a:cs typeface="Roboto Medium"/>
                <a:sym typeface="Roboto Medium"/>
              </a:rPr>
              <a:t>Self-Serve Analytics</a:t>
            </a:r>
            <a:endParaRPr b="0" i="0" sz="800" u="none" cap="none" strike="noStrike">
              <a:solidFill>
                <a:srgbClr val="FF8300"/>
              </a:solidFill>
              <a:latin typeface="Roboto Medium"/>
              <a:ea typeface="Roboto Medium"/>
              <a:cs typeface="Roboto Medium"/>
              <a:sym typeface="Roboto Medium"/>
            </a:endParaRPr>
          </a:p>
        </p:txBody>
      </p:sp>
      <p:sp>
        <p:nvSpPr>
          <p:cNvPr id="494" name="Google Shape;494;p44"/>
          <p:cNvSpPr/>
          <p:nvPr/>
        </p:nvSpPr>
        <p:spPr>
          <a:xfrm>
            <a:off x="4161525" y="3266113"/>
            <a:ext cx="802800" cy="422100"/>
          </a:xfrm>
          <a:prstGeom prst="leftRightArrow">
            <a:avLst>
              <a:gd fmla="val 68662" name="adj1"/>
              <a:gd fmla="val 50000" name="adj2"/>
            </a:avLst>
          </a:prstGeom>
          <a:noFill/>
          <a:ln cap="flat" cmpd="sng" w="19050">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4"/>
          <p:cNvSpPr txBox="1"/>
          <p:nvPr/>
        </p:nvSpPr>
        <p:spPr>
          <a:xfrm>
            <a:off x="4686316" y="975839"/>
            <a:ext cx="4045500" cy="480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440"/>
              <a:buFont typeface="Arial"/>
              <a:buNone/>
            </a:pPr>
            <a:r>
              <a:rPr b="0" i="0" lang="en" sz="1800" u="none" cap="none" strike="noStrike">
                <a:solidFill>
                  <a:schemeClr val="dk1"/>
                </a:solidFill>
                <a:latin typeface="Roboto"/>
                <a:ea typeface="Roboto"/>
                <a:cs typeface="Roboto"/>
                <a:sym typeface="Roboto"/>
              </a:rPr>
              <a:t>CDP Private Cloud</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60"/>
              <a:buFont typeface="Arial"/>
              <a:buNone/>
            </a:pPr>
            <a:r>
              <a:rPr i="0" lang="en" sz="1000" u="none" cap="none" strike="noStrike">
                <a:solidFill>
                  <a:schemeClr val="dk1"/>
                </a:solidFill>
                <a:latin typeface="Roboto Light"/>
                <a:ea typeface="Roboto Light"/>
                <a:cs typeface="Roboto Light"/>
                <a:sym typeface="Roboto Light"/>
              </a:rPr>
              <a:t>(platform as installable software)</a:t>
            </a:r>
            <a:endParaRPr i="0" sz="1200" u="none" cap="none" strike="noStrike">
              <a:solidFill>
                <a:schemeClr val="dk1"/>
              </a:solidFill>
              <a:latin typeface="Roboto Light"/>
              <a:ea typeface="Roboto Light"/>
              <a:cs typeface="Roboto Light"/>
              <a:sym typeface="Roboto Light"/>
            </a:endParaRPr>
          </a:p>
        </p:txBody>
      </p:sp>
      <p:pic>
        <p:nvPicPr>
          <p:cNvPr id="496" name="Google Shape;496;p44"/>
          <p:cNvPicPr preferRelativeResize="0"/>
          <p:nvPr/>
        </p:nvPicPr>
        <p:blipFill rotWithShape="1">
          <a:blip r:embed="rId3">
            <a:alphaModFix/>
          </a:blip>
          <a:srcRect b="0" l="0" r="0" t="0"/>
          <a:stretch/>
        </p:blipFill>
        <p:spPr>
          <a:xfrm>
            <a:off x="1517776" y="3437588"/>
            <a:ext cx="320040" cy="320040"/>
          </a:xfrm>
          <a:prstGeom prst="rect">
            <a:avLst/>
          </a:prstGeom>
          <a:noFill/>
          <a:ln>
            <a:noFill/>
          </a:ln>
        </p:spPr>
      </p:pic>
      <p:pic>
        <p:nvPicPr>
          <p:cNvPr id="497" name="Google Shape;497;p44"/>
          <p:cNvPicPr preferRelativeResize="0"/>
          <p:nvPr/>
        </p:nvPicPr>
        <p:blipFill rotWithShape="1">
          <a:blip r:embed="rId4">
            <a:alphaModFix/>
          </a:blip>
          <a:srcRect b="0" l="0" r="0" t="0"/>
          <a:stretch/>
        </p:blipFill>
        <p:spPr>
          <a:xfrm>
            <a:off x="2727892" y="3459450"/>
            <a:ext cx="320035" cy="320040"/>
          </a:xfrm>
          <a:prstGeom prst="rect">
            <a:avLst/>
          </a:prstGeom>
          <a:noFill/>
          <a:ln>
            <a:noFill/>
          </a:ln>
        </p:spPr>
      </p:pic>
      <p:pic>
        <p:nvPicPr>
          <p:cNvPr id="498" name="Google Shape;498;p44"/>
          <p:cNvPicPr preferRelativeResize="0"/>
          <p:nvPr/>
        </p:nvPicPr>
        <p:blipFill rotWithShape="1">
          <a:blip r:embed="rId5">
            <a:alphaModFix/>
          </a:blip>
          <a:srcRect b="0" l="0" r="0" t="0"/>
          <a:stretch/>
        </p:blipFill>
        <p:spPr>
          <a:xfrm>
            <a:off x="3047936" y="3459450"/>
            <a:ext cx="320035" cy="320040"/>
          </a:xfrm>
          <a:prstGeom prst="rect">
            <a:avLst/>
          </a:prstGeom>
          <a:noFill/>
          <a:ln>
            <a:noFill/>
          </a:ln>
        </p:spPr>
      </p:pic>
      <p:grpSp>
        <p:nvGrpSpPr>
          <p:cNvPr id="499" name="Google Shape;499;p44"/>
          <p:cNvGrpSpPr/>
          <p:nvPr/>
        </p:nvGrpSpPr>
        <p:grpSpPr>
          <a:xfrm>
            <a:off x="1149875" y="2589800"/>
            <a:ext cx="6858292" cy="263037"/>
            <a:chOff x="1149875" y="2589800"/>
            <a:chExt cx="6858292" cy="263037"/>
          </a:xfrm>
        </p:grpSpPr>
        <p:pic>
          <p:nvPicPr>
            <p:cNvPr id="500" name="Google Shape;500;p44"/>
            <p:cNvPicPr preferRelativeResize="0"/>
            <p:nvPr/>
          </p:nvPicPr>
          <p:blipFill rotWithShape="1">
            <a:blip r:embed="rId6">
              <a:alphaModFix/>
            </a:blip>
            <a:srcRect b="0" l="0" r="0" t="0"/>
            <a:stretch/>
          </p:blipFill>
          <p:spPr>
            <a:xfrm>
              <a:off x="4517800" y="2589800"/>
              <a:ext cx="3490367" cy="263037"/>
            </a:xfrm>
            <a:prstGeom prst="rect">
              <a:avLst/>
            </a:prstGeom>
            <a:noFill/>
            <a:ln>
              <a:noFill/>
            </a:ln>
          </p:spPr>
        </p:pic>
        <p:pic>
          <p:nvPicPr>
            <p:cNvPr id="501" name="Google Shape;501;p44"/>
            <p:cNvPicPr preferRelativeResize="0"/>
            <p:nvPr/>
          </p:nvPicPr>
          <p:blipFill rotWithShape="1">
            <a:blip r:embed="rId6">
              <a:alphaModFix/>
            </a:blip>
            <a:srcRect b="0" l="3512" r="0" t="0"/>
            <a:stretch/>
          </p:blipFill>
          <p:spPr>
            <a:xfrm>
              <a:off x="1149875" y="2589800"/>
              <a:ext cx="3367924" cy="263025"/>
            </a:xfrm>
            <a:prstGeom prst="rect">
              <a:avLst/>
            </a:prstGeom>
            <a:noFill/>
            <a:ln>
              <a:noFill/>
            </a:ln>
          </p:spPr>
        </p:pic>
      </p:grpSp>
      <p:pic>
        <p:nvPicPr>
          <p:cNvPr id="502" name="Google Shape;502;p44"/>
          <p:cNvPicPr preferRelativeResize="0"/>
          <p:nvPr/>
        </p:nvPicPr>
        <p:blipFill rotWithShape="1">
          <a:blip r:embed="rId7">
            <a:alphaModFix/>
          </a:blip>
          <a:srcRect b="0" l="0" r="0" t="29691"/>
          <a:stretch/>
        </p:blipFill>
        <p:spPr>
          <a:xfrm>
            <a:off x="4307975" y="2624875"/>
            <a:ext cx="528050" cy="192875"/>
          </a:xfrm>
          <a:prstGeom prst="rect">
            <a:avLst/>
          </a:prstGeom>
          <a:noFill/>
          <a:ln>
            <a:noFill/>
          </a:ln>
        </p:spPr>
      </p:pic>
      <p:sp>
        <p:nvSpPr>
          <p:cNvPr id="503" name="Google Shape;503;p44"/>
          <p:cNvSpPr/>
          <p:nvPr/>
        </p:nvSpPr>
        <p:spPr>
          <a:xfrm>
            <a:off x="7060954" y="2997268"/>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04" name="Google Shape;504;p44"/>
          <p:cNvSpPr/>
          <p:nvPr/>
        </p:nvSpPr>
        <p:spPr>
          <a:xfrm>
            <a:off x="6984754" y="3073469"/>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05" name="Google Shape;505;p44"/>
          <p:cNvSpPr/>
          <p:nvPr/>
        </p:nvSpPr>
        <p:spPr>
          <a:xfrm>
            <a:off x="6916951" y="3153351"/>
            <a:ext cx="810600" cy="8817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06" name="Google Shape;506;p44"/>
          <p:cNvSpPr/>
          <p:nvPr/>
        </p:nvSpPr>
        <p:spPr>
          <a:xfrm>
            <a:off x="6942275" y="3782948"/>
            <a:ext cx="777900" cy="192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8300"/>
                </a:solidFill>
                <a:latin typeface="Roboto Medium"/>
                <a:ea typeface="Roboto Medium"/>
                <a:cs typeface="Roboto Medium"/>
                <a:sym typeface="Roboto Medium"/>
              </a:rPr>
              <a:t>DW, ML, DE, … </a:t>
            </a:r>
            <a:r>
              <a:rPr lang="en" sz="600">
                <a:solidFill>
                  <a:schemeClr val="accent1"/>
                </a:solidFill>
                <a:latin typeface="Roboto Light"/>
                <a:ea typeface="Roboto Light"/>
                <a:cs typeface="Roboto Light"/>
                <a:sym typeface="Roboto Light"/>
              </a:rPr>
              <a:t>Containers</a:t>
            </a:r>
            <a:endParaRPr b="0" i="0" sz="900" u="none" cap="none" strike="noStrike">
              <a:solidFill>
                <a:srgbClr val="FF8300"/>
              </a:solidFill>
              <a:latin typeface="Roboto Medium"/>
              <a:ea typeface="Roboto Medium"/>
              <a:cs typeface="Roboto Medium"/>
              <a:sym typeface="Roboto Medium"/>
            </a:endParaRPr>
          </a:p>
        </p:txBody>
      </p:sp>
      <p:sp>
        <p:nvSpPr>
          <p:cNvPr id="507" name="Google Shape;507;p44"/>
          <p:cNvSpPr/>
          <p:nvPr/>
        </p:nvSpPr>
        <p:spPr>
          <a:xfrm>
            <a:off x="5683637" y="2997274"/>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08" name="Google Shape;508;p44"/>
          <p:cNvSpPr/>
          <p:nvPr/>
        </p:nvSpPr>
        <p:spPr>
          <a:xfrm>
            <a:off x="5607438" y="3073475"/>
            <a:ext cx="810600" cy="8778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09" name="Google Shape;509;p44"/>
          <p:cNvSpPr/>
          <p:nvPr/>
        </p:nvSpPr>
        <p:spPr>
          <a:xfrm>
            <a:off x="5535061" y="3156734"/>
            <a:ext cx="810600" cy="881700"/>
          </a:xfrm>
          <a:prstGeom prst="rect">
            <a:avLst/>
          </a:prstGeom>
          <a:solidFill>
            <a:srgbClr val="FFFFFF"/>
          </a:solidFill>
          <a:ln cap="flat" cmpd="sng" w="19050">
            <a:solidFill>
              <a:srgbClr val="FF83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510" name="Google Shape;510;p44"/>
          <p:cNvSpPr/>
          <p:nvPr/>
        </p:nvSpPr>
        <p:spPr>
          <a:xfrm>
            <a:off x="1300277" y="3182374"/>
            <a:ext cx="745800" cy="267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rgbClr val="FF8300"/>
                </a:solidFill>
                <a:latin typeface="Roboto Medium"/>
                <a:ea typeface="Roboto Medium"/>
                <a:cs typeface="Roboto Medium"/>
                <a:sym typeface="Roboto Medium"/>
              </a:rPr>
              <a:t>Traditional Workloads</a:t>
            </a:r>
            <a:endParaRPr b="0" i="0" sz="800" u="none" cap="none" strike="noStrike">
              <a:solidFill>
                <a:srgbClr val="FF8300"/>
              </a:solidFill>
              <a:latin typeface="Roboto Medium"/>
              <a:ea typeface="Roboto Medium"/>
              <a:cs typeface="Roboto Medium"/>
              <a:sym typeface="Roboto Medium"/>
            </a:endParaRPr>
          </a:p>
        </p:txBody>
      </p:sp>
      <p:sp>
        <p:nvSpPr>
          <p:cNvPr id="511" name="Google Shape;511;p44"/>
          <p:cNvSpPr/>
          <p:nvPr/>
        </p:nvSpPr>
        <p:spPr>
          <a:xfrm>
            <a:off x="5544250" y="3782948"/>
            <a:ext cx="802800" cy="19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8300"/>
                </a:solidFill>
                <a:latin typeface="Roboto Medium"/>
                <a:ea typeface="Roboto Medium"/>
                <a:cs typeface="Roboto Medium"/>
                <a:sym typeface="Roboto Medium"/>
              </a:rPr>
              <a:t>Data Hub</a:t>
            </a:r>
            <a:br>
              <a:rPr b="0" i="0" lang="en" sz="900" u="none" cap="none" strike="noStrike">
                <a:solidFill>
                  <a:srgbClr val="FF8300"/>
                </a:solidFill>
                <a:latin typeface="Roboto Medium"/>
                <a:ea typeface="Roboto Medium"/>
                <a:cs typeface="Roboto Medium"/>
                <a:sym typeface="Roboto Medium"/>
              </a:rPr>
            </a:br>
            <a:r>
              <a:rPr lang="en" sz="600">
                <a:solidFill>
                  <a:srgbClr val="FF8300"/>
                </a:solidFill>
                <a:latin typeface="Roboto Light"/>
                <a:ea typeface="Roboto Light"/>
                <a:cs typeface="Roboto Light"/>
                <a:sym typeface="Roboto Light"/>
              </a:rPr>
              <a:t> Servers</a:t>
            </a:r>
            <a:endParaRPr i="0" sz="600" u="none" cap="none" strike="noStrike">
              <a:solidFill>
                <a:srgbClr val="FF8300"/>
              </a:solidFill>
              <a:latin typeface="Roboto Light"/>
              <a:ea typeface="Roboto Light"/>
              <a:cs typeface="Roboto Light"/>
              <a:sym typeface="Roboto Light"/>
            </a:endParaRPr>
          </a:p>
        </p:txBody>
      </p:sp>
      <p:sp>
        <p:nvSpPr>
          <p:cNvPr id="512" name="Google Shape;512;p44"/>
          <p:cNvSpPr/>
          <p:nvPr/>
        </p:nvSpPr>
        <p:spPr>
          <a:xfrm>
            <a:off x="5567477" y="3182374"/>
            <a:ext cx="745800" cy="267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rgbClr val="FF8300"/>
                </a:solidFill>
                <a:latin typeface="Roboto Medium"/>
                <a:ea typeface="Roboto Medium"/>
                <a:cs typeface="Roboto Medium"/>
                <a:sym typeface="Roboto Medium"/>
              </a:rPr>
              <a:t>Traditional Workloads</a:t>
            </a:r>
            <a:endParaRPr b="0" i="0" sz="800" u="none" cap="none" strike="noStrike">
              <a:solidFill>
                <a:srgbClr val="FF8300"/>
              </a:solidFill>
              <a:latin typeface="Roboto Medium"/>
              <a:ea typeface="Roboto Medium"/>
              <a:cs typeface="Roboto Medium"/>
              <a:sym typeface="Roboto Medium"/>
            </a:endParaRPr>
          </a:p>
        </p:txBody>
      </p:sp>
      <p:pic>
        <p:nvPicPr>
          <p:cNvPr id="513" name="Google Shape;513;p44"/>
          <p:cNvPicPr preferRelativeResize="0"/>
          <p:nvPr/>
        </p:nvPicPr>
        <p:blipFill rotWithShape="1">
          <a:blip r:embed="rId3">
            <a:alphaModFix/>
          </a:blip>
          <a:srcRect b="0" l="0" r="0" t="0"/>
          <a:stretch/>
        </p:blipFill>
        <p:spPr>
          <a:xfrm>
            <a:off x="5784976" y="3437588"/>
            <a:ext cx="320040" cy="320040"/>
          </a:xfrm>
          <a:prstGeom prst="rect">
            <a:avLst/>
          </a:prstGeom>
          <a:noFill/>
          <a:ln>
            <a:noFill/>
          </a:ln>
        </p:spPr>
      </p:pic>
      <p:pic>
        <p:nvPicPr>
          <p:cNvPr id="514" name="Google Shape;514;p44"/>
          <p:cNvPicPr preferRelativeResize="0"/>
          <p:nvPr/>
        </p:nvPicPr>
        <p:blipFill rotWithShape="1">
          <a:blip r:embed="rId4">
            <a:alphaModFix/>
          </a:blip>
          <a:srcRect b="0" l="0" r="0" t="0"/>
          <a:stretch/>
        </p:blipFill>
        <p:spPr>
          <a:xfrm>
            <a:off x="6995092" y="3459450"/>
            <a:ext cx="320035" cy="320040"/>
          </a:xfrm>
          <a:prstGeom prst="rect">
            <a:avLst/>
          </a:prstGeom>
          <a:noFill/>
          <a:ln>
            <a:noFill/>
          </a:ln>
        </p:spPr>
      </p:pic>
      <p:pic>
        <p:nvPicPr>
          <p:cNvPr id="515" name="Google Shape;515;p44"/>
          <p:cNvPicPr preferRelativeResize="0"/>
          <p:nvPr/>
        </p:nvPicPr>
        <p:blipFill rotWithShape="1">
          <a:blip r:embed="rId5">
            <a:alphaModFix/>
          </a:blip>
          <a:srcRect b="0" l="0" r="0" t="0"/>
          <a:stretch/>
        </p:blipFill>
        <p:spPr>
          <a:xfrm>
            <a:off x="7315136" y="3459450"/>
            <a:ext cx="320035" cy="320040"/>
          </a:xfrm>
          <a:prstGeom prst="rect">
            <a:avLst/>
          </a:prstGeom>
          <a:noFill/>
          <a:ln>
            <a:noFill/>
          </a:ln>
        </p:spPr>
      </p:pic>
      <p:sp>
        <p:nvSpPr>
          <p:cNvPr id="516" name="Google Shape;516;p44"/>
          <p:cNvSpPr/>
          <p:nvPr/>
        </p:nvSpPr>
        <p:spPr>
          <a:xfrm>
            <a:off x="6952989" y="3182374"/>
            <a:ext cx="745800" cy="267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8300"/>
                </a:solidFill>
                <a:latin typeface="Roboto Medium"/>
                <a:ea typeface="Roboto Medium"/>
                <a:cs typeface="Roboto Medium"/>
                <a:sym typeface="Roboto Medium"/>
              </a:rPr>
              <a:t>Self-Serve Analytics</a:t>
            </a:r>
            <a:endParaRPr b="0" i="0" sz="800" u="none" cap="none" strike="noStrike">
              <a:solidFill>
                <a:srgbClr val="FF8300"/>
              </a:solidFill>
              <a:latin typeface="Roboto Medium"/>
              <a:ea typeface="Roboto Medium"/>
              <a:cs typeface="Roboto Medium"/>
              <a:sym typeface="Roboto Medium"/>
            </a:endParaRPr>
          </a:p>
        </p:txBody>
      </p:sp>
      <p:sp>
        <p:nvSpPr>
          <p:cNvPr id="517" name="Google Shape;517;p44"/>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ONE PLATFORM – TWO FORM FACTORS</a:t>
            </a:r>
            <a:endParaRPr/>
          </a:p>
        </p:txBody>
      </p:sp>
      <p:sp>
        <p:nvSpPr>
          <p:cNvPr id="518" name="Google Shape;518;p44"/>
          <p:cNvSpPr txBox="1"/>
          <p:nvPr>
            <p:ph idx="1" type="body"/>
          </p:nvPr>
        </p:nvSpPr>
        <p:spPr>
          <a:xfrm>
            <a:off x="419100" y="822960"/>
            <a:ext cx="8305800" cy="308100"/>
          </a:xfrm>
          <a:prstGeom prst="rect">
            <a:avLst/>
          </a:prstGeom>
          <a:noFill/>
          <a:ln>
            <a:noFill/>
          </a:ln>
        </p:spPr>
        <p:txBody>
          <a:bodyPr anchorCtr="0" anchor="t" bIns="45700" lIns="0" spcFirstLastPara="1" rIns="0" wrap="square" tIns="22850">
            <a:noAutofit/>
          </a:bodyPr>
          <a:lstStyle/>
          <a:p>
            <a:pPr indent="0" lvl="0" marL="0" rtl="0" algn="l">
              <a:spcBef>
                <a:spcPts val="0"/>
              </a:spcBef>
              <a:spcAft>
                <a:spcPts val="0"/>
              </a:spcAft>
              <a:buSzPts val="128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5"/>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Clr>
                <a:schemeClr val="dk1"/>
              </a:buClr>
              <a:buSzPts val="3800"/>
              <a:buFont typeface="Lato"/>
              <a:buNone/>
            </a:pPr>
            <a:r>
              <a:rPr lang="en"/>
              <a:t>CDP PUBLIC CLOUD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46"/>
          <p:cNvGrpSpPr/>
          <p:nvPr/>
        </p:nvGrpSpPr>
        <p:grpSpPr>
          <a:xfrm>
            <a:off x="4091994" y="2469780"/>
            <a:ext cx="914415" cy="981437"/>
            <a:chOff x="10093536" y="-106954"/>
            <a:chExt cx="552450" cy="619125"/>
          </a:xfrm>
        </p:grpSpPr>
        <p:sp>
          <p:nvSpPr>
            <p:cNvPr id="529" name="Google Shape;529;p46"/>
            <p:cNvSpPr/>
            <p:nvPr/>
          </p:nvSpPr>
          <p:spPr>
            <a:xfrm>
              <a:off x="10093536" y="-106954"/>
              <a:ext cx="552450" cy="619125"/>
            </a:xfrm>
            <a:custGeom>
              <a:rect b="b" l="l" r="r" t="t"/>
              <a:pathLst>
                <a:path extrusionOk="0" h="619125" w="55245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0" name="Google Shape;530;p46"/>
            <p:cNvSpPr/>
            <p:nvPr/>
          </p:nvSpPr>
          <p:spPr>
            <a:xfrm>
              <a:off x="10471679" y="-40279"/>
              <a:ext cx="95250" cy="95250"/>
            </a:xfrm>
            <a:custGeom>
              <a:rect b="b" l="l" r="r" t="t"/>
              <a:pathLst>
                <a:path extrusionOk="0" h="95250" w="9525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1" name="Google Shape;531;p46"/>
            <p:cNvSpPr/>
            <p:nvPr/>
          </p:nvSpPr>
          <p:spPr>
            <a:xfrm>
              <a:off x="10165926" y="-5989"/>
              <a:ext cx="276225" cy="28575"/>
            </a:xfrm>
            <a:custGeom>
              <a:rect b="b" l="l" r="r" t="t"/>
              <a:pathLst>
                <a:path extrusionOk="0" h="28575" w="276225">
                  <a:moveTo>
                    <a:pt x="7144" y="7144"/>
                  </a:moveTo>
                  <a:lnTo>
                    <a:pt x="269081" y="7144"/>
                  </a:lnTo>
                  <a:lnTo>
                    <a:pt x="269081" y="25241"/>
                  </a:lnTo>
                  <a:lnTo>
                    <a:pt x="7144" y="25241"/>
                  </a:ln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2" name="Google Shape;532;p46"/>
            <p:cNvSpPr/>
            <p:nvPr/>
          </p:nvSpPr>
          <p:spPr>
            <a:xfrm>
              <a:off x="10471679" y="153079"/>
              <a:ext cx="95250" cy="95250"/>
            </a:xfrm>
            <a:custGeom>
              <a:rect b="b" l="l" r="r" t="t"/>
              <a:pathLst>
                <a:path extrusionOk="0" h="95250" w="9525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3" name="Google Shape;533;p46"/>
            <p:cNvSpPr/>
            <p:nvPr/>
          </p:nvSpPr>
          <p:spPr>
            <a:xfrm>
              <a:off x="10165926" y="188321"/>
              <a:ext cx="276225" cy="28575"/>
            </a:xfrm>
            <a:custGeom>
              <a:rect b="b" l="l" r="r" t="t"/>
              <a:pathLst>
                <a:path extrusionOk="0" h="28575" w="276225">
                  <a:moveTo>
                    <a:pt x="7144" y="7144"/>
                  </a:moveTo>
                  <a:lnTo>
                    <a:pt x="269081" y="7144"/>
                  </a:lnTo>
                  <a:lnTo>
                    <a:pt x="269081" y="25241"/>
                  </a:lnTo>
                  <a:lnTo>
                    <a:pt x="7144" y="25241"/>
                  </a:ln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4" name="Google Shape;534;p46"/>
            <p:cNvSpPr/>
            <p:nvPr/>
          </p:nvSpPr>
          <p:spPr>
            <a:xfrm>
              <a:off x="10471679" y="350246"/>
              <a:ext cx="95250" cy="95250"/>
            </a:xfrm>
            <a:custGeom>
              <a:rect b="b" l="l" r="r" t="t"/>
              <a:pathLst>
                <a:path extrusionOk="0" h="95250" w="9525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5" name="Google Shape;535;p46"/>
            <p:cNvSpPr/>
            <p:nvPr/>
          </p:nvSpPr>
          <p:spPr>
            <a:xfrm>
              <a:off x="10165926" y="384536"/>
              <a:ext cx="276225" cy="28575"/>
            </a:xfrm>
            <a:custGeom>
              <a:rect b="b" l="l" r="r" t="t"/>
              <a:pathLst>
                <a:path extrusionOk="0" h="28575" w="276225">
                  <a:moveTo>
                    <a:pt x="7144" y="7144"/>
                  </a:moveTo>
                  <a:lnTo>
                    <a:pt x="269081" y="7144"/>
                  </a:lnTo>
                  <a:lnTo>
                    <a:pt x="269081" y="25241"/>
                  </a:lnTo>
                  <a:lnTo>
                    <a:pt x="7144" y="25241"/>
                  </a:ln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grpSp>
      <p:sp>
        <p:nvSpPr>
          <p:cNvPr id="536" name="Google Shape;536;p46"/>
          <p:cNvSpPr/>
          <p:nvPr/>
        </p:nvSpPr>
        <p:spPr>
          <a:xfrm>
            <a:off x="7709880" y="2645239"/>
            <a:ext cx="120316" cy="114613"/>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7" name="Google Shape;537;p46"/>
          <p:cNvSpPr/>
          <p:nvPr/>
        </p:nvSpPr>
        <p:spPr>
          <a:xfrm>
            <a:off x="7279751" y="2692761"/>
            <a:ext cx="366900" cy="22200"/>
          </a:xfrm>
          <a:prstGeom prst="rect">
            <a:avLst/>
          </a:pr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8" name="Google Shape;538;p46"/>
          <p:cNvSpPr/>
          <p:nvPr/>
        </p:nvSpPr>
        <p:spPr>
          <a:xfrm>
            <a:off x="7709880" y="2899622"/>
            <a:ext cx="120316" cy="111817"/>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39" name="Google Shape;539;p46"/>
          <p:cNvSpPr/>
          <p:nvPr/>
        </p:nvSpPr>
        <p:spPr>
          <a:xfrm>
            <a:off x="7279751" y="2947145"/>
            <a:ext cx="366900" cy="22200"/>
          </a:xfrm>
          <a:prstGeom prst="rect">
            <a:avLst/>
          </a:pr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0" name="Google Shape;540;p46"/>
          <p:cNvSpPr/>
          <p:nvPr/>
        </p:nvSpPr>
        <p:spPr>
          <a:xfrm>
            <a:off x="7709880" y="3156801"/>
            <a:ext cx="120316" cy="111817"/>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1" name="Google Shape;541;p46"/>
          <p:cNvSpPr/>
          <p:nvPr/>
        </p:nvSpPr>
        <p:spPr>
          <a:xfrm>
            <a:off x="7279751" y="3204323"/>
            <a:ext cx="366900" cy="22200"/>
          </a:xfrm>
          <a:prstGeom prst="rect">
            <a:avLst/>
          </a:pr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2" name="Google Shape;542;p46"/>
          <p:cNvSpPr/>
          <p:nvPr/>
        </p:nvSpPr>
        <p:spPr>
          <a:xfrm>
            <a:off x="7767030" y="3464297"/>
            <a:ext cx="486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3" name="Google Shape;543;p46"/>
          <p:cNvSpPr/>
          <p:nvPr/>
        </p:nvSpPr>
        <p:spPr>
          <a:xfrm>
            <a:off x="7276743" y="3464297"/>
            <a:ext cx="447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4" name="Google Shape;544;p46"/>
          <p:cNvSpPr/>
          <p:nvPr/>
        </p:nvSpPr>
        <p:spPr>
          <a:xfrm>
            <a:off x="7372996" y="3464297"/>
            <a:ext cx="447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5" name="Google Shape;545;p46"/>
          <p:cNvSpPr/>
          <p:nvPr/>
        </p:nvSpPr>
        <p:spPr>
          <a:xfrm>
            <a:off x="7174475" y="3464297"/>
            <a:ext cx="486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6" name="Google Shape;546;p46"/>
          <p:cNvSpPr/>
          <p:nvPr/>
        </p:nvSpPr>
        <p:spPr>
          <a:xfrm>
            <a:off x="7965550" y="3464297"/>
            <a:ext cx="486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7" name="Google Shape;547;p46"/>
          <p:cNvSpPr/>
          <p:nvPr/>
        </p:nvSpPr>
        <p:spPr>
          <a:xfrm>
            <a:off x="7866290" y="3464297"/>
            <a:ext cx="48600" cy="25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48" name="Google Shape;548;p46"/>
          <p:cNvSpPr/>
          <p:nvPr/>
        </p:nvSpPr>
        <p:spPr>
          <a:xfrm>
            <a:off x="7177483" y="2424400"/>
            <a:ext cx="911392" cy="1129349"/>
          </a:xfrm>
          <a:custGeom>
            <a:rect b="b" l="l" r="r" t="t"/>
            <a:pathLst>
              <a:path extrusionOk="0" h="338" w="254">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grpSp>
        <p:nvGrpSpPr>
          <p:cNvPr id="549" name="Google Shape;549;p46"/>
          <p:cNvGrpSpPr/>
          <p:nvPr/>
        </p:nvGrpSpPr>
        <p:grpSpPr>
          <a:xfrm>
            <a:off x="985909" y="2324525"/>
            <a:ext cx="1188735" cy="1197243"/>
            <a:chOff x="5726906" y="3059906"/>
            <a:chExt cx="733425" cy="733425"/>
          </a:xfrm>
        </p:grpSpPr>
        <p:sp>
          <p:nvSpPr>
            <p:cNvPr id="550" name="Google Shape;550;p46"/>
            <p:cNvSpPr/>
            <p:nvPr/>
          </p:nvSpPr>
          <p:spPr>
            <a:xfrm>
              <a:off x="5726906" y="3059906"/>
              <a:ext cx="733425" cy="733425"/>
            </a:xfrm>
            <a:custGeom>
              <a:rect b="b" l="l" r="r" t="t"/>
              <a:pathLst>
                <a:path extrusionOk="0" h="733425" w="733425">
                  <a:moveTo>
                    <a:pt x="730091" y="375761"/>
                  </a:moveTo>
                  <a:cubicBezTo>
                    <a:pt x="730091" y="347186"/>
                    <a:pt x="709136" y="324326"/>
                    <a:pt x="681514" y="320516"/>
                  </a:cubicBezTo>
                  <a:cubicBezTo>
                    <a:pt x="660559" y="189071"/>
                    <a:pt x="554831" y="82391"/>
                    <a:pt x="424339" y="57626"/>
                  </a:cubicBezTo>
                  <a:cubicBezTo>
                    <a:pt x="421481" y="29051"/>
                    <a:pt x="397669" y="7144"/>
                    <a:pt x="369094" y="7144"/>
                  </a:cubicBezTo>
                  <a:cubicBezTo>
                    <a:pt x="340519" y="7144"/>
                    <a:pt x="317659" y="28099"/>
                    <a:pt x="313849" y="55721"/>
                  </a:cubicBezTo>
                  <a:cubicBezTo>
                    <a:pt x="180499" y="78581"/>
                    <a:pt x="75724" y="185261"/>
                    <a:pt x="55721" y="320516"/>
                  </a:cubicBezTo>
                  <a:cubicBezTo>
                    <a:pt x="28099" y="323374"/>
                    <a:pt x="7144" y="347186"/>
                    <a:pt x="7144" y="375761"/>
                  </a:cubicBezTo>
                  <a:cubicBezTo>
                    <a:pt x="7144" y="405289"/>
                    <a:pt x="30004" y="429101"/>
                    <a:pt x="58579" y="431959"/>
                  </a:cubicBezTo>
                  <a:cubicBezTo>
                    <a:pt x="85249" y="557689"/>
                    <a:pt x="187166" y="658654"/>
                    <a:pt x="312896" y="681514"/>
                  </a:cubicBezTo>
                  <a:cubicBezTo>
                    <a:pt x="314801" y="710089"/>
                    <a:pt x="339566" y="732949"/>
                    <a:pt x="369094" y="732949"/>
                  </a:cubicBezTo>
                  <a:cubicBezTo>
                    <a:pt x="398621" y="732949"/>
                    <a:pt x="422434" y="710089"/>
                    <a:pt x="425291" y="680561"/>
                  </a:cubicBezTo>
                  <a:cubicBezTo>
                    <a:pt x="552926" y="656749"/>
                    <a:pt x="653891" y="557689"/>
                    <a:pt x="680561" y="431959"/>
                  </a:cubicBezTo>
                  <a:cubicBezTo>
                    <a:pt x="708184" y="428149"/>
                    <a:pt x="730091" y="404336"/>
                    <a:pt x="730091" y="375761"/>
                  </a:cubicBezTo>
                  <a:close/>
                  <a:moveTo>
                    <a:pt x="369094" y="25241"/>
                  </a:moveTo>
                  <a:cubicBezTo>
                    <a:pt x="390049" y="25241"/>
                    <a:pt x="406241" y="42386"/>
                    <a:pt x="406241" y="62389"/>
                  </a:cubicBezTo>
                  <a:cubicBezTo>
                    <a:pt x="406241" y="82391"/>
                    <a:pt x="389096" y="100489"/>
                    <a:pt x="369094" y="100489"/>
                  </a:cubicBezTo>
                  <a:cubicBezTo>
                    <a:pt x="349091" y="100489"/>
                    <a:pt x="330994" y="84296"/>
                    <a:pt x="330994" y="63341"/>
                  </a:cubicBezTo>
                  <a:cubicBezTo>
                    <a:pt x="330994" y="42386"/>
                    <a:pt x="348139" y="25241"/>
                    <a:pt x="369094" y="25241"/>
                  </a:cubicBezTo>
                  <a:close/>
                  <a:moveTo>
                    <a:pt x="369094" y="712946"/>
                  </a:moveTo>
                  <a:cubicBezTo>
                    <a:pt x="348139" y="712946"/>
                    <a:pt x="331946" y="695801"/>
                    <a:pt x="331946" y="675799"/>
                  </a:cubicBezTo>
                  <a:cubicBezTo>
                    <a:pt x="331946" y="655796"/>
                    <a:pt x="349091" y="638651"/>
                    <a:pt x="369094" y="638651"/>
                  </a:cubicBezTo>
                  <a:cubicBezTo>
                    <a:pt x="389096" y="638651"/>
                    <a:pt x="406241" y="655796"/>
                    <a:pt x="406241" y="675799"/>
                  </a:cubicBezTo>
                  <a:cubicBezTo>
                    <a:pt x="406241" y="695801"/>
                    <a:pt x="389096" y="712946"/>
                    <a:pt x="369094" y="712946"/>
                  </a:cubicBezTo>
                  <a:close/>
                  <a:moveTo>
                    <a:pt x="422434" y="661511"/>
                  </a:moveTo>
                  <a:cubicBezTo>
                    <a:pt x="415766" y="637699"/>
                    <a:pt x="393859" y="619601"/>
                    <a:pt x="368141" y="619601"/>
                  </a:cubicBezTo>
                  <a:cubicBezTo>
                    <a:pt x="342424" y="619601"/>
                    <a:pt x="320516" y="637699"/>
                    <a:pt x="313849" y="661511"/>
                  </a:cubicBezTo>
                  <a:cubicBezTo>
                    <a:pt x="199549" y="639604"/>
                    <a:pt x="103346" y="544354"/>
                    <a:pt x="76676" y="429101"/>
                  </a:cubicBezTo>
                  <a:cubicBezTo>
                    <a:pt x="100489" y="422434"/>
                    <a:pt x="118586" y="400526"/>
                    <a:pt x="118586" y="374809"/>
                  </a:cubicBezTo>
                  <a:cubicBezTo>
                    <a:pt x="118586" y="347186"/>
                    <a:pt x="99536" y="325279"/>
                    <a:pt x="73819" y="319564"/>
                  </a:cubicBezTo>
                  <a:cubicBezTo>
                    <a:pt x="93821" y="195739"/>
                    <a:pt x="190976" y="96679"/>
                    <a:pt x="313849" y="73819"/>
                  </a:cubicBezTo>
                  <a:cubicBezTo>
                    <a:pt x="318611" y="99536"/>
                    <a:pt x="341471" y="118586"/>
                    <a:pt x="369094" y="118586"/>
                  </a:cubicBezTo>
                  <a:cubicBezTo>
                    <a:pt x="395764" y="118586"/>
                    <a:pt x="418624" y="99536"/>
                    <a:pt x="423386" y="74771"/>
                  </a:cubicBezTo>
                  <a:cubicBezTo>
                    <a:pt x="545306" y="99536"/>
                    <a:pt x="642461" y="198596"/>
                    <a:pt x="663416" y="320516"/>
                  </a:cubicBezTo>
                  <a:cubicBezTo>
                    <a:pt x="637699" y="325279"/>
                    <a:pt x="618649" y="348139"/>
                    <a:pt x="618649" y="375761"/>
                  </a:cubicBezTo>
                  <a:cubicBezTo>
                    <a:pt x="618649" y="401479"/>
                    <a:pt x="636746" y="424339"/>
                    <a:pt x="661511" y="430054"/>
                  </a:cubicBezTo>
                  <a:cubicBezTo>
                    <a:pt x="635794" y="546259"/>
                    <a:pt x="541496" y="638651"/>
                    <a:pt x="422434" y="661511"/>
                  </a:cubicBezTo>
                  <a:close/>
                </a:path>
              </a:pathLst>
            </a:custGeom>
            <a:solidFill>
              <a:srgbClr val="FF99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sp>
          <p:nvSpPr>
            <p:cNvPr id="551" name="Google Shape;551;p46"/>
            <p:cNvSpPr/>
            <p:nvPr/>
          </p:nvSpPr>
          <p:spPr>
            <a:xfrm>
              <a:off x="6045041" y="3207544"/>
              <a:ext cx="219075" cy="323850"/>
            </a:xfrm>
            <a:custGeom>
              <a:rect b="b" l="l" r="r" t="t"/>
              <a:pathLst>
                <a:path extrusionOk="0" h="323850" w="219075">
                  <a:moveTo>
                    <a:pt x="93821" y="220504"/>
                  </a:moveTo>
                  <a:cubicBezTo>
                    <a:pt x="93821" y="209074"/>
                    <a:pt x="89059" y="197644"/>
                    <a:pt x="81439" y="190024"/>
                  </a:cubicBezTo>
                  <a:lnTo>
                    <a:pt x="181451" y="16669"/>
                  </a:lnTo>
                  <a:lnTo>
                    <a:pt x="165259" y="7144"/>
                  </a:lnTo>
                  <a:lnTo>
                    <a:pt x="66199" y="179546"/>
                  </a:lnTo>
                  <a:cubicBezTo>
                    <a:pt x="61436" y="177641"/>
                    <a:pt x="56674" y="176689"/>
                    <a:pt x="50959" y="176689"/>
                  </a:cubicBezTo>
                  <a:cubicBezTo>
                    <a:pt x="27146" y="176689"/>
                    <a:pt x="7144" y="195739"/>
                    <a:pt x="7144" y="220504"/>
                  </a:cubicBezTo>
                  <a:cubicBezTo>
                    <a:pt x="7144" y="244316"/>
                    <a:pt x="26194" y="264319"/>
                    <a:pt x="50959" y="264319"/>
                  </a:cubicBezTo>
                  <a:cubicBezTo>
                    <a:pt x="62389" y="264319"/>
                    <a:pt x="73819" y="259556"/>
                    <a:pt x="81439" y="251936"/>
                  </a:cubicBezTo>
                  <a:lnTo>
                    <a:pt x="206216" y="323374"/>
                  </a:lnTo>
                  <a:lnTo>
                    <a:pt x="215741" y="307181"/>
                  </a:lnTo>
                  <a:lnTo>
                    <a:pt x="91916" y="235744"/>
                  </a:lnTo>
                  <a:cubicBezTo>
                    <a:pt x="92869" y="230981"/>
                    <a:pt x="93821" y="226219"/>
                    <a:pt x="93821" y="220504"/>
                  </a:cubicBezTo>
                  <a:close/>
                  <a:moveTo>
                    <a:pt x="50959" y="245269"/>
                  </a:moveTo>
                  <a:cubicBezTo>
                    <a:pt x="36671" y="245269"/>
                    <a:pt x="26194" y="233839"/>
                    <a:pt x="26194" y="220504"/>
                  </a:cubicBezTo>
                  <a:cubicBezTo>
                    <a:pt x="26194" y="207169"/>
                    <a:pt x="37624" y="195739"/>
                    <a:pt x="50959" y="195739"/>
                  </a:cubicBezTo>
                  <a:cubicBezTo>
                    <a:pt x="64294" y="195739"/>
                    <a:pt x="75724" y="207169"/>
                    <a:pt x="75724" y="220504"/>
                  </a:cubicBezTo>
                  <a:cubicBezTo>
                    <a:pt x="75724" y="233839"/>
                    <a:pt x="64294" y="245269"/>
                    <a:pt x="50959" y="245269"/>
                  </a:cubicBezTo>
                  <a:close/>
                </a:path>
              </a:pathLst>
            </a:custGeom>
            <a:solidFill>
              <a:srgbClr val="FF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293C46"/>
                </a:solidFill>
                <a:latin typeface="Roboto"/>
                <a:ea typeface="Roboto"/>
                <a:cs typeface="Roboto"/>
                <a:sym typeface="Roboto"/>
              </a:endParaRPr>
            </a:p>
          </p:txBody>
        </p:sp>
      </p:grpSp>
      <p:sp>
        <p:nvSpPr>
          <p:cNvPr id="552" name="Google Shape;552;p46"/>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rgbClr val="134F5C"/>
                </a:solidFill>
              </a:rPr>
              <a:t>WHY PUBLIC CLOUD?</a:t>
            </a:r>
            <a:endParaRPr sz="2100"/>
          </a:p>
        </p:txBody>
      </p:sp>
      <p:sp>
        <p:nvSpPr>
          <p:cNvPr id="553" name="Google Shape;553;p46"/>
          <p:cNvSpPr txBox="1"/>
          <p:nvPr>
            <p:ph type="title"/>
          </p:nvPr>
        </p:nvSpPr>
        <p:spPr>
          <a:xfrm>
            <a:off x="3476220" y="3168200"/>
            <a:ext cx="2205000" cy="6573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800"/>
              <a:t>   </a:t>
            </a:r>
            <a:endParaRPr sz="1800"/>
          </a:p>
          <a:p>
            <a:pPr indent="0" lvl="0" marL="0" rtl="0" algn="ctr">
              <a:lnSpc>
                <a:spcPct val="100000"/>
              </a:lnSpc>
              <a:spcBef>
                <a:spcPts val="0"/>
              </a:spcBef>
              <a:spcAft>
                <a:spcPts val="0"/>
              </a:spcAft>
              <a:buNone/>
            </a:pPr>
            <a:r>
              <a:t/>
            </a:r>
            <a:endParaRPr/>
          </a:p>
        </p:txBody>
      </p:sp>
      <p:sp>
        <p:nvSpPr>
          <p:cNvPr id="554" name="Google Shape;554;p46"/>
          <p:cNvSpPr txBox="1"/>
          <p:nvPr>
            <p:ph type="title"/>
          </p:nvPr>
        </p:nvSpPr>
        <p:spPr>
          <a:xfrm>
            <a:off x="3577575" y="1632600"/>
            <a:ext cx="2281800" cy="4176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800">
                <a:latin typeface="Roboto"/>
                <a:ea typeface="Roboto"/>
                <a:cs typeface="Roboto"/>
                <a:sym typeface="Roboto"/>
              </a:rPr>
              <a:t>Retirement of Legacy</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Pricing Model</a:t>
            </a:r>
            <a:endParaRPr sz="1800">
              <a:latin typeface="Roboto"/>
              <a:ea typeface="Roboto"/>
              <a:cs typeface="Roboto"/>
              <a:sym typeface="Roboto"/>
            </a:endParaRPr>
          </a:p>
        </p:txBody>
      </p:sp>
      <p:sp>
        <p:nvSpPr>
          <p:cNvPr id="555" name="Google Shape;555;p46"/>
          <p:cNvSpPr txBox="1"/>
          <p:nvPr>
            <p:ph type="title"/>
          </p:nvPr>
        </p:nvSpPr>
        <p:spPr>
          <a:xfrm>
            <a:off x="6105025" y="1632600"/>
            <a:ext cx="3039000" cy="4176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800">
                <a:latin typeface="Roboto"/>
                <a:ea typeface="Roboto"/>
                <a:cs typeface="Roboto"/>
                <a:sym typeface="Roboto"/>
              </a:rPr>
              <a:t>Enhanced Workload Elasticity</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Greater Scalability</a:t>
            </a:r>
            <a:endParaRPr sz="1800">
              <a:latin typeface="Roboto"/>
              <a:ea typeface="Roboto"/>
              <a:cs typeface="Roboto"/>
              <a:sym typeface="Roboto"/>
            </a:endParaRPr>
          </a:p>
        </p:txBody>
      </p:sp>
      <p:cxnSp>
        <p:nvCxnSpPr>
          <p:cNvPr id="556" name="Google Shape;556;p46"/>
          <p:cNvCxnSpPr/>
          <p:nvPr/>
        </p:nvCxnSpPr>
        <p:spPr>
          <a:xfrm>
            <a:off x="3186075" y="1301525"/>
            <a:ext cx="0" cy="3004200"/>
          </a:xfrm>
          <a:prstGeom prst="straightConnector1">
            <a:avLst/>
          </a:prstGeom>
          <a:noFill/>
          <a:ln cap="flat" cmpd="sng" w="9525">
            <a:solidFill>
              <a:schemeClr val="dk2"/>
            </a:solidFill>
            <a:prstDash val="dash"/>
            <a:round/>
            <a:headEnd len="med" w="med" type="none"/>
            <a:tailEnd len="med" w="med" type="none"/>
          </a:ln>
        </p:spPr>
      </p:cxnSp>
      <p:sp>
        <p:nvSpPr>
          <p:cNvPr id="557" name="Google Shape;557;p46"/>
          <p:cNvSpPr txBox="1"/>
          <p:nvPr/>
        </p:nvSpPr>
        <p:spPr>
          <a:xfrm>
            <a:off x="561975" y="1632600"/>
            <a:ext cx="2205000" cy="417600"/>
          </a:xfrm>
          <a:prstGeom prst="rect">
            <a:avLst/>
          </a:prstGeom>
          <a:noFill/>
          <a:ln>
            <a:noFill/>
          </a:ln>
        </p:spPr>
        <p:txBody>
          <a:bodyPr anchorCtr="0" anchor="t" bIns="91425" lIns="0" spcFirstLastPara="1" rIns="0" wrap="square" tIns="91425">
            <a:noAutofit/>
          </a:bodyPr>
          <a:lstStyle/>
          <a:p>
            <a:pPr indent="0" lvl="0" marL="0" rtl="0" algn="ctr">
              <a:lnSpc>
                <a:spcPct val="80000"/>
              </a:lnSpc>
              <a:spcBef>
                <a:spcPts val="0"/>
              </a:spcBef>
              <a:spcAft>
                <a:spcPts val="0"/>
              </a:spcAft>
              <a:buNone/>
            </a:pPr>
            <a:r>
              <a:rPr lang="en" sz="1800">
                <a:solidFill>
                  <a:srgbClr val="305868"/>
                </a:solidFill>
                <a:latin typeface="Roboto"/>
                <a:ea typeface="Roboto"/>
                <a:cs typeface="Roboto"/>
                <a:sym typeface="Roboto"/>
              </a:rPr>
              <a:t>Increased Agility </a:t>
            </a:r>
            <a:endParaRPr sz="1800">
              <a:solidFill>
                <a:srgbClr val="305868"/>
              </a:solidFill>
              <a:latin typeface="Roboto"/>
              <a:ea typeface="Roboto"/>
              <a:cs typeface="Roboto"/>
              <a:sym typeface="Roboto"/>
            </a:endParaRPr>
          </a:p>
          <a:p>
            <a:pPr indent="0" lvl="0" marL="0" rtl="0" algn="ctr">
              <a:lnSpc>
                <a:spcPct val="80000"/>
              </a:lnSpc>
              <a:spcBef>
                <a:spcPts val="0"/>
              </a:spcBef>
              <a:spcAft>
                <a:spcPts val="0"/>
              </a:spcAft>
              <a:buNone/>
            </a:pPr>
            <a:r>
              <a:rPr lang="en" sz="1800">
                <a:solidFill>
                  <a:srgbClr val="305868"/>
                </a:solidFill>
                <a:latin typeface="Roboto"/>
                <a:ea typeface="Roboto"/>
                <a:cs typeface="Roboto"/>
                <a:sym typeface="Roboto"/>
              </a:rPr>
              <a:t>Speed of Deployment</a:t>
            </a:r>
            <a:endParaRPr sz="1800">
              <a:solidFill>
                <a:srgbClr val="305868"/>
              </a:solidFill>
              <a:latin typeface="Roboto"/>
              <a:ea typeface="Roboto"/>
              <a:cs typeface="Roboto"/>
              <a:sym typeface="Roboto"/>
            </a:endParaRPr>
          </a:p>
        </p:txBody>
      </p:sp>
      <p:cxnSp>
        <p:nvCxnSpPr>
          <p:cNvPr id="558" name="Google Shape;558;p46"/>
          <p:cNvCxnSpPr/>
          <p:nvPr/>
        </p:nvCxnSpPr>
        <p:spPr>
          <a:xfrm>
            <a:off x="6105025" y="1301525"/>
            <a:ext cx="0" cy="3004200"/>
          </a:xfrm>
          <a:prstGeom prst="straightConnector1">
            <a:avLst/>
          </a:prstGeom>
          <a:noFill/>
          <a:ln cap="flat" cmpd="sng" w="9525">
            <a:solidFill>
              <a:schemeClr val="dk2"/>
            </a:solidFill>
            <a:prstDash val="dash"/>
            <a:round/>
            <a:headEnd len="med" w="med" type="none"/>
            <a:tailEnd len="med" w="med" type="none"/>
          </a:ln>
        </p:spPr>
      </p:cxnSp>
      <p:sp>
        <p:nvSpPr>
          <p:cNvPr id="559" name="Google Shape;559;p46"/>
          <p:cNvSpPr/>
          <p:nvPr/>
        </p:nvSpPr>
        <p:spPr>
          <a:xfrm>
            <a:off x="682650" y="3980900"/>
            <a:ext cx="2071800" cy="340800"/>
          </a:xfrm>
          <a:prstGeom prst="rect">
            <a:avLst/>
          </a:prstGeom>
          <a:solidFill>
            <a:schemeClr val="accent6"/>
          </a:solidFill>
          <a:ln>
            <a:noFill/>
          </a:ln>
        </p:spPr>
        <p:txBody>
          <a:bodyPr anchorCtr="0" anchor="ctr" bIns="91425" lIns="0"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latin typeface="Roboto"/>
                <a:ea typeface="Roboto"/>
                <a:cs typeface="Roboto"/>
                <a:sym typeface="Roboto"/>
              </a:rPr>
              <a:t> LOBs cannot wait</a:t>
            </a:r>
            <a:endParaRPr b="1">
              <a:solidFill>
                <a:schemeClr val="lt1"/>
              </a:solidFill>
              <a:latin typeface="Roboto"/>
              <a:ea typeface="Roboto"/>
              <a:cs typeface="Roboto"/>
              <a:sym typeface="Roboto"/>
            </a:endParaRPr>
          </a:p>
        </p:txBody>
      </p:sp>
      <p:sp>
        <p:nvSpPr>
          <p:cNvPr id="560" name="Google Shape;560;p46"/>
          <p:cNvSpPr/>
          <p:nvPr/>
        </p:nvSpPr>
        <p:spPr>
          <a:xfrm>
            <a:off x="3609650" y="3980900"/>
            <a:ext cx="2071800" cy="340800"/>
          </a:xfrm>
          <a:prstGeom prst="rect">
            <a:avLst/>
          </a:prstGeom>
          <a:solidFill>
            <a:schemeClr val="accent6"/>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Lato"/>
                <a:ea typeface="Lato"/>
                <a:cs typeface="Lato"/>
                <a:sym typeface="Lato"/>
              </a:rPr>
              <a:t>Cloud Mandates</a:t>
            </a:r>
            <a:endParaRPr b="1" sz="1800">
              <a:solidFill>
                <a:schemeClr val="lt1"/>
              </a:solidFill>
              <a:latin typeface="Roboto"/>
              <a:ea typeface="Roboto"/>
              <a:cs typeface="Roboto"/>
              <a:sym typeface="Roboto"/>
            </a:endParaRPr>
          </a:p>
        </p:txBody>
      </p:sp>
      <p:sp>
        <p:nvSpPr>
          <p:cNvPr id="561" name="Google Shape;561;p46"/>
          <p:cNvSpPr/>
          <p:nvPr/>
        </p:nvSpPr>
        <p:spPr>
          <a:xfrm>
            <a:off x="6528600" y="3980900"/>
            <a:ext cx="2071800" cy="340800"/>
          </a:xfrm>
          <a:prstGeom prst="rect">
            <a:avLst/>
          </a:prstGeom>
          <a:solidFill>
            <a:schemeClr val="accent6"/>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Lato"/>
                <a:ea typeface="Lato"/>
                <a:cs typeface="Lato"/>
                <a:sym typeface="Lato"/>
              </a:rPr>
              <a:t>IT Misses SLAs</a:t>
            </a:r>
            <a:endParaRPr b="1" sz="18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7"/>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BENEFITS OF CDP PUBLIC CLOUD</a:t>
            </a:r>
            <a:endParaRPr/>
          </a:p>
        </p:txBody>
      </p:sp>
      <p:grpSp>
        <p:nvGrpSpPr>
          <p:cNvPr id="567" name="Google Shape;567;p47"/>
          <p:cNvGrpSpPr/>
          <p:nvPr/>
        </p:nvGrpSpPr>
        <p:grpSpPr>
          <a:xfrm>
            <a:off x="1086275" y="1682342"/>
            <a:ext cx="554549" cy="459244"/>
            <a:chOff x="7317354" y="-214073"/>
            <a:chExt cx="800100" cy="717233"/>
          </a:xfrm>
        </p:grpSpPr>
        <p:sp>
          <p:nvSpPr>
            <p:cNvPr id="568" name="Google Shape;568;p47"/>
            <p:cNvSpPr/>
            <p:nvPr/>
          </p:nvSpPr>
          <p:spPr>
            <a:xfrm>
              <a:off x="7569767"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69" name="Google Shape;569;p47"/>
            <p:cNvSpPr/>
            <p:nvPr/>
          </p:nvSpPr>
          <p:spPr>
            <a:xfrm>
              <a:off x="7479279"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3821"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70" name="Google Shape;570;p47"/>
            <p:cNvSpPr/>
            <p:nvPr/>
          </p:nvSpPr>
          <p:spPr>
            <a:xfrm>
              <a:off x="7660254"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4774"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71" name="Google Shape;571;p47"/>
            <p:cNvSpPr/>
            <p:nvPr/>
          </p:nvSpPr>
          <p:spPr>
            <a:xfrm>
              <a:off x="7842182"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4774" y="119539"/>
                    <a:pt x="119539" y="93821"/>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72" name="Google Shape;572;p47"/>
            <p:cNvSpPr/>
            <p:nvPr/>
          </p:nvSpPr>
          <p:spPr>
            <a:xfrm>
              <a:off x="7750742"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73" name="Google Shape;573;p47"/>
            <p:cNvSpPr/>
            <p:nvPr/>
          </p:nvSpPr>
          <p:spPr>
            <a:xfrm>
              <a:off x="7932669" y="265035"/>
              <a:ext cx="123825" cy="123825"/>
            </a:xfrm>
            <a:custGeom>
              <a:rect b="b" l="l" r="r" t="t"/>
              <a:pathLst>
                <a:path extrusionOk="0" h="123825" w="123825">
                  <a:moveTo>
                    <a:pt x="63341" y="7144"/>
                  </a:moveTo>
                  <a:cubicBezTo>
                    <a:pt x="31909" y="7144"/>
                    <a:pt x="7144" y="32861"/>
                    <a:pt x="7144" y="63341"/>
                  </a:cubicBezTo>
                  <a:cubicBezTo>
                    <a:pt x="7144" y="93821"/>
                    <a:pt x="32861" y="119539"/>
                    <a:pt x="63341" y="119539"/>
                  </a:cubicBezTo>
                  <a:cubicBezTo>
                    <a:pt x="93821" y="119539"/>
                    <a:pt x="119539" y="93821"/>
                    <a:pt x="119539" y="63341"/>
                  </a:cubicBezTo>
                  <a:cubicBezTo>
                    <a:pt x="119539" y="32861"/>
                    <a:pt x="94774"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sp>
          <p:nvSpPr>
            <p:cNvPr id="574" name="Google Shape;574;p47"/>
            <p:cNvSpPr/>
            <p:nvPr/>
          </p:nvSpPr>
          <p:spPr>
            <a:xfrm>
              <a:off x="7317354" y="-214073"/>
              <a:ext cx="800100" cy="485775"/>
            </a:xfrm>
            <a:custGeom>
              <a:rect b="b" l="l" r="r" t="t"/>
              <a:pathLst>
                <a:path extrusionOk="0" h="485775" w="800100">
                  <a:moveTo>
                    <a:pt x="700564" y="236696"/>
                  </a:moveTo>
                  <a:cubicBezTo>
                    <a:pt x="698659" y="236696"/>
                    <a:pt x="696754" y="236696"/>
                    <a:pt x="694849" y="236696"/>
                  </a:cubicBezTo>
                  <a:cubicBezTo>
                    <a:pt x="693896" y="170021"/>
                    <a:pt x="641509" y="115729"/>
                    <a:pt x="577691" y="115729"/>
                  </a:cubicBezTo>
                  <a:cubicBezTo>
                    <a:pt x="566261" y="115729"/>
                    <a:pt x="553879" y="117634"/>
                    <a:pt x="543401" y="121444"/>
                  </a:cubicBezTo>
                  <a:cubicBezTo>
                    <a:pt x="527209" y="56674"/>
                    <a:pt x="458629" y="7144"/>
                    <a:pt x="400526" y="7144"/>
                  </a:cubicBezTo>
                  <a:cubicBezTo>
                    <a:pt x="342424" y="7144"/>
                    <a:pt x="276701" y="54769"/>
                    <a:pt x="261461" y="120491"/>
                  </a:cubicBezTo>
                  <a:cubicBezTo>
                    <a:pt x="250031" y="116681"/>
                    <a:pt x="238601" y="114776"/>
                    <a:pt x="227171" y="114776"/>
                  </a:cubicBezTo>
                  <a:cubicBezTo>
                    <a:pt x="163354" y="114776"/>
                    <a:pt x="110966" y="169069"/>
                    <a:pt x="110014" y="235744"/>
                  </a:cubicBezTo>
                  <a:cubicBezTo>
                    <a:pt x="108109" y="235744"/>
                    <a:pt x="106204" y="235744"/>
                    <a:pt x="104299" y="235744"/>
                  </a:cubicBezTo>
                  <a:cubicBezTo>
                    <a:pt x="50959" y="235744"/>
                    <a:pt x="7144" y="281464"/>
                    <a:pt x="7144" y="336709"/>
                  </a:cubicBezTo>
                  <a:cubicBezTo>
                    <a:pt x="7144" y="391954"/>
                    <a:pt x="50959" y="437674"/>
                    <a:pt x="104299" y="437674"/>
                  </a:cubicBezTo>
                  <a:lnTo>
                    <a:pt x="170974" y="437674"/>
                  </a:lnTo>
                  <a:cubicBezTo>
                    <a:pt x="176689" y="463391"/>
                    <a:pt x="198596" y="482441"/>
                    <a:pt x="226219" y="482441"/>
                  </a:cubicBezTo>
                  <a:cubicBezTo>
                    <a:pt x="253841" y="482441"/>
                    <a:pt x="275749" y="463391"/>
                    <a:pt x="281464" y="437674"/>
                  </a:cubicBezTo>
                  <a:lnTo>
                    <a:pt x="352901" y="437674"/>
                  </a:lnTo>
                  <a:cubicBezTo>
                    <a:pt x="358616" y="463391"/>
                    <a:pt x="380524" y="482441"/>
                    <a:pt x="408146" y="482441"/>
                  </a:cubicBezTo>
                  <a:cubicBezTo>
                    <a:pt x="435769" y="482441"/>
                    <a:pt x="457676" y="463391"/>
                    <a:pt x="463391" y="437674"/>
                  </a:cubicBezTo>
                  <a:lnTo>
                    <a:pt x="534829" y="437674"/>
                  </a:lnTo>
                  <a:cubicBezTo>
                    <a:pt x="540544" y="463391"/>
                    <a:pt x="562451" y="482441"/>
                    <a:pt x="590074" y="482441"/>
                  </a:cubicBezTo>
                  <a:cubicBezTo>
                    <a:pt x="617696" y="482441"/>
                    <a:pt x="639604" y="463391"/>
                    <a:pt x="645319" y="437674"/>
                  </a:cubicBezTo>
                  <a:lnTo>
                    <a:pt x="702469" y="437674"/>
                  </a:lnTo>
                  <a:cubicBezTo>
                    <a:pt x="755809" y="437674"/>
                    <a:pt x="799624" y="391954"/>
                    <a:pt x="799624" y="336709"/>
                  </a:cubicBezTo>
                  <a:cubicBezTo>
                    <a:pt x="799624" y="281464"/>
                    <a:pt x="753904" y="236696"/>
                    <a:pt x="700564" y="236696"/>
                  </a:cubicBezTo>
                  <a:close/>
                  <a:moveTo>
                    <a:pt x="406241" y="465296"/>
                  </a:moveTo>
                  <a:cubicBezTo>
                    <a:pt x="385286" y="465296"/>
                    <a:pt x="369094" y="448151"/>
                    <a:pt x="369094" y="428149"/>
                  </a:cubicBezTo>
                  <a:cubicBezTo>
                    <a:pt x="369094" y="408146"/>
                    <a:pt x="386239" y="391001"/>
                    <a:pt x="406241" y="391001"/>
                  </a:cubicBezTo>
                  <a:cubicBezTo>
                    <a:pt x="426244" y="391001"/>
                    <a:pt x="443389" y="408146"/>
                    <a:pt x="443389" y="428149"/>
                  </a:cubicBezTo>
                  <a:cubicBezTo>
                    <a:pt x="443389" y="448151"/>
                    <a:pt x="427196" y="465296"/>
                    <a:pt x="406241" y="465296"/>
                  </a:cubicBezTo>
                  <a:close/>
                  <a:moveTo>
                    <a:pt x="700564" y="421481"/>
                  </a:moveTo>
                  <a:lnTo>
                    <a:pt x="644366" y="421481"/>
                  </a:lnTo>
                  <a:cubicBezTo>
                    <a:pt x="640556" y="393859"/>
                    <a:pt x="616744" y="371951"/>
                    <a:pt x="588169" y="371951"/>
                  </a:cubicBezTo>
                  <a:cubicBezTo>
                    <a:pt x="559594" y="371951"/>
                    <a:pt x="535781" y="393859"/>
                    <a:pt x="531971" y="421481"/>
                  </a:cubicBezTo>
                  <a:lnTo>
                    <a:pt x="461486" y="421481"/>
                  </a:lnTo>
                  <a:cubicBezTo>
                    <a:pt x="457676" y="393859"/>
                    <a:pt x="433864" y="371951"/>
                    <a:pt x="405289" y="371951"/>
                  </a:cubicBezTo>
                  <a:cubicBezTo>
                    <a:pt x="376714" y="371951"/>
                    <a:pt x="352901" y="393859"/>
                    <a:pt x="349091" y="421481"/>
                  </a:cubicBezTo>
                  <a:lnTo>
                    <a:pt x="278606" y="421481"/>
                  </a:lnTo>
                  <a:cubicBezTo>
                    <a:pt x="274796" y="393859"/>
                    <a:pt x="250984" y="371951"/>
                    <a:pt x="222409" y="371951"/>
                  </a:cubicBezTo>
                  <a:cubicBezTo>
                    <a:pt x="193834" y="371951"/>
                    <a:pt x="170021" y="393859"/>
                    <a:pt x="166211" y="421481"/>
                  </a:cubicBezTo>
                  <a:lnTo>
                    <a:pt x="100489" y="421481"/>
                  </a:lnTo>
                  <a:cubicBezTo>
                    <a:pt x="57626" y="421481"/>
                    <a:pt x="22384" y="384334"/>
                    <a:pt x="22384" y="338614"/>
                  </a:cubicBezTo>
                  <a:cubicBezTo>
                    <a:pt x="22384" y="292894"/>
                    <a:pt x="57626" y="255746"/>
                    <a:pt x="100489" y="255746"/>
                  </a:cubicBezTo>
                  <a:cubicBezTo>
                    <a:pt x="110014" y="255746"/>
                    <a:pt x="118586" y="257651"/>
                    <a:pt x="127159" y="260509"/>
                  </a:cubicBezTo>
                  <a:cubicBezTo>
                    <a:pt x="126206" y="253841"/>
                    <a:pt x="125254" y="246221"/>
                    <a:pt x="125254" y="239554"/>
                  </a:cubicBezTo>
                  <a:cubicBezTo>
                    <a:pt x="125254" y="181451"/>
                    <a:pt x="170021" y="134779"/>
                    <a:pt x="224314" y="134779"/>
                  </a:cubicBezTo>
                  <a:cubicBezTo>
                    <a:pt x="242411" y="134779"/>
                    <a:pt x="259556" y="139541"/>
                    <a:pt x="273844" y="149066"/>
                  </a:cubicBezTo>
                  <a:cubicBezTo>
                    <a:pt x="276701" y="79534"/>
                    <a:pt x="346234" y="26194"/>
                    <a:pt x="400526" y="26194"/>
                  </a:cubicBezTo>
                  <a:cubicBezTo>
                    <a:pt x="454819" y="26194"/>
                    <a:pt x="527209" y="79534"/>
                    <a:pt x="527209" y="148114"/>
                  </a:cubicBezTo>
                  <a:cubicBezTo>
                    <a:pt x="541496" y="139541"/>
                    <a:pt x="558641" y="133826"/>
                    <a:pt x="576739" y="133826"/>
                  </a:cubicBezTo>
                  <a:cubicBezTo>
                    <a:pt x="631031" y="133826"/>
                    <a:pt x="675799" y="180499"/>
                    <a:pt x="675799" y="238601"/>
                  </a:cubicBezTo>
                  <a:cubicBezTo>
                    <a:pt x="675799" y="246221"/>
                    <a:pt x="674846" y="252889"/>
                    <a:pt x="673894" y="259556"/>
                  </a:cubicBezTo>
                  <a:cubicBezTo>
                    <a:pt x="682466" y="256699"/>
                    <a:pt x="691039" y="254794"/>
                    <a:pt x="700564" y="254794"/>
                  </a:cubicBezTo>
                  <a:cubicBezTo>
                    <a:pt x="743426" y="254794"/>
                    <a:pt x="778669" y="291941"/>
                    <a:pt x="778669" y="337661"/>
                  </a:cubicBezTo>
                  <a:cubicBezTo>
                    <a:pt x="778669" y="384334"/>
                    <a:pt x="744379" y="421481"/>
                    <a:pt x="700564" y="421481"/>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760">
                <a:solidFill>
                  <a:srgbClr val="293C46"/>
                </a:solidFill>
                <a:latin typeface="Roboto"/>
                <a:ea typeface="Roboto"/>
                <a:cs typeface="Roboto"/>
                <a:sym typeface="Roboto"/>
              </a:endParaRPr>
            </a:p>
          </p:txBody>
        </p:sp>
      </p:grpSp>
      <p:sp>
        <p:nvSpPr>
          <p:cNvPr id="575" name="Google Shape;575;p47"/>
          <p:cNvSpPr txBox="1"/>
          <p:nvPr/>
        </p:nvSpPr>
        <p:spPr>
          <a:xfrm>
            <a:off x="689000" y="2148476"/>
            <a:ext cx="1349100" cy="7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Simplify Data Analytics</a:t>
            </a:r>
            <a:endParaRPr b="1">
              <a:solidFill>
                <a:schemeClr val="accent2"/>
              </a:solidFill>
              <a:latin typeface="Roboto"/>
              <a:ea typeface="Roboto"/>
              <a:cs typeface="Roboto"/>
              <a:sym typeface="Roboto"/>
            </a:endParaRPr>
          </a:p>
        </p:txBody>
      </p:sp>
      <p:sp>
        <p:nvSpPr>
          <p:cNvPr id="576" name="Google Shape;576;p47"/>
          <p:cNvSpPr txBox="1"/>
          <p:nvPr/>
        </p:nvSpPr>
        <p:spPr>
          <a:xfrm>
            <a:off x="2973850" y="2111810"/>
            <a:ext cx="9789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You Own Your Data</a:t>
            </a:r>
            <a:endParaRPr b="1">
              <a:solidFill>
                <a:schemeClr val="accent2"/>
              </a:solidFill>
              <a:latin typeface="Roboto"/>
              <a:ea typeface="Roboto"/>
              <a:cs typeface="Roboto"/>
              <a:sym typeface="Roboto"/>
            </a:endParaRPr>
          </a:p>
        </p:txBody>
      </p:sp>
      <p:sp>
        <p:nvSpPr>
          <p:cNvPr id="577" name="Google Shape;577;p47"/>
          <p:cNvSpPr txBox="1"/>
          <p:nvPr/>
        </p:nvSpPr>
        <p:spPr>
          <a:xfrm>
            <a:off x="4888500" y="2115298"/>
            <a:ext cx="11313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First Class Security</a:t>
            </a:r>
            <a:endParaRPr b="1">
              <a:solidFill>
                <a:schemeClr val="accent2"/>
              </a:solidFill>
              <a:latin typeface="Roboto"/>
              <a:ea typeface="Roboto"/>
              <a:cs typeface="Roboto"/>
              <a:sym typeface="Roboto"/>
            </a:endParaRPr>
          </a:p>
        </p:txBody>
      </p:sp>
      <p:sp>
        <p:nvSpPr>
          <p:cNvPr id="578" name="Google Shape;578;p47"/>
          <p:cNvSpPr txBox="1"/>
          <p:nvPr/>
        </p:nvSpPr>
        <p:spPr>
          <a:xfrm>
            <a:off x="6879350" y="2185234"/>
            <a:ext cx="11313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Hybrid Flexibility</a:t>
            </a:r>
            <a:endParaRPr b="1">
              <a:solidFill>
                <a:schemeClr val="accent2"/>
              </a:solidFill>
              <a:latin typeface="Roboto"/>
              <a:ea typeface="Roboto"/>
              <a:cs typeface="Roboto"/>
              <a:sym typeface="Roboto"/>
            </a:endParaRPr>
          </a:p>
        </p:txBody>
      </p:sp>
      <p:pic>
        <p:nvPicPr>
          <p:cNvPr descr="Cloud Computing" id="579" name="Google Shape;579;p47"/>
          <p:cNvPicPr preferRelativeResize="0"/>
          <p:nvPr/>
        </p:nvPicPr>
        <p:blipFill rotWithShape="1">
          <a:blip r:embed="rId3">
            <a:alphaModFix/>
          </a:blip>
          <a:srcRect b="0" l="0" r="0" t="0"/>
          <a:stretch/>
        </p:blipFill>
        <p:spPr>
          <a:xfrm>
            <a:off x="7130912" y="1568859"/>
            <a:ext cx="628177" cy="628200"/>
          </a:xfrm>
          <a:prstGeom prst="rect">
            <a:avLst/>
          </a:prstGeom>
          <a:noFill/>
          <a:ln>
            <a:noFill/>
          </a:ln>
        </p:spPr>
      </p:pic>
      <p:sp>
        <p:nvSpPr>
          <p:cNvPr id="580" name="Google Shape;580;p47"/>
          <p:cNvSpPr txBox="1"/>
          <p:nvPr/>
        </p:nvSpPr>
        <p:spPr>
          <a:xfrm>
            <a:off x="1934450" y="3676949"/>
            <a:ext cx="9789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Common Skill Set</a:t>
            </a:r>
            <a:endParaRPr b="1">
              <a:solidFill>
                <a:schemeClr val="accent2"/>
              </a:solidFill>
              <a:latin typeface="Roboto"/>
              <a:ea typeface="Roboto"/>
              <a:cs typeface="Roboto"/>
              <a:sym typeface="Roboto"/>
            </a:endParaRPr>
          </a:p>
        </p:txBody>
      </p:sp>
      <p:pic>
        <p:nvPicPr>
          <p:cNvPr descr="Classroom" id="581" name="Google Shape;581;p47"/>
          <p:cNvPicPr preferRelativeResize="0"/>
          <p:nvPr/>
        </p:nvPicPr>
        <p:blipFill rotWithShape="1">
          <a:blip r:embed="rId4">
            <a:alphaModFix/>
          </a:blip>
          <a:srcRect b="0" l="0" r="0" t="0"/>
          <a:stretch/>
        </p:blipFill>
        <p:spPr>
          <a:xfrm>
            <a:off x="2109812" y="3150574"/>
            <a:ext cx="628175" cy="628129"/>
          </a:xfrm>
          <a:prstGeom prst="rect">
            <a:avLst/>
          </a:prstGeom>
          <a:noFill/>
          <a:ln>
            <a:noFill/>
          </a:ln>
        </p:spPr>
      </p:pic>
      <p:sp>
        <p:nvSpPr>
          <p:cNvPr id="582" name="Google Shape;582;p47"/>
          <p:cNvSpPr txBox="1"/>
          <p:nvPr/>
        </p:nvSpPr>
        <p:spPr>
          <a:xfrm>
            <a:off x="3925250" y="3645424"/>
            <a:ext cx="9789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Data Lifecycle</a:t>
            </a:r>
            <a:endParaRPr b="1">
              <a:solidFill>
                <a:schemeClr val="accent2"/>
              </a:solidFill>
              <a:latin typeface="Roboto"/>
              <a:ea typeface="Roboto"/>
              <a:cs typeface="Roboto"/>
              <a:sym typeface="Roboto"/>
            </a:endParaRPr>
          </a:p>
        </p:txBody>
      </p:sp>
      <p:sp>
        <p:nvSpPr>
          <p:cNvPr id="583" name="Google Shape;583;p47"/>
          <p:cNvSpPr/>
          <p:nvPr/>
        </p:nvSpPr>
        <p:spPr>
          <a:xfrm>
            <a:off x="4198602" y="3182100"/>
            <a:ext cx="432197" cy="458986"/>
          </a:xfrm>
          <a:custGeom>
            <a:rect b="b" l="l" r="r" t="t"/>
            <a:pathLst>
              <a:path extrusionOk="0" h="714375" w="714375">
                <a:moveTo>
                  <a:pt x="711041" y="359569"/>
                </a:moveTo>
                <a:cubicBezTo>
                  <a:pt x="711041" y="330041"/>
                  <a:pt x="688181" y="306229"/>
                  <a:pt x="659606" y="304324"/>
                </a:cubicBezTo>
                <a:cubicBezTo>
                  <a:pt x="651986" y="261461"/>
                  <a:pt x="635794" y="221456"/>
                  <a:pt x="611981" y="185261"/>
                </a:cubicBezTo>
                <a:cubicBezTo>
                  <a:pt x="619601" y="175736"/>
                  <a:pt x="624364" y="163354"/>
                  <a:pt x="624364" y="150019"/>
                </a:cubicBezTo>
                <a:cubicBezTo>
                  <a:pt x="624364" y="119539"/>
                  <a:pt x="599599" y="93821"/>
                  <a:pt x="568166" y="93821"/>
                </a:cubicBezTo>
                <a:cubicBezTo>
                  <a:pt x="554831" y="93821"/>
                  <a:pt x="543401" y="98584"/>
                  <a:pt x="533876" y="105251"/>
                </a:cubicBezTo>
                <a:cubicBezTo>
                  <a:pt x="498634" y="79534"/>
                  <a:pt x="457676" y="63341"/>
                  <a:pt x="414814" y="54769"/>
                </a:cubicBezTo>
                <a:cubicBezTo>
                  <a:pt x="411004" y="28099"/>
                  <a:pt x="387191" y="7144"/>
                  <a:pt x="359569" y="7144"/>
                </a:cubicBezTo>
                <a:cubicBezTo>
                  <a:pt x="330994" y="7144"/>
                  <a:pt x="308134" y="28099"/>
                  <a:pt x="304324" y="54769"/>
                </a:cubicBezTo>
                <a:cubicBezTo>
                  <a:pt x="260509" y="63341"/>
                  <a:pt x="220504" y="80486"/>
                  <a:pt x="184309" y="105251"/>
                </a:cubicBezTo>
                <a:cubicBezTo>
                  <a:pt x="174784" y="97631"/>
                  <a:pt x="162401" y="92869"/>
                  <a:pt x="150019" y="92869"/>
                </a:cubicBezTo>
                <a:cubicBezTo>
                  <a:pt x="119539" y="92869"/>
                  <a:pt x="93821" y="117634"/>
                  <a:pt x="93821" y="149066"/>
                </a:cubicBezTo>
                <a:cubicBezTo>
                  <a:pt x="93821" y="162401"/>
                  <a:pt x="98584" y="174784"/>
                  <a:pt x="106204" y="184309"/>
                </a:cubicBezTo>
                <a:cubicBezTo>
                  <a:pt x="82391" y="219551"/>
                  <a:pt x="66199" y="259556"/>
                  <a:pt x="58579" y="302419"/>
                </a:cubicBezTo>
                <a:cubicBezTo>
                  <a:pt x="30004" y="306229"/>
                  <a:pt x="7144" y="330041"/>
                  <a:pt x="7144" y="359569"/>
                </a:cubicBezTo>
                <a:cubicBezTo>
                  <a:pt x="7144" y="389096"/>
                  <a:pt x="30004" y="413861"/>
                  <a:pt x="59531" y="415766"/>
                </a:cubicBezTo>
                <a:cubicBezTo>
                  <a:pt x="68104" y="458629"/>
                  <a:pt x="85249" y="497681"/>
                  <a:pt x="109061" y="531971"/>
                </a:cubicBezTo>
                <a:cubicBezTo>
                  <a:pt x="99536" y="541496"/>
                  <a:pt x="93821" y="555784"/>
                  <a:pt x="93821" y="570071"/>
                </a:cubicBezTo>
                <a:cubicBezTo>
                  <a:pt x="93821" y="600551"/>
                  <a:pt x="118586" y="626269"/>
                  <a:pt x="150019" y="626269"/>
                </a:cubicBezTo>
                <a:cubicBezTo>
                  <a:pt x="165259" y="626269"/>
                  <a:pt x="178594" y="620554"/>
                  <a:pt x="189071" y="610076"/>
                </a:cubicBezTo>
                <a:cubicBezTo>
                  <a:pt x="223361" y="632936"/>
                  <a:pt x="262414" y="649129"/>
                  <a:pt x="303371" y="656749"/>
                </a:cubicBezTo>
                <a:cubicBezTo>
                  <a:pt x="303371" y="687229"/>
                  <a:pt x="328136" y="712946"/>
                  <a:pt x="359569" y="712946"/>
                </a:cubicBezTo>
                <a:cubicBezTo>
                  <a:pt x="390049" y="712946"/>
                  <a:pt x="415766" y="688181"/>
                  <a:pt x="415766" y="656749"/>
                </a:cubicBezTo>
                <a:cubicBezTo>
                  <a:pt x="415766" y="656749"/>
                  <a:pt x="415766" y="656749"/>
                  <a:pt x="415766" y="656749"/>
                </a:cubicBezTo>
                <a:cubicBezTo>
                  <a:pt x="456724" y="649129"/>
                  <a:pt x="494824" y="632936"/>
                  <a:pt x="530066" y="610076"/>
                </a:cubicBezTo>
                <a:cubicBezTo>
                  <a:pt x="540544" y="620554"/>
                  <a:pt x="553879" y="626269"/>
                  <a:pt x="569119" y="626269"/>
                </a:cubicBezTo>
                <a:cubicBezTo>
                  <a:pt x="599599" y="626269"/>
                  <a:pt x="625316" y="601504"/>
                  <a:pt x="625316" y="570071"/>
                </a:cubicBezTo>
                <a:cubicBezTo>
                  <a:pt x="625316" y="554831"/>
                  <a:pt x="619601" y="541496"/>
                  <a:pt x="609124" y="531019"/>
                </a:cubicBezTo>
                <a:cubicBezTo>
                  <a:pt x="633889" y="495776"/>
                  <a:pt x="650081" y="457676"/>
                  <a:pt x="658654" y="415766"/>
                </a:cubicBezTo>
                <a:cubicBezTo>
                  <a:pt x="688181" y="413861"/>
                  <a:pt x="711041" y="389096"/>
                  <a:pt x="711041" y="359569"/>
                </a:cubicBezTo>
                <a:close/>
                <a:moveTo>
                  <a:pt x="150019" y="512921"/>
                </a:moveTo>
                <a:cubicBezTo>
                  <a:pt x="140494" y="512921"/>
                  <a:pt x="131921" y="515779"/>
                  <a:pt x="123349" y="519589"/>
                </a:cubicBezTo>
                <a:cubicBezTo>
                  <a:pt x="101441" y="488156"/>
                  <a:pt x="86201" y="451961"/>
                  <a:pt x="77629" y="412909"/>
                </a:cubicBezTo>
                <a:cubicBezTo>
                  <a:pt x="98584" y="407194"/>
                  <a:pt x="114776" y="390049"/>
                  <a:pt x="118586" y="368141"/>
                </a:cubicBezTo>
                <a:cubicBezTo>
                  <a:pt x="145256" y="367189"/>
                  <a:pt x="187166" y="359569"/>
                  <a:pt x="234791" y="350996"/>
                </a:cubicBezTo>
                <a:cubicBezTo>
                  <a:pt x="282416" y="342424"/>
                  <a:pt x="337661" y="332899"/>
                  <a:pt x="391001" y="327184"/>
                </a:cubicBezTo>
                <a:cubicBezTo>
                  <a:pt x="385286" y="380524"/>
                  <a:pt x="375761" y="435769"/>
                  <a:pt x="367189" y="483394"/>
                </a:cubicBezTo>
                <a:cubicBezTo>
                  <a:pt x="358616" y="531019"/>
                  <a:pt x="351949" y="572929"/>
                  <a:pt x="350044" y="599599"/>
                </a:cubicBezTo>
                <a:cubicBezTo>
                  <a:pt x="329089" y="602456"/>
                  <a:pt x="312896" y="617696"/>
                  <a:pt x="306229" y="636746"/>
                </a:cubicBezTo>
                <a:cubicBezTo>
                  <a:pt x="267176" y="629126"/>
                  <a:pt x="230981" y="614839"/>
                  <a:pt x="199549" y="592931"/>
                </a:cubicBezTo>
                <a:cubicBezTo>
                  <a:pt x="203359" y="585311"/>
                  <a:pt x="205264" y="576739"/>
                  <a:pt x="205264" y="568166"/>
                </a:cubicBezTo>
                <a:cubicBezTo>
                  <a:pt x="205264" y="537686"/>
                  <a:pt x="180499" y="512921"/>
                  <a:pt x="150019" y="512921"/>
                </a:cubicBezTo>
                <a:close/>
                <a:moveTo>
                  <a:pt x="150019" y="205264"/>
                </a:moveTo>
                <a:cubicBezTo>
                  <a:pt x="180499" y="205264"/>
                  <a:pt x="206216" y="180499"/>
                  <a:pt x="206216" y="149066"/>
                </a:cubicBezTo>
                <a:cubicBezTo>
                  <a:pt x="206216" y="137636"/>
                  <a:pt x="203359" y="128111"/>
                  <a:pt x="197644" y="118586"/>
                </a:cubicBezTo>
                <a:cubicBezTo>
                  <a:pt x="230029" y="96679"/>
                  <a:pt x="266224" y="80486"/>
                  <a:pt x="305276" y="72866"/>
                </a:cubicBezTo>
                <a:cubicBezTo>
                  <a:pt x="310039" y="98584"/>
                  <a:pt x="332899" y="117634"/>
                  <a:pt x="360521" y="117634"/>
                </a:cubicBezTo>
                <a:cubicBezTo>
                  <a:pt x="368141" y="117634"/>
                  <a:pt x="374809" y="116681"/>
                  <a:pt x="381476" y="113824"/>
                </a:cubicBezTo>
                <a:cubicBezTo>
                  <a:pt x="383381" y="121444"/>
                  <a:pt x="385286" y="130016"/>
                  <a:pt x="388144" y="138589"/>
                </a:cubicBezTo>
                <a:cubicBezTo>
                  <a:pt x="300514" y="170021"/>
                  <a:pt x="196691" y="232886"/>
                  <a:pt x="100489" y="314801"/>
                </a:cubicBezTo>
                <a:cubicBezTo>
                  <a:pt x="93821" y="310039"/>
                  <a:pt x="87154" y="306229"/>
                  <a:pt x="78581" y="304324"/>
                </a:cubicBezTo>
                <a:cubicBezTo>
                  <a:pt x="85249" y="265271"/>
                  <a:pt x="100489" y="228124"/>
                  <a:pt x="122396" y="196691"/>
                </a:cubicBezTo>
                <a:cubicBezTo>
                  <a:pt x="129064" y="202406"/>
                  <a:pt x="138589" y="205264"/>
                  <a:pt x="150019" y="205264"/>
                </a:cubicBezTo>
                <a:close/>
                <a:moveTo>
                  <a:pt x="413861" y="73819"/>
                </a:moveTo>
                <a:cubicBezTo>
                  <a:pt x="451961" y="81439"/>
                  <a:pt x="487204" y="95726"/>
                  <a:pt x="519589" y="117634"/>
                </a:cubicBezTo>
                <a:cubicBezTo>
                  <a:pt x="487204" y="113824"/>
                  <a:pt x="447199" y="119539"/>
                  <a:pt x="402431" y="133826"/>
                </a:cubicBezTo>
                <a:cubicBezTo>
                  <a:pt x="400526" y="124301"/>
                  <a:pt x="397669" y="113824"/>
                  <a:pt x="394811" y="105251"/>
                </a:cubicBezTo>
                <a:cubicBezTo>
                  <a:pt x="405289" y="97631"/>
                  <a:pt x="411956" y="86201"/>
                  <a:pt x="413861" y="73819"/>
                </a:cubicBezTo>
                <a:close/>
                <a:moveTo>
                  <a:pt x="396716" y="234791"/>
                </a:moveTo>
                <a:cubicBezTo>
                  <a:pt x="396716" y="258604"/>
                  <a:pt x="394811" y="283369"/>
                  <a:pt x="392906" y="309086"/>
                </a:cubicBezTo>
                <a:cubicBezTo>
                  <a:pt x="337661" y="314801"/>
                  <a:pt x="280511" y="325279"/>
                  <a:pt x="231934" y="333851"/>
                </a:cubicBezTo>
                <a:cubicBezTo>
                  <a:pt x="185261" y="341471"/>
                  <a:pt x="144304" y="349091"/>
                  <a:pt x="118586" y="350044"/>
                </a:cubicBezTo>
                <a:cubicBezTo>
                  <a:pt x="117634" y="342424"/>
                  <a:pt x="114776" y="335756"/>
                  <a:pt x="110966" y="330041"/>
                </a:cubicBezTo>
                <a:cubicBezTo>
                  <a:pt x="210979" y="244316"/>
                  <a:pt x="310039" y="188119"/>
                  <a:pt x="390049" y="158591"/>
                </a:cubicBezTo>
                <a:cubicBezTo>
                  <a:pt x="393859" y="182404"/>
                  <a:pt x="396716" y="209074"/>
                  <a:pt x="396716" y="234791"/>
                </a:cubicBezTo>
                <a:close/>
                <a:moveTo>
                  <a:pt x="388144" y="607219"/>
                </a:moveTo>
                <a:cubicBezTo>
                  <a:pt x="382429" y="603409"/>
                  <a:pt x="375761" y="601504"/>
                  <a:pt x="369094" y="600551"/>
                </a:cubicBezTo>
                <a:cubicBezTo>
                  <a:pt x="370046" y="574834"/>
                  <a:pt x="377666" y="533876"/>
                  <a:pt x="385286" y="487204"/>
                </a:cubicBezTo>
                <a:cubicBezTo>
                  <a:pt x="393859" y="437674"/>
                  <a:pt x="403384" y="381476"/>
                  <a:pt x="410051" y="326231"/>
                </a:cubicBezTo>
                <a:cubicBezTo>
                  <a:pt x="435769" y="323374"/>
                  <a:pt x="460534" y="322421"/>
                  <a:pt x="484346" y="322421"/>
                </a:cubicBezTo>
                <a:cubicBezTo>
                  <a:pt x="509111" y="322421"/>
                  <a:pt x="535781" y="325279"/>
                  <a:pt x="559594" y="329089"/>
                </a:cubicBezTo>
                <a:cubicBezTo>
                  <a:pt x="529114" y="410051"/>
                  <a:pt x="471011" y="510064"/>
                  <a:pt x="388144" y="607219"/>
                </a:cubicBezTo>
                <a:close/>
                <a:moveTo>
                  <a:pt x="484346" y="303371"/>
                </a:moveTo>
                <a:cubicBezTo>
                  <a:pt x="461486" y="303371"/>
                  <a:pt x="436721" y="305276"/>
                  <a:pt x="411956" y="307181"/>
                </a:cubicBezTo>
                <a:cubicBezTo>
                  <a:pt x="413861" y="282416"/>
                  <a:pt x="415766" y="257651"/>
                  <a:pt x="415766" y="234791"/>
                </a:cubicBezTo>
                <a:cubicBezTo>
                  <a:pt x="415766" y="213836"/>
                  <a:pt x="412909" y="183356"/>
                  <a:pt x="407194" y="152876"/>
                </a:cubicBezTo>
                <a:cubicBezTo>
                  <a:pt x="450056" y="138589"/>
                  <a:pt x="487204" y="133826"/>
                  <a:pt x="514826" y="135731"/>
                </a:cubicBezTo>
                <a:cubicBezTo>
                  <a:pt x="513874" y="140494"/>
                  <a:pt x="512921" y="144304"/>
                  <a:pt x="512921" y="149066"/>
                </a:cubicBezTo>
                <a:cubicBezTo>
                  <a:pt x="512921" y="179546"/>
                  <a:pt x="537686" y="205264"/>
                  <a:pt x="569119" y="205264"/>
                </a:cubicBezTo>
                <a:cubicBezTo>
                  <a:pt x="573881" y="205264"/>
                  <a:pt x="578644" y="204311"/>
                  <a:pt x="582454" y="203359"/>
                </a:cubicBezTo>
                <a:cubicBezTo>
                  <a:pt x="585311" y="231934"/>
                  <a:pt x="579596" y="269081"/>
                  <a:pt x="565309" y="310991"/>
                </a:cubicBezTo>
                <a:cubicBezTo>
                  <a:pt x="534829" y="306229"/>
                  <a:pt x="504349" y="303371"/>
                  <a:pt x="484346" y="303371"/>
                </a:cubicBezTo>
                <a:close/>
                <a:moveTo>
                  <a:pt x="600551" y="200501"/>
                </a:moveTo>
                <a:cubicBezTo>
                  <a:pt x="621506" y="232886"/>
                  <a:pt x="634841" y="268129"/>
                  <a:pt x="641509" y="305276"/>
                </a:cubicBezTo>
                <a:cubicBezTo>
                  <a:pt x="630079" y="308134"/>
                  <a:pt x="620554" y="313849"/>
                  <a:pt x="612934" y="322421"/>
                </a:cubicBezTo>
                <a:cubicBezTo>
                  <a:pt x="603409" y="319564"/>
                  <a:pt x="593884" y="316706"/>
                  <a:pt x="583406" y="314801"/>
                </a:cubicBezTo>
                <a:cubicBezTo>
                  <a:pt x="597694" y="271939"/>
                  <a:pt x="604361" y="232886"/>
                  <a:pt x="600551" y="200501"/>
                </a:cubicBezTo>
                <a:close/>
                <a:moveTo>
                  <a:pt x="569119" y="111919"/>
                </a:moveTo>
                <a:cubicBezTo>
                  <a:pt x="590074" y="111919"/>
                  <a:pt x="606266" y="129064"/>
                  <a:pt x="606266" y="149066"/>
                </a:cubicBezTo>
                <a:cubicBezTo>
                  <a:pt x="606266" y="169069"/>
                  <a:pt x="589121" y="186214"/>
                  <a:pt x="569119" y="186214"/>
                </a:cubicBezTo>
                <a:cubicBezTo>
                  <a:pt x="549116" y="186214"/>
                  <a:pt x="531019" y="170021"/>
                  <a:pt x="531019" y="150019"/>
                </a:cubicBezTo>
                <a:cubicBezTo>
                  <a:pt x="531019" y="130016"/>
                  <a:pt x="548164" y="111919"/>
                  <a:pt x="569119" y="111919"/>
                </a:cubicBezTo>
                <a:close/>
                <a:moveTo>
                  <a:pt x="25241" y="359569"/>
                </a:moveTo>
                <a:cubicBezTo>
                  <a:pt x="25241" y="338614"/>
                  <a:pt x="42386" y="322421"/>
                  <a:pt x="62389" y="322421"/>
                </a:cubicBezTo>
                <a:cubicBezTo>
                  <a:pt x="82391" y="322421"/>
                  <a:pt x="99536" y="339566"/>
                  <a:pt x="99536" y="359569"/>
                </a:cubicBezTo>
                <a:cubicBezTo>
                  <a:pt x="99536" y="379571"/>
                  <a:pt x="83344" y="396716"/>
                  <a:pt x="63341" y="396716"/>
                </a:cubicBezTo>
                <a:cubicBezTo>
                  <a:pt x="43339" y="396716"/>
                  <a:pt x="25241" y="379571"/>
                  <a:pt x="25241" y="359569"/>
                </a:cubicBezTo>
                <a:close/>
                <a:moveTo>
                  <a:pt x="401479" y="619601"/>
                </a:moveTo>
                <a:cubicBezTo>
                  <a:pt x="483394" y="523399"/>
                  <a:pt x="546259" y="420529"/>
                  <a:pt x="577691" y="331946"/>
                </a:cubicBezTo>
                <a:cubicBezTo>
                  <a:pt x="587216" y="333851"/>
                  <a:pt x="595789" y="335756"/>
                  <a:pt x="603409" y="338614"/>
                </a:cubicBezTo>
                <a:cubicBezTo>
                  <a:pt x="600551" y="345281"/>
                  <a:pt x="599599" y="351949"/>
                  <a:pt x="599599" y="359569"/>
                </a:cubicBezTo>
                <a:cubicBezTo>
                  <a:pt x="599599" y="385286"/>
                  <a:pt x="616744" y="406241"/>
                  <a:pt x="640556" y="412909"/>
                </a:cubicBezTo>
                <a:cubicBezTo>
                  <a:pt x="632936" y="451009"/>
                  <a:pt x="617696" y="487204"/>
                  <a:pt x="594836" y="518636"/>
                </a:cubicBezTo>
                <a:cubicBezTo>
                  <a:pt x="587216" y="514826"/>
                  <a:pt x="578644" y="512921"/>
                  <a:pt x="569119" y="512921"/>
                </a:cubicBezTo>
                <a:cubicBezTo>
                  <a:pt x="538639" y="512921"/>
                  <a:pt x="512921" y="537686"/>
                  <a:pt x="512921" y="569119"/>
                </a:cubicBezTo>
                <a:cubicBezTo>
                  <a:pt x="512921" y="577691"/>
                  <a:pt x="514826" y="586264"/>
                  <a:pt x="518636" y="593884"/>
                </a:cubicBezTo>
                <a:cubicBezTo>
                  <a:pt x="486251" y="615791"/>
                  <a:pt x="450056" y="630079"/>
                  <a:pt x="411956" y="637699"/>
                </a:cubicBezTo>
                <a:cubicBezTo>
                  <a:pt x="410051" y="630079"/>
                  <a:pt x="406241" y="624364"/>
                  <a:pt x="401479" y="619601"/>
                </a:cubicBezTo>
                <a:close/>
                <a:moveTo>
                  <a:pt x="569119" y="606266"/>
                </a:moveTo>
                <a:cubicBezTo>
                  <a:pt x="548164" y="606266"/>
                  <a:pt x="531971" y="589121"/>
                  <a:pt x="531971" y="569119"/>
                </a:cubicBezTo>
                <a:cubicBezTo>
                  <a:pt x="531971" y="549116"/>
                  <a:pt x="548164" y="531019"/>
                  <a:pt x="569119" y="531019"/>
                </a:cubicBezTo>
                <a:cubicBezTo>
                  <a:pt x="590074" y="531019"/>
                  <a:pt x="606266" y="548164"/>
                  <a:pt x="606266" y="568166"/>
                </a:cubicBezTo>
                <a:cubicBezTo>
                  <a:pt x="606266" y="588169"/>
                  <a:pt x="589121" y="606266"/>
                  <a:pt x="569119" y="606266"/>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293C46"/>
              </a:solidFill>
              <a:latin typeface="Roboto"/>
              <a:ea typeface="Roboto"/>
              <a:cs typeface="Roboto"/>
              <a:sym typeface="Roboto"/>
            </a:endParaRPr>
          </a:p>
        </p:txBody>
      </p:sp>
      <p:sp>
        <p:nvSpPr>
          <p:cNvPr id="584" name="Google Shape;584;p47"/>
          <p:cNvSpPr txBox="1"/>
          <p:nvPr/>
        </p:nvSpPr>
        <p:spPr>
          <a:xfrm>
            <a:off x="5916050" y="3595699"/>
            <a:ext cx="11313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Easy and Portable</a:t>
            </a:r>
            <a:endParaRPr b="1">
              <a:solidFill>
                <a:schemeClr val="accent2"/>
              </a:solidFill>
              <a:latin typeface="Roboto"/>
              <a:ea typeface="Roboto"/>
              <a:cs typeface="Roboto"/>
              <a:sym typeface="Roboto"/>
            </a:endParaRPr>
          </a:p>
        </p:txBody>
      </p:sp>
      <p:sp>
        <p:nvSpPr>
          <p:cNvPr id="585" name="Google Shape;585;p47"/>
          <p:cNvSpPr/>
          <p:nvPr/>
        </p:nvSpPr>
        <p:spPr>
          <a:xfrm>
            <a:off x="6233300" y="3231824"/>
            <a:ext cx="496800" cy="308100"/>
          </a:xfrm>
          <a:prstGeom prst="stripedRightArrow">
            <a:avLst>
              <a:gd fmla="val 50000" name="adj1"/>
              <a:gd fmla="val 50000" name="adj2"/>
            </a:avLst>
          </a:prstGeom>
          <a:solidFill>
            <a:schemeClr val="lt2"/>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47"/>
          <p:cNvGrpSpPr/>
          <p:nvPr/>
        </p:nvGrpSpPr>
        <p:grpSpPr>
          <a:xfrm>
            <a:off x="3270446" y="1659680"/>
            <a:ext cx="385694" cy="512759"/>
            <a:chOff x="9656763" y="2338388"/>
            <a:chExt cx="482601" cy="641350"/>
          </a:xfrm>
        </p:grpSpPr>
        <p:sp>
          <p:nvSpPr>
            <p:cNvPr id="587" name="Google Shape;587;p47"/>
            <p:cNvSpPr/>
            <p:nvPr/>
          </p:nvSpPr>
          <p:spPr>
            <a:xfrm>
              <a:off x="9939338" y="2463801"/>
              <a:ext cx="63500" cy="65088"/>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88" name="Google Shape;588;p47"/>
            <p:cNvSpPr/>
            <p:nvPr/>
          </p:nvSpPr>
          <p:spPr>
            <a:xfrm>
              <a:off x="9712326" y="2490788"/>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89" name="Google Shape;589;p47"/>
            <p:cNvSpPr/>
            <p:nvPr/>
          </p:nvSpPr>
          <p:spPr>
            <a:xfrm>
              <a:off x="9939338" y="260826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0" name="Google Shape;590;p47"/>
            <p:cNvSpPr/>
            <p:nvPr/>
          </p:nvSpPr>
          <p:spPr>
            <a:xfrm>
              <a:off x="9712326" y="2635251"/>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1" name="Google Shape;591;p47"/>
            <p:cNvSpPr/>
            <p:nvPr/>
          </p:nvSpPr>
          <p:spPr>
            <a:xfrm>
              <a:off x="9939338" y="275431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2" name="Google Shape;592;p47"/>
            <p:cNvSpPr/>
            <p:nvPr/>
          </p:nvSpPr>
          <p:spPr>
            <a:xfrm>
              <a:off x="9712326" y="2781301"/>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3" name="Google Shape;593;p47"/>
            <p:cNvSpPr/>
            <p:nvPr/>
          </p:nvSpPr>
          <p:spPr>
            <a:xfrm>
              <a:off x="9969501"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4" name="Google Shape;594;p47"/>
            <p:cNvSpPr/>
            <p:nvPr/>
          </p:nvSpPr>
          <p:spPr>
            <a:xfrm>
              <a:off x="9710738" y="2928938"/>
              <a:ext cx="237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5" name="Google Shape;595;p47"/>
            <p:cNvSpPr/>
            <p:nvPr/>
          </p:nvSpPr>
          <p:spPr>
            <a:xfrm>
              <a:off x="9761538" y="2928938"/>
              <a:ext cx="237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6" name="Google Shape;596;p47"/>
            <p:cNvSpPr/>
            <p:nvPr/>
          </p:nvSpPr>
          <p:spPr>
            <a:xfrm>
              <a:off x="9656763"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7" name="Google Shape;597;p47"/>
            <p:cNvSpPr/>
            <p:nvPr/>
          </p:nvSpPr>
          <p:spPr>
            <a:xfrm>
              <a:off x="10074276"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8" name="Google Shape;598;p47"/>
            <p:cNvSpPr/>
            <p:nvPr/>
          </p:nvSpPr>
          <p:spPr>
            <a:xfrm>
              <a:off x="10021888"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599" name="Google Shape;599;p47"/>
            <p:cNvSpPr/>
            <p:nvPr/>
          </p:nvSpPr>
          <p:spPr>
            <a:xfrm>
              <a:off x="9658351" y="2338388"/>
              <a:ext cx="481013" cy="641350"/>
            </a:xfrm>
            <a:custGeom>
              <a:rect b="b" l="l" r="r" t="t"/>
              <a:pathLst>
                <a:path extrusionOk="0" h="338" w="254">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grpSp>
      <p:grpSp>
        <p:nvGrpSpPr>
          <p:cNvPr id="600" name="Google Shape;600;p47"/>
          <p:cNvGrpSpPr/>
          <p:nvPr/>
        </p:nvGrpSpPr>
        <p:grpSpPr>
          <a:xfrm>
            <a:off x="5208952" y="1678696"/>
            <a:ext cx="460282" cy="455894"/>
            <a:chOff x="50801" y="3884613"/>
            <a:chExt cx="495300" cy="493713"/>
          </a:xfrm>
        </p:grpSpPr>
        <p:sp>
          <p:nvSpPr>
            <p:cNvPr id="601" name="Google Shape;601;p47"/>
            <p:cNvSpPr/>
            <p:nvPr/>
          </p:nvSpPr>
          <p:spPr>
            <a:xfrm>
              <a:off x="241301" y="3884613"/>
              <a:ext cx="304800" cy="303213"/>
            </a:xfrm>
            <a:custGeom>
              <a:rect b="b" l="l" r="r" t="t"/>
              <a:pathLst>
                <a:path extrusionOk="0" h="160" w="161">
                  <a:moveTo>
                    <a:pt x="143" y="0"/>
                  </a:moveTo>
                  <a:cubicBezTo>
                    <a:pt x="133" y="0"/>
                    <a:pt x="125" y="8"/>
                    <a:pt x="125" y="18"/>
                  </a:cubicBezTo>
                  <a:cubicBezTo>
                    <a:pt x="125" y="21"/>
                    <a:pt x="125" y="24"/>
                    <a:pt x="127" y="27"/>
                  </a:cubicBezTo>
                  <a:cubicBezTo>
                    <a:pt x="37" y="117"/>
                    <a:pt x="37" y="117"/>
                    <a:pt x="37" y="117"/>
                  </a:cubicBezTo>
                  <a:cubicBezTo>
                    <a:pt x="33" y="114"/>
                    <a:pt x="29" y="113"/>
                    <a:pt x="24" y="113"/>
                  </a:cubicBezTo>
                  <a:cubicBezTo>
                    <a:pt x="11" y="113"/>
                    <a:pt x="0" y="123"/>
                    <a:pt x="0" y="136"/>
                  </a:cubicBezTo>
                  <a:cubicBezTo>
                    <a:pt x="0" y="149"/>
                    <a:pt x="11" y="160"/>
                    <a:pt x="24" y="160"/>
                  </a:cubicBezTo>
                  <a:cubicBezTo>
                    <a:pt x="37" y="160"/>
                    <a:pt x="47" y="149"/>
                    <a:pt x="47" y="136"/>
                  </a:cubicBezTo>
                  <a:cubicBezTo>
                    <a:pt x="47" y="132"/>
                    <a:pt x="46" y="128"/>
                    <a:pt x="44" y="124"/>
                  </a:cubicBezTo>
                  <a:cubicBezTo>
                    <a:pt x="134" y="34"/>
                    <a:pt x="134" y="34"/>
                    <a:pt x="134" y="34"/>
                  </a:cubicBezTo>
                  <a:cubicBezTo>
                    <a:pt x="137" y="35"/>
                    <a:pt x="140" y="36"/>
                    <a:pt x="143" y="36"/>
                  </a:cubicBezTo>
                  <a:cubicBezTo>
                    <a:pt x="153" y="36"/>
                    <a:pt x="161" y="28"/>
                    <a:pt x="161" y="18"/>
                  </a:cubicBezTo>
                  <a:cubicBezTo>
                    <a:pt x="161" y="8"/>
                    <a:pt x="153" y="0"/>
                    <a:pt x="143" y="0"/>
                  </a:cubicBezTo>
                  <a:close/>
                  <a:moveTo>
                    <a:pt x="143" y="29"/>
                  </a:moveTo>
                  <a:cubicBezTo>
                    <a:pt x="137" y="29"/>
                    <a:pt x="132" y="24"/>
                    <a:pt x="132" y="18"/>
                  </a:cubicBezTo>
                  <a:cubicBezTo>
                    <a:pt x="132" y="12"/>
                    <a:pt x="137" y="8"/>
                    <a:pt x="143" y="8"/>
                  </a:cubicBezTo>
                  <a:cubicBezTo>
                    <a:pt x="149" y="8"/>
                    <a:pt x="153" y="12"/>
                    <a:pt x="153" y="18"/>
                  </a:cubicBezTo>
                  <a:cubicBezTo>
                    <a:pt x="153" y="24"/>
                    <a:pt x="149" y="29"/>
                    <a:pt x="143" y="2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602" name="Google Shape;602;p47"/>
            <p:cNvSpPr/>
            <p:nvPr/>
          </p:nvSpPr>
          <p:spPr>
            <a:xfrm>
              <a:off x="166688" y="4021138"/>
              <a:ext cx="239713" cy="242888"/>
            </a:xfrm>
            <a:custGeom>
              <a:rect b="b" l="l" r="r" t="t"/>
              <a:pathLst>
                <a:path extrusionOk="0" h="128" w="127">
                  <a:moveTo>
                    <a:pt x="64" y="8"/>
                  </a:moveTo>
                  <a:cubicBezTo>
                    <a:pt x="64" y="8"/>
                    <a:pt x="64" y="8"/>
                    <a:pt x="64" y="8"/>
                  </a:cubicBezTo>
                  <a:cubicBezTo>
                    <a:pt x="74" y="8"/>
                    <a:pt x="84" y="11"/>
                    <a:pt x="92" y="16"/>
                  </a:cubicBezTo>
                  <a:cubicBezTo>
                    <a:pt x="98" y="10"/>
                    <a:pt x="98" y="10"/>
                    <a:pt x="98" y="10"/>
                  </a:cubicBezTo>
                  <a:cubicBezTo>
                    <a:pt x="87" y="4"/>
                    <a:pt x="76" y="0"/>
                    <a:pt x="64" y="1"/>
                  </a:cubicBezTo>
                  <a:cubicBezTo>
                    <a:pt x="28" y="1"/>
                    <a:pt x="0" y="29"/>
                    <a:pt x="0" y="64"/>
                  </a:cubicBezTo>
                  <a:cubicBezTo>
                    <a:pt x="0" y="100"/>
                    <a:pt x="28" y="128"/>
                    <a:pt x="64" y="128"/>
                  </a:cubicBezTo>
                  <a:cubicBezTo>
                    <a:pt x="99" y="128"/>
                    <a:pt x="127" y="100"/>
                    <a:pt x="127" y="64"/>
                  </a:cubicBezTo>
                  <a:cubicBezTo>
                    <a:pt x="127" y="53"/>
                    <a:pt x="124" y="41"/>
                    <a:pt x="118" y="32"/>
                  </a:cubicBezTo>
                  <a:cubicBezTo>
                    <a:pt x="113" y="37"/>
                    <a:pt x="113" y="37"/>
                    <a:pt x="113" y="37"/>
                  </a:cubicBezTo>
                  <a:cubicBezTo>
                    <a:pt x="117" y="46"/>
                    <a:pt x="120" y="55"/>
                    <a:pt x="120" y="64"/>
                  </a:cubicBezTo>
                  <a:cubicBezTo>
                    <a:pt x="120" y="95"/>
                    <a:pt x="94" y="120"/>
                    <a:pt x="64" y="120"/>
                  </a:cubicBezTo>
                  <a:cubicBezTo>
                    <a:pt x="33" y="120"/>
                    <a:pt x="8" y="95"/>
                    <a:pt x="8" y="64"/>
                  </a:cubicBezTo>
                  <a:cubicBezTo>
                    <a:pt x="8" y="34"/>
                    <a:pt x="33" y="8"/>
                    <a:pt x="64" y="8"/>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603" name="Google Shape;603;p47"/>
            <p:cNvSpPr/>
            <p:nvPr/>
          </p:nvSpPr>
          <p:spPr>
            <a:xfrm>
              <a:off x="50801" y="3906838"/>
              <a:ext cx="471488" cy="471488"/>
            </a:xfrm>
            <a:custGeom>
              <a:rect b="b" l="l" r="r" t="t"/>
              <a:pathLst>
                <a:path extrusionOk="0" h="249" w="249">
                  <a:moveTo>
                    <a:pt x="218" y="54"/>
                  </a:moveTo>
                  <a:cubicBezTo>
                    <a:pt x="233" y="74"/>
                    <a:pt x="241" y="98"/>
                    <a:pt x="241" y="124"/>
                  </a:cubicBezTo>
                  <a:cubicBezTo>
                    <a:pt x="241" y="189"/>
                    <a:pt x="189" y="241"/>
                    <a:pt x="125" y="241"/>
                  </a:cubicBezTo>
                  <a:cubicBezTo>
                    <a:pt x="60" y="241"/>
                    <a:pt x="8" y="189"/>
                    <a:pt x="8" y="124"/>
                  </a:cubicBezTo>
                  <a:cubicBezTo>
                    <a:pt x="8" y="60"/>
                    <a:pt x="60" y="8"/>
                    <a:pt x="125" y="8"/>
                  </a:cubicBezTo>
                  <a:cubicBezTo>
                    <a:pt x="125" y="8"/>
                    <a:pt x="126" y="8"/>
                    <a:pt x="126" y="8"/>
                  </a:cubicBezTo>
                  <a:cubicBezTo>
                    <a:pt x="152" y="8"/>
                    <a:pt x="176" y="16"/>
                    <a:pt x="197" y="32"/>
                  </a:cubicBezTo>
                  <a:cubicBezTo>
                    <a:pt x="202" y="27"/>
                    <a:pt x="202" y="27"/>
                    <a:pt x="202" y="27"/>
                  </a:cubicBezTo>
                  <a:cubicBezTo>
                    <a:pt x="180" y="9"/>
                    <a:pt x="153" y="0"/>
                    <a:pt x="125" y="0"/>
                  </a:cubicBezTo>
                  <a:cubicBezTo>
                    <a:pt x="56" y="0"/>
                    <a:pt x="0" y="56"/>
                    <a:pt x="0" y="124"/>
                  </a:cubicBezTo>
                  <a:cubicBezTo>
                    <a:pt x="0" y="193"/>
                    <a:pt x="56" y="249"/>
                    <a:pt x="125" y="249"/>
                  </a:cubicBezTo>
                  <a:cubicBezTo>
                    <a:pt x="193" y="249"/>
                    <a:pt x="249" y="193"/>
                    <a:pt x="249" y="124"/>
                  </a:cubicBezTo>
                  <a:cubicBezTo>
                    <a:pt x="249" y="96"/>
                    <a:pt x="240" y="70"/>
                    <a:pt x="223" y="48"/>
                  </a:cubicBezTo>
                  <a:lnTo>
                    <a:pt x="218" y="54"/>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604" name="Google Shape;604;p47"/>
            <p:cNvSpPr/>
            <p:nvPr/>
          </p:nvSpPr>
          <p:spPr>
            <a:xfrm>
              <a:off x="107951" y="3962401"/>
              <a:ext cx="357188" cy="360363"/>
            </a:xfrm>
            <a:custGeom>
              <a:rect b="b" l="l" r="r" t="t"/>
              <a:pathLst>
                <a:path extrusionOk="0" h="190" w="189">
                  <a:moveTo>
                    <a:pt x="151" y="19"/>
                  </a:moveTo>
                  <a:cubicBezTo>
                    <a:pt x="135" y="7"/>
                    <a:pt x="115" y="0"/>
                    <a:pt x="95" y="1"/>
                  </a:cubicBezTo>
                  <a:cubicBezTo>
                    <a:pt x="42" y="1"/>
                    <a:pt x="0" y="43"/>
                    <a:pt x="0" y="95"/>
                  </a:cubicBezTo>
                  <a:cubicBezTo>
                    <a:pt x="0" y="148"/>
                    <a:pt x="42" y="190"/>
                    <a:pt x="95" y="190"/>
                  </a:cubicBezTo>
                  <a:cubicBezTo>
                    <a:pt x="147" y="190"/>
                    <a:pt x="189" y="148"/>
                    <a:pt x="189" y="95"/>
                  </a:cubicBezTo>
                  <a:cubicBezTo>
                    <a:pt x="189" y="75"/>
                    <a:pt x="183" y="56"/>
                    <a:pt x="172" y="40"/>
                  </a:cubicBezTo>
                  <a:cubicBezTo>
                    <a:pt x="166" y="46"/>
                    <a:pt x="166" y="46"/>
                    <a:pt x="166" y="46"/>
                  </a:cubicBezTo>
                  <a:cubicBezTo>
                    <a:pt x="176" y="60"/>
                    <a:pt x="181" y="77"/>
                    <a:pt x="181" y="95"/>
                  </a:cubicBezTo>
                  <a:cubicBezTo>
                    <a:pt x="181" y="143"/>
                    <a:pt x="142" y="182"/>
                    <a:pt x="95" y="182"/>
                  </a:cubicBezTo>
                  <a:cubicBezTo>
                    <a:pt x="47" y="182"/>
                    <a:pt x="8" y="143"/>
                    <a:pt x="8" y="95"/>
                  </a:cubicBezTo>
                  <a:cubicBezTo>
                    <a:pt x="8" y="48"/>
                    <a:pt x="47" y="9"/>
                    <a:pt x="95" y="9"/>
                  </a:cubicBezTo>
                  <a:cubicBezTo>
                    <a:pt x="95" y="9"/>
                    <a:pt x="95" y="9"/>
                    <a:pt x="96" y="9"/>
                  </a:cubicBezTo>
                  <a:cubicBezTo>
                    <a:pt x="114" y="9"/>
                    <a:pt x="131" y="14"/>
                    <a:pt x="145" y="25"/>
                  </a:cubicBezTo>
                  <a:lnTo>
                    <a:pt x="151" y="19"/>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30"/>
          <p:cNvSpPr txBox="1"/>
          <p:nvPr>
            <p:ph idx="2" type="body"/>
          </p:nvPr>
        </p:nvSpPr>
        <p:spPr>
          <a:xfrm>
            <a:off x="419099" y="1108646"/>
            <a:ext cx="8305800" cy="292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sz="1400">
                <a:solidFill>
                  <a:schemeClr val="accent1"/>
                </a:solidFill>
              </a:rPr>
              <a:t>Enabling Modern Data Architectures</a:t>
            </a:r>
            <a:endParaRPr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sz="1400">
                <a:solidFill>
                  <a:schemeClr val="accent1"/>
                </a:solidFill>
              </a:rPr>
              <a:t>CDP Public Cloud</a:t>
            </a:r>
            <a:endParaRPr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sz="1400">
                <a:solidFill>
                  <a:schemeClr val="accent1"/>
                </a:solidFill>
              </a:rPr>
              <a:t>CDP Private Cloud</a:t>
            </a:r>
            <a:endParaRPr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sz="1400">
                <a:solidFill>
                  <a:schemeClr val="accent1"/>
                </a:solidFill>
              </a:rPr>
              <a:t>Demo</a:t>
            </a:r>
            <a:endParaRPr sz="14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8"/>
          <p:cNvSpPr txBox="1"/>
          <p:nvPr>
            <p:ph type="title"/>
          </p:nvPr>
        </p:nvSpPr>
        <p:spPr>
          <a:xfrm>
            <a:off x="502920" y="731520"/>
            <a:ext cx="2194500" cy="113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CDP </a:t>
            </a:r>
            <a:br>
              <a:rPr lang="en"/>
            </a:br>
            <a:r>
              <a:rPr lang="en"/>
              <a:t>PUBLIC </a:t>
            </a:r>
            <a:br>
              <a:rPr lang="en"/>
            </a:br>
            <a:r>
              <a:rPr lang="en"/>
              <a:t>CLOUD</a:t>
            </a:r>
            <a:endParaRPr/>
          </a:p>
        </p:txBody>
      </p:sp>
      <p:sp>
        <p:nvSpPr>
          <p:cNvPr id="610" name="Google Shape;610;p48"/>
          <p:cNvSpPr txBox="1"/>
          <p:nvPr>
            <p:ph idx="1" type="body"/>
          </p:nvPr>
        </p:nvSpPr>
        <p:spPr>
          <a:xfrm>
            <a:off x="419100" y="2103119"/>
            <a:ext cx="2377500" cy="2377500"/>
          </a:xfrm>
          <a:prstGeom prst="rect">
            <a:avLst/>
          </a:prstGeom>
        </p:spPr>
        <p:txBody>
          <a:bodyPr anchorCtr="0" anchor="t" bIns="45700" lIns="91425" spcFirstLastPara="1" rIns="0" wrap="square" tIns="45700">
            <a:noAutofit/>
          </a:bodyPr>
          <a:lstStyle/>
          <a:p>
            <a:pPr indent="0" lvl="0" marL="0" rtl="0" algn="l">
              <a:spcBef>
                <a:spcPts val="0"/>
              </a:spcBef>
              <a:spcAft>
                <a:spcPts val="0"/>
              </a:spcAft>
              <a:buNone/>
            </a:pPr>
            <a:r>
              <a:rPr lang="en"/>
              <a:t>Cloud-native architecture with containerized Experiences and Base cluster foundation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Admin and user experience is consistent across CDP Private &amp; CDP Public for true hybrid cloud</a:t>
            </a:r>
            <a:endParaRPr/>
          </a:p>
          <a:p>
            <a:pPr indent="0" lvl="0" marL="0" rtl="0" algn="l">
              <a:spcBef>
                <a:spcPts val="600"/>
              </a:spcBef>
              <a:spcAft>
                <a:spcPts val="600"/>
              </a:spcAft>
              <a:buNone/>
            </a:pPr>
            <a:r>
              <a:t/>
            </a:r>
            <a:endParaRPr/>
          </a:p>
        </p:txBody>
      </p:sp>
      <p:sp>
        <p:nvSpPr>
          <p:cNvPr id="611" name="Google Shape;611;p48"/>
          <p:cNvSpPr txBox="1"/>
          <p:nvPr/>
        </p:nvSpPr>
        <p:spPr>
          <a:xfrm>
            <a:off x="5778000" y="1024425"/>
            <a:ext cx="2946900" cy="1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Light"/>
                <a:ea typeface="Roboto Light"/>
                <a:cs typeface="Roboto Light"/>
                <a:sym typeface="Roboto Light"/>
              </a:rPr>
              <a:t>Analytic Data Services</a:t>
            </a:r>
            <a:r>
              <a:rPr lang="en">
                <a:solidFill>
                  <a:srgbClr val="D8D8D8"/>
                </a:solidFill>
                <a:latin typeface="Roboto Light"/>
                <a:ea typeface="Roboto Light"/>
                <a:cs typeface="Roboto Light"/>
                <a:sym typeface="Roboto Light"/>
              </a:rPr>
              <a:t> </a:t>
            </a:r>
            <a:endParaRPr>
              <a:solidFill>
                <a:srgbClr val="D8D8D8"/>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Ideal for new apps, bursty workloads and demanding users </a:t>
            </a:r>
            <a:endParaRPr sz="1200">
              <a:solidFill>
                <a:schemeClr val="dk1"/>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Easier to operate, 10x faster</a:t>
            </a:r>
            <a:endParaRPr sz="1200">
              <a:solidFill>
                <a:schemeClr val="dk1"/>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Auto scale, suspend and resume</a:t>
            </a:r>
            <a:endParaRPr sz="1200">
              <a:solidFill>
                <a:schemeClr val="dk1"/>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Better analytics user experience, outperforms shadow IT </a:t>
            </a:r>
            <a:endParaRPr sz="1200">
              <a:solidFill>
                <a:schemeClr val="dk1"/>
              </a:solidFill>
              <a:latin typeface="Roboto Light"/>
              <a:ea typeface="Roboto Light"/>
              <a:cs typeface="Roboto Light"/>
              <a:sym typeface="Roboto Light"/>
            </a:endParaRPr>
          </a:p>
        </p:txBody>
      </p:sp>
      <p:sp>
        <p:nvSpPr>
          <p:cNvPr id="612" name="Google Shape;612;p48"/>
          <p:cNvSpPr txBox="1"/>
          <p:nvPr/>
        </p:nvSpPr>
        <p:spPr>
          <a:xfrm>
            <a:off x="5778000" y="2730125"/>
            <a:ext cx="3070800" cy="1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Data Hub</a:t>
            </a:r>
            <a:endParaRPr>
              <a:solidFill>
                <a:srgbClr val="D8D8D8"/>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Storage management and SDX for Analytic Experiences</a:t>
            </a:r>
            <a:endParaRPr sz="1200">
              <a:solidFill>
                <a:schemeClr val="dk1"/>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Supports existing apps and traditional workloads with Data Hub</a:t>
            </a:r>
            <a:endParaRPr sz="1200">
              <a:solidFill>
                <a:schemeClr val="dk1"/>
              </a:solidFill>
              <a:latin typeface="Roboto Light"/>
              <a:ea typeface="Roboto Light"/>
              <a:cs typeface="Roboto Light"/>
              <a:sym typeface="Roboto Light"/>
            </a:endParaRPr>
          </a:p>
          <a:p>
            <a:pPr indent="-167640" lvl="0" marL="182880" rtl="0" algn="l">
              <a:spcBef>
                <a:spcPts val="5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Data Hub offers cluster management for Flow, Streaming, Data Engineering, Data Warehouse &amp; Operational Database</a:t>
            </a:r>
            <a:endParaRPr sz="1200">
              <a:solidFill>
                <a:schemeClr val="dk1"/>
              </a:solidFill>
              <a:latin typeface="Roboto Light"/>
              <a:ea typeface="Roboto Light"/>
              <a:cs typeface="Roboto Light"/>
              <a:sym typeface="Roboto Light"/>
            </a:endParaRPr>
          </a:p>
        </p:txBody>
      </p:sp>
      <p:sp>
        <p:nvSpPr>
          <p:cNvPr id="613" name="Google Shape;613;p48"/>
          <p:cNvSpPr/>
          <p:nvPr/>
        </p:nvSpPr>
        <p:spPr>
          <a:xfrm>
            <a:off x="3025200" y="1176825"/>
            <a:ext cx="2484000" cy="31536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solidFill>
                <a:schemeClr val="dk1"/>
              </a:solidFill>
              <a:latin typeface="Roboto"/>
              <a:ea typeface="Roboto"/>
              <a:cs typeface="Roboto"/>
              <a:sym typeface="Roboto"/>
            </a:endParaRPr>
          </a:p>
        </p:txBody>
      </p:sp>
      <p:sp>
        <p:nvSpPr>
          <p:cNvPr id="614" name="Google Shape;614;p48"/>
          <p:cNvSpPr/>
          <p:nvPr/>
        </p:nvSpPr>
        <p:spPr>
          <a:xfrm>
            <a:off x="3239700" y="1377875"/>
            <a:ext cx="2095200" cy="11775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accent1"/>
                </a:solidFill>
                <a:latin typeface="Roboto Light"/>
                <a:ea typeface="Roboto Light"/>
                <a:cs typeface="Roboto Light"/>
                <a:sym typeface="Roboto Light"/>
              </a:rPr>
              <a:t>Data Services</a:t>
            </a:r>
            <a:endParaRPr sz="1200">
              <a:solidFill>
                <a:schemeClr val="accent1"/>
              </a:solidFill>
              <a:latin typeface="Roboto Light"/>
              <a:ea typeface="Roboto Light"/>
              <a:cs typeface="Roboto Light"/>
              <a:sym typeface="Roboto Light"/>
            </a:endParaRPr>
          </a:p>
        </p:txBody>
      </p:sp>
      <p:sp>
        <p:nvSpPr>
          <p:cNvPr id="615" name="Google Shape;615;p48"/>
          <p:cNvSpPr/>
          <p:nvPr/>
        </p:nvSpPr>
        <p:spPr>
          <a:xfrm>
            <a:off x="3228750" y="3029400"/>
            <a:ext cx="2095200" cy="861600"/>
          </a:xfrm>
          <a:prstGeom prst="rect">
            <a:avLst/>
          </a:prstGeom>
          <a:no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accent2"/>
                </a:solidFill>
                <a:latin typeface="Roboto Light"/>
                <a:ea typeface="Roboto Light"/>
                <a:cs typeface="Roboto Light"/>
                <a:sym typeface="Roboto Light"/>
              </a:rPr>
              <a:t>Data Hub</a:t>
            </a:r>
            <a:endParaRPr sz="1200">
              <a:solidFill>
                <a:schemeClr val="accent2"/>
              </a:solidFill>
              <a:latin typeface="Roboto Light"/>
              <a:ea typeface="Roboto Light"/>
              <a:cs typeface="Roboto Light"/>
              <a:sym typeface="Roboto Light"/>
            </a:endParaRPr>
          </a:p>
        </p:txBody>
      </p:sp>
      <p:sp>
        <p:nvSpPr>
          <p:cNvPr id="616" name="Google Shape;616;p48"/>
          <p:cNvSpPr/>
          <p:nvPr/>
        </p:nvSpPr>
        <p:spPr>
          <a:xfrm>
            <a:off x="4938325" y="3323100"/>
            <a:ext cx="318600" cy="511200"/>
          </a:xfrm>
          <a:prstGeom prst="rect">
            <a:avLst/>
          </a:prstGeom>
          <a:noFill/>
          <a:ln cap="flat" cmpd="sng" w="9525">
            <a:solidFill>
              <a:schemeClr val="accent2"/>
            </a:solidFill>
            <a:prstDash val="solid"/>
            <a:round/>
            <a:headEnd len="sm" w="sm" type="none"/>
            <a:tailEnd len="sm" w="sm" type="none"/>
          </a:ln>
        </p:spPr>
        <p:txBody>
          <a:bodyPr anchorCtr="0" anchor="b" bIns="45700" lIns="0" spcFirstLastPara="1" rIns="0" wrap="square" tIns="45700">
            <a:noAutofit/>
          </a:bodyPr>
          <a:lstStyle/>
          <a:p>
            <a:pPr indent="0" lvl="0" marL="0" marR="0" rtl="0" algn="ctr">
              <a:spcBef>
                <a:spcPts val="0"/>
              </a:spcBef>
              <a:spcAft>
                <a:spcPts val="0"/>
              </a:spcAft>
              <a:buNone/>
            </a:pPr>
            <a:r>
              <a:rPr lang="en" sz="500">
                <a:solidFill>
                  <a:schemeClr val="accent2"/>
                </a:solidFill>
                <a:latin typeface="Roboto Light"/>
                <a:ea typeface="Roboto Light"/>
                <a:cs typeface="Roboto Light"/>
                <a:sym typeface="Roboto Light"/>
              </a:rPr>
              <a:t>DATA </a:t>
            </a:r>
            <a:endParaRPr sz="500">
              <a:solidFill>
                <a:schemeClr val="accent2"/>
              </a:solidFill>
              <a:latin typeface="Roboto Light"/>
              <a:ea typeface="Roboto Light"/>
              <a:cs typeface="Roboto Light"/>
              <a:sym typeface="Roboto Light"/>
            </a:endParaRPr>
          </a:p>
          <a:p>
            <a:pPr indent="0" lvl="0" marL="0" marR="0" rtl="0" algn="ctr">
              <a:spcBef>
                <a:spcPts val="0"/>
              </a:spcBef>
              <a:spcAft>
                <a:spcPts val="0"/>
              </a:spcAft>
              <a:buNone/>
            </a:pPr>
            <a:r>
              <a:rPr lang="en" sz="500">
                <a:solidFill>
                  <a:schemeClr val="accent2"/>
                </a:solidFill>
                <a:latin typeface="Roboto Light"/>
                <a:ea typeface="Roboto Light"/>
                <a:cs typeface="Roboto Light"/>
                <a:sym typeface="Roboto Light"/>
              </a:rPr>
              <a:t>HUB</a:t>
            </a:r>
            <a:endParaRPr sz="500">
              <a:solidFill>
                <a:schemeClr val="accent2"/>
              </a:solidFill>
              <a:latin typeface="Roboto Light"/>
              <a:ea typeface="Roboto Light"/>
              <a:cs typeface="Roboto Light"/>
              <a:sym typeface="Roboto Light"/>
            </a:endParaRPr>
          </a:p>
        </p:txBody>
      </p:sp>
      <p:sp>
        <p:nvSpPr>
          <p:cNvPr id="617" name="Google Shape;617;p48"/>
          <p:cNvSpPr/>
          <p:nvPr/>
        </p:nvSpPr>
        <p:spPr>
          <a:xfrm>
            <a:off x="3239575" y="3993350"/>
            <a:ext cx="2095200" cy="148500"/>
          </a:xfrm>
          <a:prstGeom prst="rect">
            <a:avLst/>
          </a:prstGeom>
          <a:noFill/>
          <a:ln cap="flat" cmpd="sng" w="9525">
            <a:solidFill>
              <a:srgbClr val="999999"/>
            </a:solidFill>
            <a:prstDash val="solid"/>
            <a:round/>
            <a:headEnd len="sm" w="sm" type="none"/>
            <a:tailEnd len="sm" w="sm" type="none"/>
          </a:ln>
        </p:spPr>
        <p:txBody>
          <a:bodyPr anchorCtr="0" anchor="ctr" bIns="34275" lIns="0" spcFirstLastPara="1" rIns="0" wrap="square" tIns="34275">
            <a:noAutofit/>
          </a:bodyPr>
          <a:lstStyle/>
          <a:p>
            <a:pPr indent="0" lvl="0" marL="0" marR="0" rtl="0" algn="ctr">
              <a:spcBef>
                <a:spcPts val="0"/>
              </a:spcBef>
              <a:spcAft>
                <a:spcPts val="0"/>
              </a:spcAft>
              <a:buNone/>
            </a:pPr>
            <a:r>
              <a:rPr lang="en" sz="600">
                <a:solidFill>
                  <a:srgbClr val="999999"/>
                </a:solidFill>
                <a:latin typeface="Roboto Light"/>
                <a:ea typeface="Roboto Light"/>
                <a:cs typeface="Roboto Light"/>
                <a:sym typeface="Roboto Light"/>
              </a:rPr>
              <a:t>Virtual Servers</a:t>
            </a:r>
            <a:endParaRPr sz="600">
              <a:solidFill>
                <a:srgbClr val="999999"/>
              </a:solidFill>
              <a:latin typeface="Roboto Light"/>
              <a:ea typeface="Roboto Light"/>
              <a:cs typeface="Roboto Light"/>
              <a:sym typeface="Roboto Light"/>
            </a:endParaRPr>
          </a:p>
        </p:txBody>
      </p:sp>
      <p:sp>
        <p:nvSpPr>
          <p:cNvPr id="618" name="Google Shape;618;p48"/>
          <p:cNvSpPr/>
          <p:nvPr/>
        </p:nvSpPr>
        <p:spPr>
          <a:xfrm>
            <a:off x="3693181" y="2200213"/>
            <a:ext cx="318600" cy="3552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lang="en" sz="900">
                <a:solidFill>
                  <a:schemeClr val="accent1"/>
                </a:solidFill>
                <a:latin typeface="Roboto"/>
                <a:ea typeface="Roboto"/>
                <a:cs typeface="Roboto"/>
                <a:sym typeface="Roboto"/>
              </a:rPr>
              <a:t>DE</a:t>
            </a:r>
            <a:endParaRPr sz="900">
              <a:solidFill>
                <a:schemeClr val="accent1"/>
              </a:solidFill>
            </a:endParaRPr>
          </a:p>
        </p:txBody>
      </p:sp>
      <p:sp>
        <p:nvSpPr>
          <p:cNvPr id="619" name="Google Shape;619;p48"/>
          <p:cNvSpPr/>
          <p:nvPr/>
        </p:nvSpPr>
        <p:spPr>
          <a:xfrm>
            <a:off x="4127113" y="2200213"/>
            <a:ext cx="318600" cy="3552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lang="en" sz="900">
                <a:solidFill>
                  <a:schemeClr val="accent1"/>
                </a:solidFill>
                <a:latin typeface="Roboto"/>
                <a:ea typeface="Roboto"/>
                <a:cs typeface="Roboto"/>
                <a:sym typeface="Roboto"/>
              </a:rPr>
              <a:t>DW</a:t>
            </a:r>
            <a:endParaRPr sz="900">
              <a:solidFill>
                <a:schemeClr val="accent1"/>
              </a:solidFill>
            </a:endParaRPr>
          </a:p>
        </p:txBody>
      </p:sp>
      <p:sp>
        <p:nvSpPr>
          <p:cNvPr id="620" name="Google Shape;620;p48"/>
          <p:cNvSpPr/>
          <p:nvPr/>
        </p:nvSpPr>
        <p:spPr>
          <a:xfrm>
            <a:off x="4938325" y="2200213"/>
            <a:ext cx="318600" cy="3552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lang="en" sz="900">
                <a:solidFill>
                  <a:schemeClr val="accent1"/>
                </a:solidFill>
                <a:latin typeface="Roboto"/>
                <a:ea typeface="Roboto"/>
                <a:cs typeface="Roboto"/>
                <a:sym typeface="Roboto"/>
              </a:rPr>
              <a:t>ML</a:t>
            </a:r>
            <a:endParaRPr sz="900">
              <a:solidFill>
                <a:schemeClr val="accent1"/>
              </a:solidFill>
            </a:endParaRPr>
          </a:p>
        </p:txBody>
      </p:sp>
      <p:sp>
        <p:nvSpPr>
          <p:cNvPr id="621" name="Google Shape;621;p48"/>
          <p:cNvSpPr/>
          <p:nvPr/>
        </p:nvSpPr>
        <p:spPr>
          <a:xfrm>
            <a:off x="3315900" y="2200213"/>
            <a:ext cx="318600" cy="3552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lang="en" sz="900">
                <a:solidFill>
                  <a:schemeClr val="accent1"/>
                </a:solidFill>
                <a:latin typeface="Roboto"/>
                <a:ea typeface="Roboto"/>
                <a:cs typeface="Roboto"/>
                <a:sym typeface="Roboto"/>
              </a:rPr>
              <a:t>DF</a:t>
            </a:r>
            <a:endParaRPr sz="900">
              <a:solidFill>
                <a:schemeClr val="accent1"/>
              </a:solidFill>
            </a:endParaRPr>
          </a:p>
        </p:txBody>
      </p:sp>
      <p:sp>
        <p:nvSpPr>
          <p:cNvPr id="622" name="Google Shape;622;p48"/>
          <p:cNvSpPr/>
          <p:nvPr/>
        </p:nvSpPr>
        <p:spPr>
          <a:xfrm>
            <a:off x="3239700" y="2606150"/>
            <a:ext cx="2095200" cy="274200"/>
          </a:xfrm>
          <a:prstGeom prst="rect">
            <a:avLst/>
          </a:prstGeom>
          <a:noFill/>
          <a:ln cap="flat" cmpd="sng" w="9525">
            <a:solidFill>
              <a:srgbClr val="999999"/>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 sz="800">
                <a:solidFill>
                  <a:srgbClr val="999999"/>
                </a:solidFill>
                <a:latin typeface="Roboto Light"/>
                <a:ea typeface="Roboto Light"/>
                <a:cs typeface="Roboto Light"/>
                <a:sym typeface="Roboto Light"/>
              </a:rPr>
              <a:t>K8S Containers - EKS, AKS, etc. </a:t>
            </a:r>
            <a:endParaRPr sz="800">
              <a:solidFill>
                <a:srgbClr val="999999"/>
              </a:solidFill>
              <a:latin typeface="Roboto Light"/>
              <a:ea typeface="Roboto Light"/>
              <a:cs typeface="Roboto Light"/>
              <a:sym typeface="Roboto Light"/>
            </a:endParaRPr>
          </a:p>
        </p:txBody>
      </p:sp>
      <p:pic>
        <p:nvPicPr>
          <p:cNvPr descr="A close up of a sign&#10;&#10;Description automatically generated" id="623" name="Google Shape;623;p48"/>
          <p:cNvPicPr preferRelativeResize="0"/>
          <p:nvPr/>
        </p:nvPicPr>
        <p:blipFill rotWithShape="1">
          <a:blip r:embed="rId3">
            <a:alphaModFix/>
          </a:blip>
          <a:srcRect b="0" l="0" r="0" t="0"/>
          <a:stretch/>
        </p:blipFill>
        <p:spPr>
          <a:xfrm>
            <a:off x="3738793" y="2110067"/>
            <a:ext cx="272976" cy="274320"/>
          </a:xfrm>
          <a:prstGeom prst="rect">
            <a:avLst/>
          </a:prstGeom>
          <a:noFill/>
          <a:ln>
            <a:noFill/>
          </a:ln>
        </p:spPr>
      </p:pic>
      <p:pic>
        <p:nvPicPr>
          <p:cNvPr descr="A close up of a sign&#10;&#10;Description automatically generated" id="624" name="Google Shape;624;p48"/>
          <p:cNvPicPr preferRelativeResize="0"/>
          <p:nvPr/>
        </p:nvPicPr>
        <p:blipFill rotWithShape="1">
          <a:blip r:embed="rId4">
            <a:alphaModFix/>
          </a:blip>
          <a:srcRect b="0" l="0" r="0" t="0"/>
          <a:stretch/>
        </p:blipFill>
        <p:spPr>
          <a:xfrm>
            <a:off x="4546331" y="2110067"/>
            <a:ext cx="272976" cy="274320"/>
          </a:xfrm>
          <a:prstGeom prst="rect">
            <a:avLst/>
          </a:prstGeom>
          <a:noFill/>
          <a:ln>
            <a:noFill/>
          </a:ln>
        </p:spPr>
      </p:pic>
      <p:pic>
        <p:nvPicPr>
          <p:cNvPr descr="A picture containing light&#10;&#10;Description automatically generated" id="625" name="Google Shape;625;p48"/>
          <p:cNvPicPr preferRelativeResize="0"/>
          <p:nvPr/>
        </p:nvPicPr>
        <p:blipFill rotWithShape="1">
          <a:blip r:embed="rId5">
            <a:alphaModFix/>
          </a:blip>
          <a:srcRect b="0" l="0" r="0" t="0"/>
          <a:stretch/>
        </p:blipFill>
        <p:spPr>
          <a:xfrm>
            <a:off x="4142562" y="2110067"/>
            <a:ext cx="272976" cy="274320"/>
          </a:xfrm>
          <a:prstGeom prst="rect">
            <a:avLst/>
          </a:prstGeom>
          <a:noFill/>
          <a:ln>
            <a:noFill/>
          </a:ln>
        </p:spPr>
      </p:pic>
      <p:pic>
        <p:nvPicPr>
          <p:cNvPr descr="A close up of a sign&#10;&#10;Description automatically generated" id="626" name="Google Shape;626;p48"/>
          <p:cNvPicPr preferRelativeResize="0"/>
          <p:nvPr/>
        </p:nvPicPr>
        <p:blipFill rotWithShape="1">
          <a:blip r:embed="rId6">
            <a:alphaModFix/>
          </a:blip>
          <a:srcRect b="0" l="0" r="0" t="0"/>
          <a:stretch/>
        </p:blipFill>
        <p:spPr>
          <a:xfrm>
            <a:off x="4950099" y="2110067"/>
            <a:ext cx="272976" cy="274320"/>
          </a:xfrm>
          <a:prstGeom prst="rect">
            <a:avLst/>
          </a:prstGeom>
          <a:noFill/>
          <a:ln>
            <a:noFill/>
          </a:ln>
        </p:spPr>
      </p:pic>
      <p:pic>
        <p:nvPicPr>
          <p:cNvPr id="627" name="Google Shape;627;p48"/>
          <p:cNvPicPr preferRelativeResize="0"/>
          <p:nvPr/>
        </p:nvPicPr>
        <p:blipFill rotWithShape="1">
          <a:blip r:embed="rId7">
            <a:alphaModFix/>
          </a:blip>
          <a:srcRect b="0" l="0" r="0" t="0"/>
          <a:stretch/>
        </p:blipFill>
        <p:spPr>
          <a:xfrm>
            <a:off x="3335024" y="2110067"/>
            <a:ext cx="272976" cy="274320"/>
          </a:xfrm>
          <a:prstGeom prst="rect">
            <a:avLst/>
          </a:prstGeom>
          <a:noFill/>
          <a:ln>
            <a:noFill/>
          </a:ln>
        </p:spPr>
      </p:pic>
      <p:sp>
        <p:nvSpPr>
          <p:cNvPr id="628" name="Google Shape;628;p48"/>
          <p:cNvSpPr/>
          <p:nvPr/>
        </p:nvSpPr>
        <p:spPr>
          <a:xfrm>
            <a:off x="4532719" y="2200213"/>
            <a:ext cx="318600" cy="3552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lang="en" sz="900">
                <a:solidFill>
                  <a:schemeClr val="accent1"/>
                </a:solidFill>
                <a:latin typeface="Roboto"/>
                <a:ea typeface="Roboto"/>
                <a:cs typeface="Roboto"/>
                <a:sym typeface="Roboto"/>
              </a:rPr>
              <a:t>OD</a:t>
            </a:r>
            <a:endParaRPr sz="900">
              <a:solidFill>
                <a:schemeClr val="accent1"/>
              </a:solidFill>
            </a:endParaRPr>
          </a:p>
        </p:txBody>
      </p:sp>
      <p:sp>
        <p:nvSpPr>
          <p:cNvPr id="629" name="Google Shape;629;p48"/>
          <p:cNvSpPr/>
          <p:nvPr/>
        </p:nvSpPr>
        <p:spPr>
          <a:xfrm>
            <a:off x="3307675" y="3323100"/>
            <a:ext cx="1578300" cy="274200"/>
          </a:xfrm>
          <a:prstGeom prst="rect">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chemeClr val="accent2"/>
              </a:solidFill>
            </a:endParaRPr>
          </a:p>
        </p:txBody>
      </p:sp>
      <p:sp>
        <p:nvSpPr>
          <p:cNvPr id="630" name="Google Shape;630;p48"/>
          <p:cNvSpPr/>
          <p:nvPr/>
        </p:nvSpPr>
        <p:spPr>
          <a:xfrm>
            <a:off x="3300599" y="1701600"/>
            <a:ext cx="1951500" cy="3201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700">
                <a:solidFill>
                  <a:schemeClr val="accent1"/>
                </a:solidFill>
                <a:latin typeface="Roboto Light"/>
                <a:ea typeface="Roboto Light"/>
                <a:cs typeface="Roboto Light"/>
                <a:sym typeface="Roboto Light"/>
              </a:rPr>
              <a:t>MANAGEMENT </a:t>
            </a:r>
            <a:br>
              <a:rPr lang="en" sz="700">
                <a:solidFill>
                  <a:schemeClr val="accent1"/>
                </a:solidFill>
                <a:latin typeface="Roboto Light"/>
                <a:ea typeface="Roboto Light"/>
                <a:cs typeface="Roboto Light"/>
                <a:sym typeface="Roboto Light"/>
              </a:rPr>
            </a:br>
            <a:r>
              <a:rPr lang="en" sz="700">
                <a:solidFill>
                  <a:schemeClr val="accent1"/>
                </a:solidFill>
                <a:latin typeface="Roboto Light"/>
                <a:ea typeface="Roboto Light"/>
                <a:cs typeface="Roboto Light"/>
                <a:sym typeface="Roboto Light"/>
              </a:rPr>
              <a:t>CONSOLE</a:t>
            </a:r>
            <a:endParaRPr sz="400">
              <a:solidFill>
                <a:schemeClr val="accent1"/>
              </a:solidFill>
              <a:latin typeface="Roboto Light"/>
              <a:ea typeface="Roboto Light"/>
              <a:cs typeface="Roboto Light"/>
              <a:sym typeface="Roboto Light"/>
            </a:endParaRPr>
          </a:p>
        </p:txBody>
      </p:sp>
      <p:sp>
        <p:nvSpPr>
          <p:cNvPr id="631" name="Google Shape;631;p48"/>
          <p:cNvSpPr/>
          <p:nvPr/>
        </p:nvSpPr>
        <p:spPr>
          <a:xfrm>
            <a:off x="3307675" y="3642250"/>
            <a:ext cx="1578300" cy="192000"/>
          </a:xfrm>
          <a:prstGeom prst="rect">
            <a:avLst/>
          </a:prstGeom>
          <a:noFill/>
          <a:ln cap="flat" cmpd="sng" w="9525">
            <a:solidFill>
              <a:schemeClr val="accent2"/>
            </a:solidFill>
            <a:prstDash val="solid"/>
            <a:round/>
            <a:headEnd len="sm" w="sm" type="none"/>
            <a:tailEnd len="sm" w="sm" type="none"/>
          </a:ln>
        </p:spPr>
        <p:txBody>
          <a:bodyPr anchorCtr="0" anchor="ctr" bIns="34275" lIns="68550" spcFirstLastPara="1" rIns="68550" wrap="square" tIns="34275">
            <a:noAutofit/>
          </a:bodyPr>
          <a:lstStyle/>
          <a:p>
            <a:pPr indent="0" lvl="0" marL="0" rtl="0" algn="l">
              <a:spcBef>
                <a:spcPts val="0"/>
              </a:spcBef>
              <a:spcAft>
                <a:spcPts val="0"/>
              </a:spcAft>
              <a:buNone/>
            </a:pPr>
            <a:r>
              <a:rPr lang="en" sz="700">
                <a:solidFill>
                  <a:schemeClr val="accent2"/>
                </a:solidFill>
                <a:latin typeface="Roboto Light"/>
                <a:ea typeface="Roboto Light"/>
                <a:cs typeface="Roboto Light"/>
                <a:sym typeface="Roboto Light"/>
              </a:rPr>
              <a:t>OBJECT STORE</a:t>
            </a:r>
            <a:r>
              <a:rPr lang="en" sz="900">
                <a:solidFill>
                  <a:schemeClr val="accent2"/>
                </a:solidFill>
                <a:latin typeface="Roboto Light"/>
                <a:ea typeface="Roboto Light"/>
                <a:cs typeface="Roboto Light"/>
                <a:sym typeface="Roboto Light"/>
              </a:rPr>
              <a:t>        </a:t>
            </a:r>
            <a:r>
              <a:rPr lang="en" sz="500">
                <a:solidFill>
                  <a:schemeClr val="accent2"/>
                </a:solidFill>
                <a:latin typeface="Roboto Light"/>
                <a:ea typeface="Roboto Light"/>
                <a:cs typeface="Roboto Light"/>
                <a:sym typeface="Roboto Light"/>
              </a:rPr>
              <a:t>S3  |  ADLS  | CS</a:t>
            </a:r>
            <a:endParaRPr sz="500">
              <a:solidFill>
                <a:schemeClr val="accent2"/>
              </a:solidFill>
              <a:latin typeface="Roboto Light"/>
              <a:ea typeface="Roboto Light"/>
              <a:cs typeface="Roboto Light"/>
              <a:sym typeface="Roboto Light"/>
            </a:endParaRPr>
          </a:p>
        </p:txBody>
      </p:sp>
      <p:sp>
        <p:nvSpPr>
          <p:cNvPr id="632" name="Google Shape;632;p48"/>
          <p:cNvSpPr txBox="1"/>
          <p:nvPr/>
        </p:nvSpPr>
        <p:spPr>
          <a:xfrm>
            <a:off x="3966875" y="1747350"/>
            <a:ext cx="489900" cy="22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400">
                <a:solidFill>
                  <a:schemeClr val="accent1"/>
                </a:solidFill>
                <a:latin typeface="Roboto Light"/>
                <a:ea typeface="Roboto Light"/>
                <a:cs typeface="Roboto Light"/>
                <a:sym typeface="Roboto Light"/>
              </a:rPr>
              <a:t>DATA </a:t>
            </a:r>
            <a:br>
              <a:rPr lang="en" sz="400">
                <a:solidFill>
                  <a:schemeClr val="accent1"/>
                </a:solidFill>
                <a:latin typeface="Roboto Light"/>
                <a:ea typeface="Roboto Light"/>
                <a:cs typeface="Roboto Light"/>
                <a:sym typeface="Roboto Light"/>
              </a:rPr>
            </a:br>
            <a:r>
              <a:rPr lang="en" sz="400">
                <a:solidFill>
                  <a:schemeClr val="accent1"/>
                </a:solidFill>
                <a:latin typeface="Roboto Light"/>
                <a:ea typeface="Roboto Light"/>
                <a:cs typeface="Roboto Light"/>
                <a:sym typeface="Roboto Light"/>
              </a:rPr>
              <a:t>CATALOG</a:t>
            </a:r>
            <a:endParaRPr sz="400">
              <a:latin typeface="Roboto Light"/>
              <a:ea typeface="Roboto Light"/>
              <a:cs typeface="Roboto Light"/>
              <a:sym typeface="Roboto Light"/>
            </a:endParaRPr>
          </a:p>
        </p:txBody>
      </p:sp>
      <p:sp>
        <p:nvSpPr>
          <p:cNvPr id="633" name="Google Shape;633;p48"/>
          <p:cNvSpPr txBox="1"/>
          <p:nvPr/>
        </p:nvSpPr>
        <p:spPr>
          <a:xfrm>
            <a:off x="4378642" y="1747350"/>
            <a:ext cx="489900" cy="22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400">
                <a:solidFill>
                  <a:schemeClr val="accent1"/>
                </a:solidFill>
                <a:latin typeface="Roboto Light"/>
                <a:ea typeface="Roboto Light"/>
                <a:cs typeface="Roboto Light"/>
                <a:sym typeface="Roboto Light"/>
              </a:rPr>
              <a:t>REPLICATION MANAGER</a:t>
            </a:r>
            <a:endParaRPr sz="400">
              <a:latin typeface="Roboto Light"/>
              <a:ea typeface="Roboto Light"/>
              <a:cs typeface="Roboto Light"/>
              <a:sym typeface="Roboto Light"/>
            </a:endParaRPr>
          </a:p>
        </p:txBody>
      </p:sp>
      <p:sp>
        <p:nvSpPr>
          <p:cNvPr id="634" name="Google Shape;634;p48"/>
          <p:cNvSpPr txBox="1"/>
          <p:nvPr/>
        </p:nvSpPr>
        <p:spPr>
          <a:xfrm>
            <a:off x="4790408" y="1747350"/>
            <a:ext cx="489900" cy="22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400">
                <a:solidFill>
                  <a:schemeClr val="accent1"/>
                </a:solidFill>
                <a:latin typeface="Roboto Light"/>
                <a:ea typeface="Roboto Light"/>
                <a:cs typeface="Roboto Light"/>
                <a:sym typeface="Roboto Light"/>
              </a:rPr>
              <a:t>WORKLOAD</a:t>
            </a:r>
            <a:endParaRPr sz="400">
              <a:solidFill>
                <a:schemeClr val="accent1"/>
              </a:solidFill>
              <a:latin typeface="Roboto Light"/>
              <a:ea typeface="Roboto Light"/>
              <a:cs typeface="Roboto Light"/>
              <a:sym typeface="Roboto Light"/>
            </a:endParaRPr>
          </a:p>
          <a:p>
            <a:pPr indent="0" lvl="0" marL="0" rtl="0" algn="ctr">
              <a:spcBef>
                <a:spcPts val="0"/>
              </a:spcBef>
              <a:spcAft>
                <a:spcPts val="0"/>
              </a:spcAft>
              <a:buNone/>
            </a:pPr>
            <a:r>
              <a:rPr lang="en" sz="400">
                <a:solidFill>
                  <a:schemeClr val="accent1"/>
                </a:solidFill>
                <a:latin typeface="Roboto Light"/>
                <a:ea typeface="Roboto Light"/>
                <a:cs typeface="Roboto Light"/>
                <a:sym typeface="Roboto Light"/>
              </a:rPr>
              <a:t> MANAGER</a:t>
            </a:r>
            <a:endParaRPr sz="400">
              <a:latin typeface="Roboto Light"/>
              <a:ea typeface="Roboto Light"/>
              <a:cs typeface="Roboto Light"/>
              <a:sym typeface="Roboto Light"/>
            </a:endParaRPr>
          </a:p>
        </p:txBody>
      </p:sp>
      <p:pic>
        <p:nvPicPr>
          <p:cNvPr id="635" name="Google Shape;635;p48"/>
          <p:cNvPicPr preferRelativeResize="0"/>
          <p:nvPr/>
        </p:nvPicPr>
        <p:blipFill rotWithShape="1">
          <a:blip r:embed="rId8">
            <a:alphaModFix/>
          </a:blip>
          <a:srcRect b="0" l="0" r="0" t="0"/>
          <a:stretch/>
        </p:blipFill>
        <p:spPr>
          <a:xfrm>
            <a:off x="4960463" y="3367938"/>
            <a:ext cx="274320" cy="274320"/>
          </a:xfrm>
          <a:prstGeom prst="rect">
            <a:avLst/>
          </a:prstGeom>
          <a:noFill/>
          <a:ln>
            <a:noFill/>
          </a:ln>
        </p:spPr>
      </p:pic>
      <p:sp>
        <p:nvSpPr>
          <p:cNvPr id="636" name="Google Shape;636;p48"/>
          <p:cNvSpPr txBox="1"/>
          <p:nvPr/>
        </p:nvSpPr>
        <p:spPr>
          <a:xfrm>
            <a:off x="3025200" y="661975"/>
            <a:ext cx="24840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Light"/>
                <a:ea typeface="Roboto Light"/>
                <a:cs typeface="Roboto Light"/>
                <a:sym typeface="Roboto Light"/>
              </a:rPr>
              <a:t>CDP Public Cloud</a:t>
            </a:r>
            <a:endParaRPr sz="1800">
              <a:solidFill>
                <a:schemeClr val="dk1"/>
              </a:solidFill>
              <a:latin typeface="Roboto Light"/>
              <a:ea typeface="Roboto Light"/>
              <a:cs typeface="Roboto Light"/>
              <a:sym typeface="Roboto Light"/>
            </a:endParaRPr>
          </a:p>
        </p:txBody>
      </p:sp>
      <p:pic>
        <p:nvPicPr>
          <p:cNvPr id="637" name="Google Shape;637;p48"/>
          <p:cNvPicPr preferRelativeResize="0"/>
          <p:nvPr/>
        </p:nvPicPr>
        <p:blipFill rotWithShape="1">
          <a:blip r:embed="rId9">
            <a:alphaModFix/>
          </a:blip>
          <a:srcRect b="0" l="0" r="0" t="29691"/>
          <a:stretch/>
        </p:blipFill>
        <p:spPr>
          <a:xfrm>
            <a:off x="3947800" y="3363763"/>
            <a:ext cx="528050" cy="19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9"/>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KEY TECHNOLOGIES FOR THE DATA LIFECYCLE</a:t>
            </a:r>
            <a:endParaRPr/>
          </a:p>
        </p:txBody>
      </p:sp>
      <p:sp>
        <p:nvSpPr>
          <p:cNvPr id="643" name="Google Shape;643;p49"/>
          <p:cNvSpPr/>
          <p:nvPr/>
        </p:nvSpPr>
        <p:spPr>
          <a:xfrm>
            <a:off x="991975" y="1324225"/>
            <a:ext cx="10683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Machine Learning</a:t>
            </a:r>
            <a:endParaRPr sz="1200">
              <a:solidFill>
                <a:srgbClr val="FF8300"/>
              </a:solidFill>
            </a:endParaRPr>
          </a:p>
        </p:txBody>
      </p:sp>
      <p:pic>
        <p:nvPicPr>
          <p:cNvPr descr="A close up of a sign&#10;&#10;Description automatically generated" id="644" name="Google Shape;644;p49"/>
          <p:cNvPicPr preferRelativeResize="0"/>
          <p:nvPr/>
        </p:nvPicPr>
        <p:blipFill rotWithShape="1">
          <a:blip r:embed="rId3">
            <a:alphaModFix/>
          </a:blip>
          <a:srcRect b="0" l="0" r="0" t="0"/>
          <a:stretch/>
        </p:blipFill>
        <p:spPr>
          <a:xfrm>
            <a:off x="509743" y="2027354"/>
            <a:ext cx="433518" cy="430323"/>
          </a:xfrm>
          <a:prstGeom prst="rect">
            <a:avLst/>
          </a:prstGeom>
          <a:noFill/>
          <a:ln>
            <a:noFill/>
          </a:ln>
        </p:spPr>
      </p:pic>
      <p:pic>
        <p:nvPicPr>
          <p:cNvPr descr="A close up of a sign&#10;&#10;Description automatically generated" id="645" name="Google Shape;645;p49"/>
          <p:cNvPicPr preferRelativeResize="0"/>
          <p:nvPr/>
        </p:nvPicPr>
        <p:blipFill rotWithShape="1">
          <a:blip r:embed="rId4">
            <a:alphaModFix/>
          </a:blip>
          <a:srcRect b="0" l="0" r="0" t="0"/>
          <a:stretch/>
        </p:blipFill>
        <p:spPr>
          <a:xfrm>
            <a:off x="4671272" y="2817214"/>
            <a:ext cx="433518" cy="430323"/>
          </a:xfrm>
          <a:prstGeom prst="rect">
            <a:avLst/>
          </a:prstGeom>
          <a:noFill/>
          <a:ln>
            <a:noFill/>
          </a:ln>
        </p:spPr>
      </p:pic>
      <p:pic>
        <p:nvPicPr>
          <p:cNvPr descr="A picture containing light&#10;&#10;Description automatically generated" id="646" name="Google Shape;646;p49"/>
          <p:cNvPicPr preferRelativeResize="0"/>
          <p:nvPr/>
        </p:nvPicPr>
        <p:blipFill rotWithShape="1">
          <a:blip r:embed="rId5">
            <a:alphaModFix/>
          </a:blip>
          <a:srcRect b="0" l="0" r="0" t="0"/>
          <a:stretch/>
        </p:blipFill>
        <p:spPr>
          <a:xfrm>
            <a:off x="4671272" y="2041701"/>
            <a:ext cx="433518" cy="430323"/>
          </a:xfrm>
          <a:prstGeom prst="rect">
            <a:avLst/>
          </a:prstGeom>
          <a:noFill/>
          <a:ln>
            <a:noFill/>
          </a:ln>
        </p:spPr>
      </p:pic>
      <p:pic>
        <p:nvPicPr>
          <p:cNvPr descr="A close up of a sign&#10;&#10;Description automatically generated" id="647" name="Google Shape;647;p49"/>
          <p:cNvPicPr preferRelativeResize="0"/>
          <p:nvPr/>
        </p:nvPicPr>
        <p:blipFill rotWithShape="1">
          <a:blip r:embed="rId6">
            <a:alphaModFix/>
          </a:blip>
          <a:srcRect b="0" l="0" r="0" t="0"/>
          <a:stretch/>
        </p:blipFill>
        <p:spPr>
          <a:xfrm>
            <a:off x="509743" y="1324170"/>
            <a:ext cx="433518" cy="430323"/>
          </a:xfrm>
          <a:prstGeom prst="rect">
            <a:avLst/>
          </a:prstGeom>
          <a:noFill/>
          <a:ln>
            <a:noFill/>
          </a:ln>
        </p:spPr>
      </p:pic>
      <p:pic>
        <p:nvPicPr>
          <p:cNvPr id="648" name="Google Shape;648;p49"/>
          <p:cNvPicPr preferRelativeResize="0"/>
          <p:nvPr/>
        </p:nvPicPr>
        <p:blipFill rotWithShape="1">
          <a:blip r:embed="rId7">
            <a:alphaModFix/>
          </a:blip>
          <a:srcRect b="0" l="0" r="0" t="0"/>
          <a:stretch/>
        </p:blipFill>
        <p:spPr>
          <a:xfrm>
            <a:off x="4671272" y="1295045"/>
            <a:ext cx="433518" cy="430323"/>
          </a:xfrm>
          <a:prstGeom prst="rect">
            <a:avLst/>
          </a:prstGeom>
          <a:noFill/>
          <a:ln>
            <a:noFill/>
          </a:ln>
        </p:spPr>
      </p:pic>
      <p:pic>
        <p:nvPicPr>
          <p:cNvPr id="649" name="Google Shape;649;p49"/>
          <p:cNvPicPr preferRelativeResize="0"/>
          <p:nvPr/>
        </p:nvPicPr>
        <p:blipFill rotWithShape="1">
          <a:blip r:embed="rId8">
            <a:alphaModFix/>
          </a:blip>
          <a:srcRect b="0" l="0" r="0" t="0"/>
          <a:stretch/>
        </p:blipFill>
        <p:spPr>
          <a:xfrm>
            <a:off x="508676" y="3610219"/>
            <a:ext cx="435651" cy="430322"/>
          </a:xfrm>
          <a:prstGeom prst="rect">
            <a:avLst/>
          </a:prstGeom>
          <a:noFill/>
          <a:ln>
            <a:noFill/>
          </a:ln>
        </p:spPr>
      </p:pic>
      <p:sp>
        <p:nvSpPr>
          <p:cNvPr id="650" name="Google Shape;650;p49"/>
          <p:cNvSpPr/>
          <p:nvPr/>
        </p:nvSpPr>
        <p:spPr>
          <a:xfrm>
            <a:off x="5199588" y="2817275"/>
            <a:ext cx="10683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Operational Database</a:t>
            </a:r>
            <a:endParaRPr sz="1200">
              <a:solidFill>
                <a:srgbClr val="FF8300"/>
              </a:solidFill>
            </a:endParaRPr>
          </a:p>
        </p:txBody>
      </p:sp>
      <p:sp>
        <p:nvSpPr>
          <p:cNvPr id="651" name="Google Shape;651;p49"/>
          <p:cNvSpPr/>
          <p:nvPr/>
        </p:nvSpPr>
        <p:spPr>
          <a:xfrm>
            <a:off x="5199588" y="2041763"/>
            <a:ext cx="10683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Data Warehouse</a:t>
            </a:r>
            <a:endParaRPr sz="1200">
              <a:solidFill>
                <a:srgbClr val="FF8300"/>
              </a:solidFill>
            </a:endParaRPr>
          </a:p>
        </p:txBody>
      </p:sp>
      <p:sp>
        <p:nvSpPr>
          <p:cNvPr id="652" name="Google Shape;652;p49"/>
          <p:cNvSpPr/>
          <p:nvPr/>
        </p:nvSpPr>
        <p:spPr>
          <a:xfrm>
            <a:off x="991975" y="2064063"/>
            <a:ext cx="9882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Data Engineering</a:t>
            </a:r>
            <a:endParaRPr sz="1200">
              <a:solidFill>
                <a:srgbClr val="FF8300"/>
              </a:solidFill>
            </a:endParaRPr>
          </a:p>
        </p:txBody>
      </p:sp>
      <p:sp>
        <p:nvSpPr>
          <p:cNvPr id="653" name="Google Shape;653;p49"/>
          <p:cNvSpPr/>
          <p:nvPr/>
        </p:nvSpPr>
        <p:spPr>
          <a:xfrm>
            <a:off x="5199588" y="1304150"/>
            <a:ext cx="10683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DataFlow &amp; Streaming</a:t>
            </a:r>
            <a:endParaRPr sz="1200">
              <a:solidFill>
                <a:srgbClr val="FF8300"/>
              </a:solidFill>
            </a:endParaRPr>
          </a:p>
        </p:txBody>
      </p:sp>
      <p:sp>
        <p:nvSpPr>
          <p:cNvPr id="654" name="Google Shape;654;p49"/>
          <p:cNvSpPr/>
          <p:nvPr/>
        </p:nvSpPr>
        <p:spPr>
          <a:xfrm>
            <a:off x="991975" y="3600775"/>
            <a:ext cx="988200" cy="4302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Data Hub</a:t>
            </a:r>
            <a:endParaRPr sz="1200">
              <a:solidFill>
                <a:srgbClr val="FF8300"/>
              </a:solidFill>
              <a:latin typeface="Roboto"/>
              <a:ea typeface="Roboto"/>
              <a:cs typeface="Roboto"/>
              <a:sym typeface="Roboto"/>
            </a:endParaRPr>
          </a:p>
        </p:txBody>
      </p:sp>
      <p:sp>
        <p:nvSpPr>
          <p:cNvPr id="655" name="Google Shape;655;p49"/>
          <p:cNvSpPr txBox="1"/>
          <p:nvPr/>
        </p:nvSpPr>
        <p:spPr>
          <a:xfrm>
            <a:off x="1876425" y="1258700"/>
            <a:ext cx="26394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oboto Light"/>
                <a:ea typeface="Roboto Light"/>
                <a:cs typeface="Roboto Light"/>
                <a:sym typeface="Roboto Light"/>
              </a:rPr>
              <a:t>Collaborative ML workspaces for data scientists to develop, experiment and deploy models into production with secure, self-service enterprise data access</a:t>
            </a:r>
            <a:endParaRPr sz="800">
              <a:solidFill>
                <a:schemeClr val="dk1"/>
              </a:solidFill>
              <a:latin typeface="Roboto Light"/>
              <a:ea typeface="Roboto Light"/>
              <a:cs typeface="Roboto Light"/>
              <a:sym typeface="Roboto Light"/>
            </a:endParaRPr>
          </a:p>
        </p:txBody>
      </p:sp>
      <p:sp>
        <p:nvSpPr>
          <p:cNvPr id="656" name="Google Shape;656;p49"/>
          <p:cNvSpPr txBox="1"/>
          <p:nvPr/>
        </p:nvSpPr>
        <p:spPr>
          <a:xfrm>
            <a:off x="1876425" y="3489750"/>
            <a:ext cx="25353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Roboto Light"/>
                <a:ea typeface="Roboto Light"/>
                <a:cs typeface="Roboto Light"/>
                <a:sym typeface="Roboto Light"/>
              </a:rPr>
              <a:t>Easily manage data clusters across the data lifecycle running Apache Spark, Hive, Impala, HBase, Phoenix, NiFi, Kafka, Flink, and more</a:t>
            </a:r>
            <a:endParaRPr sz="800">
              <a:solidFill>
                <a:schemeClr val="dk1"/>
              </a:solidFill>
              <a:latin typeface="Roboto Light"/>
              <a:ea typeface="Roboto Light"/>
              <a:cs typeface="Roboto Light"/>
              <a:sym typeface="Roboto Light"/>
            </a:endParaRPr>
          </a:p>
        </p:txBody>
      </p:sp>
      <p:sp>
        <p:nvSpPr>
          <p:cNvPr id="657" name="Google Shape;657;p49"/>
          <p:cNvSpPr txBox="1"/>
          <p:nvPr/>
        </p:nvSpPr>
        <p:spPr>
          <a:xfrm>
            <a:off x="1876425" y="1976213"/>
            <a:ext cx="24369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Roboto Light"/>
                <a:ea typeface="Roboto Light"/>
                <a:cs typeface="Roboto Light"/>
                <a:sym typeface="Roboto Light"/>
              </a:rPr>
              <a:t>Schedule, monitor, and debug data pipelines to streamline ETL processes quickly and securely with built-in job scheduling and troubleshooting</a:t>
            </a:r>
            <a:endParaRPr sz="800">
              <a:solidFill>
                <a:schemeClr val="dk1"/>
              </a:solidFill>
              <a:latin typeface="Roboto Light"/>
              <a:ea typeface="Roboto Light"/>
              <a:cs typeface="Roboto Light"/>
              <a:sym typeface="Roboto Light"/>
            </a:endParaRPr>
          </a:p>
        </p:txBody>
      </p:sp>
      <p:sp>
        <p:nvSpPr>
          <p:cNvPr id="658" name="Google Shape;658;p49"/>
          <p:cNvSpPr txBox="1"/>
          <p:nvPr/>
        </p:nvSpPr>
        <p:spPr>
          <a:xfrm>
            <a:off x="6170025" y="1976225"/>
            <a:ext cx="2512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oboto Light"/>
                <a:ea typeface="Roboto Light"/>
                <a:cs typeface="Roboto Light"/>
                <a:sym typeface="Roboto Light"/>
              </a:rPr>
              <a:t>Deploy easy-to-use data warehouses with high performance SQL engines for teams of business analysts that need sub-second query response times on petabyte scale data</a:t>
            </a:r>
            <a:endParaRPr sz="800">
              <a:solidFill>
                <a:schemeClr val="dk1"/>
              </a:solidFill>
              <a:latin typeface="Roboto Light"/>
              <a:ea typeface="Roboto Light"/>
              <a:cs typeface="Roboto Light"/>
              <a:sym typeface="Roboto Light"/>
            </a:endParaRPr>
          </a:p>
        </p:txBody>
      </p:sp>
      <p:sp>
        <p:nvSpPr>
          <p:cNvPr id="659" name="Google Shape;659;p49"/>
          <p:cNvSpPr txBox="1"/>
          <p:nvPr/>
        </p:nvSpPr>
        <p:spPr>
          <a:xfrm>
            <a:off x="6170025" y="2735363"/>
            <a:ext cx="2451900" cy="5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Roboto Light"/>
                <a:ea typeface="Roboto Light"/>
                <a:cs typeface="Roboto Light"/>
                <a:sym typeface="Roboto Light"/>
              </a:rPr>
              <a:t>High-performance NoSQL database with unparalleled scale and performance for business critical operational applications</a:t>
            </a:r>
            <a:endParaRPr sz="800">
              <a:solidFill>
                <a:schemeClr val="dk1"/>
              </a:solidFill>
              <a:latin typeface="Roboto Light"/>
              <a:ea typeface="Roboto Light"/>
              <a:cs typeface="Roboto Light"/>
              <a:sym typeface="Roboto Light"/>
            </a:endParaRPr>
          </a:p>
        </p:txBody>
      </p:sp>
      <p:sp>
        <p:nvSpPr>
          <p:cNvPr id="660" name="Google Shape;660;p49"/>
          <p:cNvSpPr txBox="1"/>
          <p:nvPr/>
        </p:nvSpPr>
        <p:spPr>
          <a:xfrm>
            <a:off x="6170025" y="1258700"/>
            <a:ext cx="24234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oboto Light"/>
                <a:ea typeface="Roboto Light"/>
                <a:cs typeface="Roboto Light"/>
                <a:sym typeface="Roboto Light"/>
              </a:rPr>
              <a:t>Scalable, real-time streaming platform to ingest, curate, and analyze data with an easy no-code approach to developing sophisticated streaming applications easily</a:t>
            </a:r>
            <a:endParaRPr sz="800">
              <a:solidFill>
                <a:schemeClr val="dk1"/>
              </a:solidFill>
              <a:latin typeface="Roboto Light"/>
              <a:ea typeface="Roboto Light"/>
              <a:cs typeface="Roboto Light"/>
              <a:sym typeface="Roboto Light"/>
            </a:endParaRPr>
          </a:p>
        </p:txBody>
      </p:sp>
      <p:sp>
        <p:nvSpPr>
          <p:cNvPr id="661" name="Google Shape;661;p49"/>
          <p:cNvSpPr/>
          <p:nvPr/>
        </p:nvSpPr>
        <p:spPr>
          <a:xfrm>
            <a:off x="991975" y="2811625"/>
            <a:ext cx="988200" cy="4176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r>
              <a:rPr lang="en" sz="1200">
                <a:solidFill>
                  <a:srgbClr val="FF8300"/>
                </a:solidFill>
                <a:latin typeface="Roboto"/>
                <a:ea typeface="Roboto"/>
                <a:cs typeface="Roboto"/>
                <a:sym typeface="Roboto"/>
              </a:rPr>
              <a:t>Data </a:t>
            </a:r>
            <a:endParaRPr sz="1200">
              <a:solidFill>
                <a:srgbClr val="FF8300"/>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rPr lang="en" sz="1200">
                <a:solidFill>
                  <a:srgbClr val="FF8300"/>
                </a:solidFill>
                <a:latin typeface="Roboto"/>
                <a:ea typeface="Roboto"/>
                <a:cs typeface="Roboto"/>
                <a:sym typeface="Roboto"/>
              </a:rPr>
              <a:t>Visualization</a:t>
            </a:r>
            <a:endParaRPr sz="1200">
              <a:solidFill>
                <a:srgbClr val="FF8300"/>
              </a:solidFill>
              <a:latin typeface="Roboto"/>
              <a:ea typeface="Roboto"/>
              <a:cs typeface="Roboto"/>
              <a:sym typeface="Roboto"/>
            </a:endParaRPr>
          </a:p>
        </p:txBody>
      </p:sp>
      <p:grpSp>
        <p:nvGrpSpPr>
          <p:cNvPr id="662" name="Google Shape;662;p49"/>
          <p:cNvGrpSpPr/>
          <p:nvPr/>
        </p:nvGrpSpPr>
        <p:grpSpPr>
          <a:xfrm>
            <a:off x="593269" y="2861266"/>
            <a:ext cx="266468" cy="274303"/>
            <a:chOff x="-2991485" y="3955415"/>
            <a:chExt cx="487680" cy="487044"/>
          </a:xfrm>
        </p:grpSpPr>
        <p:sp>
          <p:nvSpPr>
            <p:cNvPr id="663" name="Google Shape;663;p49"/>
            <p:cNvSpPr/>
            <p:nvPr/>
          </p:nvSpPr>
          <p:spPr>
            <a:xfrm>
              <a:off x="-2991485" y="3955415"/>
              <a:ext cx="487045" cy="487044"/>
            </a:xfrm>
            <a:custGeom>
              <a:rect b="b" l="l" r="r" t="t"/>
              <a:pathLst>
                <a:path extrusionOk="0" h="487044" w="487045">
                  <a:moveTo>
                    <a:pt x="13335" y="0"/>
                  </a:moveTo>
                  <a:lnTo>
                    <a:pt x="0" y="0"/>
                  </a:lnTo>
                  <a:lnTo>
                    <a:pt x="0" y="487045"/>
                  </a:lnTo>
                  <a:lnTo>
                    <a:pt x="487045" y="487045"/>
                  </a:lnTo>
                  <a:lnTo>
                    <a:pt x="487045" y="473710"/>
                  </a:lnTo>
                  <a:lnTo>
                    <a:pt x="13335" y="473710"/>
                  </a:lnTo>
                  <a:close/>
                </a:path>
              </a:pathLst>
            </a:custGeom>
            <a:solidFill>
              <a:srgbClr val="00A3AF"/>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49"/>
            <p:cNvSpPr/>
            <p:nvPr/>
          </p:nvSpPr>
          <p:spPr>
            <a:xfrm>
              <a:off x="-2944495" y="4017009"/>
              <a:ext cx="440690" cy="330835"/>
            </a:xfrm>
            <a:custGeom>
              <a:rect b="b" l="l" r="r" t="t"/>
              <a:pathLst>
                <a:path extrusionOk="0" h="330835" w="440690">
                  <a:moveTo>
                    <a:pt x="40640" y="330835"/>
                  </a:moveTo>
                  <a:cubicBezTo>
                    <a:pt x="62865" y="330835"/>
                    <a:pt x="81280" y="312420"/>
                    <a:pt x="81280" y="290195"/>
                  </a:cubicBezTo>
                  <a:cubicBezTo>
                    <a:pt x="81280" y="278130"/>
                    <a:pt x="76200" y="267335"/>
                    <a:pt x="67945" y="260350"/>
                  </a:cubicBezTo>
                  <a:lnTo>
                    <a:pt x="133350" y="158750"/>
                  </a:lnTo>
                  <a:cubicBezTo>
                    <a:pt x="138430" y="160655"/>
                    <a:pt x="143510" y="161925"/>
                    <a:pt x="149225" y="161925"/>
                  </a:cubicBezTo>
                  <a:cubicBezTo>
                    <a:pt x="161290" y="161925"/>
                    <a:pt x="172720" y="156210"/>
                    <a:pt x="179705" y="147955"/>
                  </a:cubicBezTo>
                  <a:lnTo>
                    <a:pt x="253365" y="194945"/>
                  </a:lnTo>
                  <a:cubicBezTo>
                    <a:pt x="251460" y="199390"/>
                    <a:pt x="250825" y="204470"/>
                    <a:pt x="250825" y="209550"/>
                  </a:cubicBezTo>
                  <a:cubicBezTo>
                    <a:pt x="250825" y="231775"/>
                    <a:pt x="269240" y="250190"/>
                    <a:pt x="291465" y="250190"/>
                  </a:cubicBezTo>
                  <a:cubicBezTo>
                    <a:pt x="313690" y="250190"/>
                    <a:pt x="332105" y="231775"/>
                    <a:pt x="332105" y="209550"/>
                  </a:cubicBezTo>
                  <a:cubicBezTo>
                    <a:pt x="332105" y="197485"/>
                    <a:pt x="327025" y="186690"/>
                    <a:pt x="318770" y="179705"/>
                  </a:cubicBezTo>
                  <a:lnTo>
                    <a:pt x="384175" y="78105"/>
                  </a:lnTo>
                  <a:cubicBezTo>
                    <a:pt x="389255" y="80010"/>
                    <a:pt x="394335" y="81280"/>
                    <a:pt x="400050" y="81280"/>
                  </a:cubicBezTo>
                  <a:cubicBezTo>
                    <a:pt x="422275" y="81280"/>
                    <a:pt x="440690" y="62865"/>
                    <a:pt x="440690" y="40640"/>
                  </a:cubicBezTo>
                  <a:cubicBezTo>
                    <a:pt x="440690" y="18415"/>
                    <a:pt x="422275" y="0"/>
                    <a:pt x="400050" y="0"/>
                  </a:cubicBezTo>
                  <a:cubicBezTo>
                    <a:pt x="377825" y="0"/>
                    <a:pt x="359410" y="18415"/>
                    <a:pt x="359410" y="40640"/>
                  </a:cubicBezTo>
                  <a:cubicBezTo>
                    <a:pt x="359410" y="52705"/>
                    <a:pt x="364490" y="63500"/>
                    <a:pt x="372745" y="70485"/>
                  </a:cubicBezTo>
                  <a:lnTo>
                    <a:pt x="307340" y="172085"/>
                  </a:lnTo>
                  <a:cubicBezTo>
                    <a:pt x="302260" y="170180"/>
                    <a:pt x="297180" y="168910"/>
                    <a:pt x="291465" y="168910"/>
                  </a:cubicBezTo>
                  <a:cubicBezTo>
                    <a:pt x="279400" y="168910"/>
                    <a:pt x="267970" y="174625"/>
                    <a:pt x="260350" y="182880"/>
                  </a:cubicBezTo>
                  <a:lnTo>
                    <a:pt x="186690" y="135890"/>
                  </a:lnTo>
                  <a:cubicBezTo>
                    <a:pt x="188595" y="131445"/>
                    <a:pt x="189865" y="126365"/>
                    <a:pt x="189865" y="121285"/>
                  </a:cubicBezTo>
                  <a:cubicBezTo>
                    <a:pt x="189865" y="99060"/>
                    <a:pt x="171450" y="80645"/>
                    <a:pt x="149225" y="80645"/>
                  </a:cubicBezTo>
                  <a:cubicBezTo>
                    <a:pt x="127000" y="80645"/>
                    <a:pt x="108585" y="99060"/>
                    <a:pt x="108585" y="121285"/>
                  </a:cubicBezTo>
                  <a:cubicBezTo>
                    <a:pt x="108585" y="133350"/>
                    <a:pt x="113665" y="144145"/>
                    <a:pt x="121920" y="151130"/>
                  </a:cubicBezTo>
                  <a:lnTo>
                    <a:pt x="56515" y="252730"/>
                  </a:lnTo>
                  <a:cubicBezTo>
                    <a:pt x="51435" y="250825"/>
                    <a:pt x="46355" y="249555"/>
                    <a:pt x="40640" y="249555"/>
                  </a:cubicBezTo>
                  <a:cubicBezTo>
                    <a:pt x="18415" y="249555"/>
                    <a:pt x="0" y="267970"/>
                    <a:pt x="0" y="290195"/>
                  </a:cubicBezTo>
                  <a:cubicBezTo>
                    <a:pt x="0" y="312420"/>
                    <a:pt x="18415" y="330835"/>
                    <a:pt x="40640" y="330835"/>
                  </a:cubicBezTo>
                  <a:close/>
                  <a:moveTo>
                    <a:pt x="290830" y="182245"/>
                  </a:moveTo>
                  <a:cubicBezTo>
                    <a:pt x="305435" y="182245"/>
                    <a:pt x="318135" y="194310"/>
                    <a:pt x="318135" y="209550"/>
                  </a:cubicBezTo>
                  <a:cubicBezTo>
                    <a:pt x="318135" y="224155"/>
                    <a:pt x="306070" y="236855"/>
                    <a:pt x="290830" y="236855"/>
                  </a:cubicBezTo>
                  <a:cubicBezTo>
                    <a:pt x="275590" y="236855"/>
                    <a:pt x="263525" y="224790"/>
                    <a:pt x="263525" y="209550"/>
                  </a:cubicBezTo>
                  <a:cubicBezTo>
                    <a:pt x="264160" y="194310"/>
                    <a:pt x="276225" y="182245"/>
                    <a:pt x="290830" y="182245"/>
                  </a:cubicBezTo>
                  <a:close/>
                  <a:moveTo>
                    <a:pt x="149225" y="93980"/>
                  </a:moveTo>
                  <a:cubicBezTo>
                    <a:pt x="163830" y="93980"/>
                    <a:pt x="176530" y="106045"/>
                    <a:pt x="176530" y="121285"/>
                  </a:cubicBezTo>
                  <a:cubicBezTo>
                    <a:pt x="176530" y="136525"/>
                    <a:pt x="164465" y="148590"/>
                    <a:pt x="149225" y="148590"/>
                  </a:cubicBezTo>
                  <a:cubicBezTo>
                    <a:pt x="134620" y="148590"/>
                    <a:pt x="121920" y="136525"/>
                    <a:pt x="121920" y="121285"/>
                  </a:cubicBezTo>
                  <a:cubicBezTo>
                    <a:pt x="121920" y="106045"/>
                    <a:pt x="133985" y="93980"/>
                    <a:pt x="149225" y="93980"/>
                  </a:cubicBezTo>
                  <a:close/>
                  <a:moveTo>
                    <a:pt x="40640" y="263525"/>
                  </a:moveTo>
                  <a:cubicBezTo>
                    <a:pt x="55245" y="263525"/>
                    <a:pt x="67945" y="275590"/>
                    <a:pt x="67945" y="290830"/>
                  </a:cubicBezTo>
                  <a:cubicBezTo>
                    <a:pt x="67945" y="305435"/>
                    <a:pt x="55880" y="318135"/>
                    <a:pt x="40640" y="318135"/>
                  </a:cubicBezTo>
                  <a:cubicBezTo>
                    <a:pt x="26035" y="318135"/>
                    <a:pt x="13335" y="306070"/>
                    <a:pt x="13335" y="290830"/>
                  </a:cubicBezTo>
                  <a:cubicBezTo>
                    <a:pt x="13970" y="275590"/>
                    <a:pt x="26035" y="263525"/>
                    <a:pt x="40640" y="263525"/>
                  </a:cubicBezTo>
                  <a:close/>
                </a:path>
              </a:pathLst>
            </a:custGeom>
            <a:solidFill>
              <a:schemeClr val="accent2"/>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5" name="Google Shape;665;p49"/>
          <p:cNvSpPr txBox="1"/>
          <p:nvPr/>
        </p:nvSpPr>
        <p:spPr>
          <a:xfrm>
            <a:off x="1876425" y="2735363"/>
            <a:ext cx="24906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oboto Light"/>
                <a:ea typeface="Roboto Light"/>
                <a:cs typeface="Roboto Light"/>
                <a:sym typeface="Roboto Light"/>
              </a:rPr>
              <a:t>Curate fast, self-service dashboards, reports and charts to easily and quickly develop and share  agile analytical insight across your business</a:t>
            </a:r>
            <a:endParaRPr sz="900">
              <a:solidFill>
                <a:schemeClr val="dk1"/>
              </a:solidFill>
              <a:latin typeface="Roboto"/>
              <a:ea typeface="Roboto"/>
              <a:cs typeface="Roboto"/>
              <a:sym typeface="Roboto"/>
            </a:endParaRPr>
          </a:p>
        </p:txBody>
      </p:sp>
      <p:sp>
        <p:nvSpPr>
          <p:cNvPr id="666" name="Google Shape;666;p49"/>
          <p:cNvSpPr txBox="1"/>
          <p:nvPr/>
        </p:nvSpPr>
        <p:spPr>
          <a:xfrm>
            <a:off x="6170025" y="3489750"/>
            <a:ext cx="2569200" cy="6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Roboto Light"/>
                <a:ea typeface="Roboto Light"/>
                <a:cs typeface="Roboto Light"/>
                <a:sym typeface="Roboto Light"/>
              </a:rPr>
              <a:t>Security, governance and metadata technologies that reduce security risks and operational costs through central policy controls that are automatically enforced across analytics in public and private clouds</a:t>
            </a:r>
            <a:endParaRPr sz="800">
              <a:solidFill>
                <a:schemeClr val="dk1"/>
              </a:solidFill>
              <a:latin typeface="Roboto Light"/>
              <a:ea typeface="Roboto Light"/>
              <a:cs typeface="Roboto Light"/>
              <a:sym typeface="Roboto Light"/>
            </a:endParaRPr>
          </a:p>
        </p:txBody>
      </p:sp>
      <p:sp>
        <p:nvSpPr>
          <p:cNvPr id="667" name="Google Shape;667;p49"/>
          <p:cNvSpPr/>
          <p:nvPr/>
        </p:nvSpPr>
        <p:spPr>
          <a:xfrm>
            <a:off x="5199588" y="3570025"/>
            <a:ext cx="1068300" cy="4302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lang="en" sz="1200">
                <a:solidFill>
                  <a:srgbClr val="FF8300"/>
                </a:solidFill>
                <a:latin typeface="Roboto"/>
                <a:ea typeface="Roboto"/>
                <a:cs typeface="Roboto"/>
                <a:sym typeface="Roboto"/>
              </a:rPr>
              <a:t>Shared Data Experience</a:t>
            </a:r>
            <a:endParaRPr sz="1200">
              <a:solidFill>
                <a:srgbClr val="FF8300"/>
              </a:solidFill>
            </a:endParaRPr>
          </a:p>
        </p:txBody>
      </p:sp>
      <p:pic>
        <p:nvPicPr>
          <p:cNvPr id="668" name="Google Shape;668;p49"/>
          <p:cNvPicPr preferRelativeResize="0"/>
          <p:nvPr/>
        </p:nvPicPr>
        <p:blipFill rotWithShape="1">
          <a:blip r:embed="rId9">
            <a:alphaModFix/>
          </a:blip>
          <a:srcRect b="0" l="0" r="0" t="0"/>
          <a:stretch/>
        </p:blipFill>
        <p:spPr>
          <a:xfrm>
            <a:off x="4676808" y="3660670"/>
            <a:ext cx="422452" cy="2194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 A RUNTIME FOR THE ENTERPRISE DATA LIFECYCLE  </a:t>
            </a:r>
            <a:endParaRPr/>
          </a:p>
        </p:txBody>
      </p:sp>
      <p:sp>
        <p:nvSpPr>
          <p:cNvPr id="675" name="Google Shape;675;p50"/>
          <p:cNvSpPr txBox="1"/>
          <p:nvPr>
            <p:ph idx="1" type="body"/>
          </p:nvPr>
        </p:nvSpPr>
        <p:spPr>
          <a:xfrm>
            <a:off x="419100" y="914400"/>
            <a:ext cx="8421900" cy="308100"/>
          </a:xfrm>
          <a:prstGeom prst="rect">
            <a:avLst/>
          </a:prstGeom>
          <a:noFill/>
          <a:ln>
            <a:noFill/>
          </a:ln>
        </p:spPr>
        <p:txBody>
          <a:bodyPr anchorCtr="0" anchor="b" bIns="45700" lIns="0" spcFirstLastPara="1" rIns="0" wrap="square" tIns="22850">
            <a:noAutofit/>
          </a:bodyPr>
          <a:lstStyle/>
          <a:p>
            <a:pPr indent="0" lvl="0" marL="0" rtl="0" algn="l">
              <a:lnSpc>
                <a:spcPct val="100000"/>
              </a:lnSpc>
              <a:spcBef>
                <a:spcPts val="450"/>
              </a:spcBef>
              <a:spcAft>
                <a:spcPts val="0"/>
              </a:spcAft>
              <a:buSzPts val="1280"/>
              <a:buNone/>
            </a:pPr>
            <a:r>
              <a:rPr lang="en"/>
              <a:t>What is the industry’s best enterprise-grade blend of data management framework? </a:t>
            </a:r>
            <a:endParaRPr/>
          </a:p>
        </p:txBody>
      </p:sp>
      <p:sp>
        <p:nvSpPr>
          <p:cNvPr id="676" name="Google Shape;676;p50"/>
          <p:cNvSpPr/>
          <p:nvPr/>
        </p:nvSpPr>
        <p:spPr>
          <a:xfrm>
            <a:off x="1116350" y="2340350"/>
            <a:ext cx="7462703" cy="872927"/>
          </a:xfrm>
          <a:custGeom>
            <a:rect b="b" l="l" r="r" t="t"/>
            <a:pathLst>
              <a:path extrusionOk="0" h="35142" w="297023">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0"/>
          <p:cNvSpPr txBox="1"/>
          <p:nvPr/>
        </p:nvSpPr>
        <p:spPr>
          <a:xfrm>
            <a:off x="4326850"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678" name="Google Shape;678;p50"/>
          <p:cNvSpPr txBox="1"/>
          <p:nvPr/>
        </p:nvSpPr>
        <p:spPr>
          <a:xfrm>
            <a:off x="6050250" y="216175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679" name="Google Shape;679;p50"/>
          <p:cNvSpPr txBox="1"/>
          <p:nvPr/>
        </p:nvSpPr>
        <p:spPr>
          <a:xfrm>
            <a:off x="7822450"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680" name="Google Shape;680;p50"/>
          <p:cNvSpPr/>
          <p:nvPr/>
        </p:nvSpPr>
        <p:spPr>
          <a:xfrm>
            <a:off x="523277" y="3303110"/>
            <a:ext cx="1204146" cy="417582"/>
          </a:xfrm>
          <a:prstGeom prst="flowChartTerminator">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681" name="Google Shape;681;p50"/>
          <p:cNvSpPr/>
          <p:nvPr/>
        </p:nvSpPr>
        <p:spPr>
          <a:xfrm>
            <a:off x="2291577" y="1664535"/>
            <a:ext cx="1204146" cy="417582"/>
          </a:xfrm>
          <a:prstGeom prst="flowChartTerminator">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682" name="Google Shape;682;p50"/>
          <p:cNvSpPr/>
          <p:nvPr/>
        </p:nvSpPr>
        <p:spPr>
          <a:xfrm>
            <a:off x="3994477" y="3303110"/>
            <a:ext cx="1204146" cy="417582"/>
          </a:xfrm>
          <a:prstGeom prst="flowChartTerminator">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683" name="Google Shape;683;p50"/>
          <p:cNvSpPr/>
          <p:nvPr/>
        </p:nvSpPr>
        <p:spPr>
          <a:xfrm>
            <a:off x="5717877" y="1664535"/>
            <a:ext cx="1204146" cy="417582"/>
          </a:xfrm>
          <a:prstGeom prst="flowChartTerminator">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684" name="Google Shape;684;p50"/>
          <p:cNvSpPr/>
          <p:nvPr/>
        </p:nvSpPr>
        <p:spPr>
          <a:xfrm>
            <a:off x="7490077" y="3345060"/>
            <a:ext cx="1204146" cy="417582"/>
          </a:xfrm>
          <a:prstGeom prst="flowChartTerminator">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000"/>
              <a:buFont typeface="Roboto Light"/>
              <a:buNone/>
            </a:pPr>
            <a:r>
              <a:rPr b="0" i="0" lang="en" sz="1000" u="none" cap="none" strike="noStrike">
                <a:solidFill>
                  <a:srgbClr val="F1C232"/>
                </a:solidFill>
                <a:latin typeface="Roboto Light"/>
                <a:ea typeface="Roboto Light"/>
                <a:cs typeface="Roboto Light"/>
                <a:sym typeface="Roboto Light"/>
              </a:rPr>
              <a:t>MACHINE LEARNING &amp; AI</a:t>
            </a:r>
            <a:endParaRPr b="0" i="0" sz="1000" u="none" cap="none" strike="noStrike">
              <a:solidFill>
                <a:srgbClr val="F1C232"/>
              </a:solidFill>
              <a:latin typeface="Roboto Light"/>
              <a:ea typeface="Roboto Light"/>
              <a:cs typeface="Roboto Light"/>
              <a:sym typeface="Roboto Light"/>
            </a:endParaRPr>
          </a:p>
        </p:txBody>
      </p:sp>
      <p:sp>
        <p:nvSpPr>
          <p:cNvPr id="685" name="Google Shape;685;p50"/>
          <p:cNvSpPr txBox="1"/>
          <p:nvPr/>
        </p:nvSpPr>
        <p:spPr>
          <a:xfrm>
            <a:off x="2623950" y="2148553"/>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sp>
        <p:nvSpPr>
          <p:cNvPr id="686" name="Google Shape;686;p50"/>
          <p:cNvSpPr txBox="1"/>
          <p:nvPr/>
        </p:nvSpPr>
        <p:spPr>
          <a:xfrm>
            <a:off x="732050" y="1409600"/>
            <a:ext cx="7866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1" i="0" lang="en" sz="1000" u="sng" cap="none" strike="noStrike">
                <a:solidFill>
                  <a:schemeClr val="accent1"/>
                </a:solidFill>
                <a:latin typeface="Roboto"/>
                <a:ea typeface="Roboto"/>
                <a:cs typeface="Roboto"/>
                <a:sym typeface="Roboto"/>
              </a:rPr>
              <a:t>Collect</a:t>
            </a:r>
            <a:endParaRPr b="1" i="0" sz="1000" u="sng" cap="none" strike="noStrike">
              <a:solidFill>
                <a:schemeClr val="accent1"/>
              </a:solidFill>
              <a:latin typeface="Roboto"/>
              <a:ea typeface="Roboto"/>
              <a:cs typeface="Roboto"/>
              <a:sym typeface="Roboto"/>
            </a:endParaRPr>
          </a:p>
        </p:txBody>
      </p:sp>
      <p:sp>
        <p:nvSpPr>
          <p:cNvPr id="687" name="Google Shape;687;p50"/>
          <p:cNvSpPr txBox="1"/>
          <p:nvPr/>
        </p:nvSpPr>
        <p:spPr>
          <a:xfrm>
            <a:off x="2500350" y="2662100"/>
            <a:ext cx="7866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1" i="0" lang="en" sz="1000" u="sng" cap="none" strike="noStrike">
                <a:solidFill>
                  <a:schemeClr val="accent2"/>
                </a:solidFill>
                <a:latin typeface="Roboto"/>
                <a:ea typeface="Roboto"/>
                <a:cs typeface="Roboto"/>
                <a:sym typeface="Roboto"/>
              </a:rPr>
              <a:t>Enrich</a:t>
            </a:r>
            <a:endParaRPr b="1" i="0" sz="1000" u="sng" cap="none" strike="noStrike">
              <a:solidFill>
                <a:schemeClr val="accent2"/>
              </a:solidFill>
              <a:latin typeface="Roboto"/>
              <a:ea typeface="Roboto"/>
              <a:cs typeface="Roboto"/>
              <a:sym typeface="Roboto"/>
            </a:endParaRPr>
          </a:p>
        </p:txBody>
      </p:sp>
      <p:sp>
        <p:nvSpPr>
          <p:cNvPr id="688" name="Google Shape;688;p50"/>
          <p:cNvSpPr txBox="1"/>
          <p:nvPr/>
        </p:nvSpPr>
        <p:spPr>
          <a:xfrm>
            <a:off x="4203250" y="1409600"/>
            <a:ext cx="7866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1" i="0" lang="en" sz="1000" u="sng" cap="none" strike="noStrike">
                <a:solidFill>
                  <a:schemeClr val="accent3"/>
                </a:solidFill>
                <a:latin typeface="Roboto"/>
                <a:ea typeface="Roboto"/>
                <a:cs typeface="Roboto"/>
                <a:sym typeface="Roboto"/>
              </a:rPr>
              <a:t>Report</a:t>
            </a:r>
            <a:endParaRPr b="1" i="0" sz="1000" u="sng" cap="none" strike="noStrike">
              <a:solidFill>
                <a:schemeClr val="accent3"/>
              </a:solidFill>
              <a:latin typeface="Roboto"/>
              <a:ea typeface="Roboto"/>
              <a:cs typeface="Roboto"/>
              <a:sym typeface="Roboto"/>
            </a:endParaRPr>
          </a:p>
        </p:txBody>
      </p:sp>
      <p:sp>
        <p:nvSpPr>
          <p:cNvPr id="689" name="Google Shape;689;p50"/>
          <p:cNvSpPr txBox="1"/>
          <p:nvPr/>
        </p:nvSpPr>
        <p:spPr>
          <a:xfrm>
            <a:off x="5926650" y="2655500"/>
            <a:ext cx="7866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1" i="0" lang="en" sz="1000" u="sng" cap="none" strike="noStrike">
                <a:solidFill>
                  <a:schemeClr val="accent4"/>
                </a:solidFill>
                <a:latin typeface="Roboto"/>
                <a:ea typeface="Roboto"/>
                <a:cs typeface="Roboto"/>
                <a:sym typeface="Roboto"/>
              </a:rPr>
              <a:t>Serve</a:t>
            </a:r>
            <a:endParaRPr b="1" i="0" sz="1000" u="sng" cap="none" strike="noStrike">
              <a:solidFill>
                <a:schemeClr val="accent4"/>
              </a:solidFill>
              <a:latin typeface="Roboto"/>
              <a:ea typeface="Roboto"/>
              <a:cs typeface="Roboto"/>
              <a:sym typeface="Roboto"/>
            </a:endParaRPr>
          </a:p>
        </p:txBody>
      </p:sp>
      <p:sp>
        <p:nvSpPr>
          <p:cNvPr id="690" name="Google Shape;690;p50"/>
          <p:cNvSpPr txBox="1"/>
          <p:nvPr/>
        </p:nvSpPr>
        <p:spPr>
          <a:xfrm>
            <a:off x="7674450" y="1453528"/>
            <a:ext cx="7866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1" i="0" lang="en" sz="1000" u="sng" cap="none" strike="noStrike">
                <a:solidFill>
                  <a:srgbClr val="F1C232"/>
                </a:solidFill>
                <a:latin typeface="Roboto"/>
                <a:ea typeface="Roboto"/>
                <a:cs typeface="Roboto"/>
                <a:sym typeface="Roboto"/>
              </a:rPr>
              <a:t>Predict</a:t>
            </a:r>
            <a:endParaRPr b="1" i="0" sz="1000" u="sng" cap="none" strike="noStrike">
              <a:solidFill>
                <a:srgbClr val="F1C232"/>
              </a:solidFill>
              <a:latin typeface="Roboto"/>
              <a:ea typeface="Roboto"/>
              <a:cs typeface="Roboto"/>
              <a:sym typeface="Roboto"/>
            </a:endParaRPr>
          </a:p>
        </p:txBody>
      </p:sp>
      <p:sp>
        <p:nvSpPr>
          <p:cNvPr id="691" name="Google Shape;691;p50"/>
          <p:cNvSpPr txBox="1"/>
          <p:nvPr/>
        </p:nvSpPr>
        <p:spPr>
          <a:xfrm>
            <a:off x="1393825" y="4179575"/>
            <a:ext cx="6191700" cy="4176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E6E6E6"/>
              </a:buClr>
              <a:buSzPts val="1400"/>
              <a:buFont typeface="Roboto"/>
              <a:buNone/>
            </a:pPr>
            <a:r>
              <a:rPr b="0" i="0" lang="en" sz="1200" u="none" cap="none" strike="noStrike">
                <a:solidFill>
                  <a:schemeClr val="dk1"/>
                </a:solidFill>
                <a:latin typeface="Roboto"/>
                <a:ea typeface="Roboto"/>
                <a:cs typeface="Roboto"/>
                <a:sym typeface="Roboto"/>
              </a:rPr>
              <a:t>SECURITY  |  GOVERNANCE  |  LINEAGE  |  MANAGEMENT  |  AUTOMATION</a:t>
            </a:r>
            <a:endParaRPr b="0" i="0" sz="1200" u="none" cap="none" strike="noStrike">
              <a:solidFill>
                <a:schemeClr val="dk1"/>
              </a:solidFill>
              <a:latin typeface="Roboto"/>
              <a:ea typeface="Roboto"/>
              <a:cs typeface="Roboto"/>
              <a:sym typeface="Roboto"/>
            </a:endParaRPr>
          </a:p>
        </p:txBody>
      </p:sp>
      <p:pic>
        <p:nvPicPr>
          <p:cNvPr id="692" name="Google Shape;692;p50"/>
          <p:cNvPicPr preferRelativeResize="0"/>
          <p:nvPr/>
        </p:nvPicPr>
        <p:blipFill rotWithShape="1">
          <a:blip r:embed="rId3">
            <a:alphaModFix/>
          </a:blip>
          <a:srcRect b="0" l="0" r="0" t="0"/>
          <a:stretch/>
        </p:blipFill>
        <p:spPr>
          <a:xfrm>
            <a:off x="2661827" y="3510565"/>
            <a:ext cx="539400" cy="280035"/>
          </a:xfrm>
          <a:prstGeom prst="rect">
            <a:avLst/>
          </a:prstGeom>
          <a:noFill/>
          <a:ln>
            <a:noFill/>
          </a:ln>
        </p:spPr>
      </p:pic>
      <p:sp>
        <p:nvSpPr>
          <p:cNvPr id="693" name="Google Shape;693;p50"/>
          <p:cNvSpPr txBox="1"/>
          <p:nvPr/>
        </p:nvSpPr>
        <p:spPr>
          <a:xfrm>
            <a:off x="855650"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694" name="Google Shape;694;p50"/>
          <p:cNvSpPr/>
          <p:nvPr/>
        </p:nvSpPr>
        <p:spPr>
          <a:xfrm>
            <a:off x="2104638" y="2529374"/>
            <a:ext cx="1578000" cy="15780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695" name="Google Shape;695;p50"/>
          <p:cNvSpPr/>
          <p:nvPr/>
        </p:nvSpPr>
        <p:spPr>
          <a:xfrm>
            <a:off x="5530950" y="2524149"/>
            <a:ext cx="1578000" cy="15780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pic>
        <p:nvPicPr>
          <p:cNvPr id="696" name="Google Shape;696;p50"/>
          <p:cNvPicPr preferRelativeResize="0"/>
          <p:nvPr/>
        </p:nvPicPr>
        <p:blipFill rotWithShape="1">
          <a:blip r:embed="rId4">
            <a:alphaModFix/>
          </a:blip>
          <a:srcRect b="0" l="0" r="0" t="0"/>
          <a:stretch/>
        </p:blipFill>
        <p:spPr>
          <a:xfrm>
            <a:off x="3272910" y="4413662"/>
            <a:ext cx="1145663" cy="243075"/>
          </a:xfrm>
          <a:prstGeom prst="rect">
            <a:avLst/>
          </a:prstGeom>
          <a:noFill/>
          <a:ln>
            <a:noFill/>
          </a:ln>
        </p:spPr>
      </p:pic>
      <p:pic>
        <p:nvPicPr>
          <p:cNvPr id="697" name="Google Shape;697;p50"/>
          <p:cNvPicPr preferRelativeResize="0"/>
          <p:nvPr/>
        </p:nvPicPr>
        <p:blipFill rotWithShape="1">
          <a:blip r:embed="rId5">
            <a:alphaModFix/>
          </a:blip>
          <a:srcRect b="0" l="0" r="0" t="0"/>
          <a:stretch/>
        </p:blipFill>
        <p:spPr>
          <a:xfrm>
            <a:off x="4456723" y="4433945"/>
            <a:ext cx="1109565" cy="202509"/>
          </a:xfrm>
          <a:prstGeom prst="rect">
            <a:avLst/>
          </a:prstGeom>
          <a:noFill/>
          <a:ln>
            <a:noFill/>
          </a:ln>
        </p:spPr>
      </p:pic>
      <p:pic>
        <p:nvPicPr>
          <p:cNvPr id="698" name="Google Shape;698;p50"/>
          <p:cNvPicPr preferRelativeResize="0"/>
          <p:nvPr/>
        </p:nvPicPr>
        <p:blipFill rotWithShape="1">
          <a:blip r:embed="rId6">
            <a:alphaModFix/>
          </a:blip>
          <a:srcRect b="0" l="0" r="0" t="0"/>
          <a:stretch/>
        </p:blipFill>
        <p:spPr>
          <a:xfrm>
            <a:off x="732038" y="1715549"/>
            <a:ext cx="579775" cy="241575"/>
          </a:xfrm>
          <a:prstGeom prst="rect">
            <a:avLst/>
          </a:prstGeom>
          <a:noFill/>
          <a:ln>
            <a:noFill/>
          </a:ln>
        </p:spPr>
      </p:pic>
      <p:pic>
        <p:nvPicPr>
          <p:cNvPr id="699" name="Google Shape;699;p50"/>
          <p:cNvPicPr preferRelativeResize="0"/>
          <p:nvPr/>
        </p:nvPicPr>
        <p:blipFill rotWithShape="1">
          <a:blip r:embed="rId7">
            <a:alphaModFix/>
          </a:blip>
          <a:srcRect b="0" l="0" r="0" t="0"/>
          <a:stretch/>
        </p:blipFill>
        <p:spPr>
          <a:xfrm>
            <a:off x="6232424" y="3580208"/>
            <a:ext cx="480825" cy="243079"/>
          </a:xfrm>
          <a:prstGeom prst="rect">
            <a:avLst/>
          </a:prstGeom>
          <a:noFill/>
          <a:ln>
            <a:noFill/>
          </a:ln>
        </p:spPr>
      </p:pic>
      <p:pic>
        <p:nvPicPr>
          <p:cNvPr id="700" name="Google Shape;700;p50"/>
          <p:cNvPicPr preferRelativeResize="0"/>
          <p:nvPr/>
        </p:nvPicPr>
        <p:blipFill rotWithShape="1">
          <a:blip r:embed="rId8">
            <a:alphaModFix/>
          </a:blip>
          <a:srcRect b="0" l="0" r="0" t="0"/>
          <a:stretch/>
        </p:blipFill>
        <p:spPr>
          <a:xfrm>
            <a:off x="5926650" y="2970204"/>
            <a:ext cx="786600" cy="211944"/>
          </a:xfrm>
          <a:prstGeom prst="rect">
            <a:avLst/>
          </a:prstGeom>
          <a:noFill/>
          <a:ln>
            <a:noFill/>
          </a:ln>
        </p:spPr>
      </p:pic>
      <p:pic>
        <p:nvPicPr>
          <p:cNvPr id="701" name="Google Shape;701;p50"/>
          <p:cNvPicPr preferRelativeResize="0"/>
          <p:nvPr/>
        </p:nvPicPr>
        <p:blipFill rotWithShape="1">
          <a:blip r:embed="rId9">
            <a:alphaModFix/>
          </a:blip>
          <a:srcRect b="0" l="0" r="0" t="0"/>
          <a:stretch/>
        </p:blipFill>
        <p:spPr>
          <a:xfrm>
            <a:off x="5813000" y="3281187"/>
            <a:ext cx="830195" cy="211950"/>
          </a:xfrm>
          <a:prstGeom prst="rect">
            <a:avLst/>
          </a:prstGeom>
          <a:noFill/>
          <a:ln>
            <a:noFill/>
          </a:ln>
        </p:spPr>
      </p:pic>
      <p:sp>
        <p:nvSpPr>
          <p:cNvPr id="702" name="Google Shape;702;p50"/>
          <p:cNvSpPr/>
          <p:nvPr/>
        </p:nvSpPr>
        <p:spPr>
          <a:xfrm>
            <a:off x="336350" y="1262099"/>
            <a:ext cx="1578000" cy="15780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pic>
        <p:nvPicPr>
          <p:cNvPr id="703" name="Google Shape;703;p50"/>
          <p:cNvPicPr preferRelativeResize="0"/>
          <p:nvPr/>
        </p:nvPicPr>
        <p:blipFill rotWithShape="1">
          <a:blip r:embed="rId10">
            <a:alphaModFix/>
          </a:blip>
          <a:srcRect b="0" l="0" r="0" t="0"/>
          <a:stretch/>
        </p:blipFill>
        <p:spPr>
          <a:xfrm>
            <a:off x="910751" y="1967827"/>
            <a:ext cx="749799" cy="394113"/>
          </a:xfrm>
          <a:prstGeom prst="rect">
            <a:avLst/>
          </a:prstGeom>
          <a:noFill/>
          <a:ln>
            <a:noFill/>
          </a:ln>
        </p:spPr>
      </p:pic>
      <p:pic>
        <p:nvPicPr>
          <p:cNvPr id="704" name="Google Shape;704;p50"/>
          <p:cNvPicPr preferRelativeResize="0"/>
          <p:nvPr/>
        </p:nvPicPr>
        <p:blipFill rotWithShape="1">
          <a:blip r:embed="rId11">
            <a:alphaModFix/>
          </a:blip>
          <a:srcRect b="0" l="0" r="0" t="0"/>
          <a:stretch/>
        </p:blipFill>
        <p:spPr>
          <a:xfrm>
            <a:off x="2402276" y="3099175"/>
            <a:ext cx="873774" cy="417600"/>
          </a:xfrm>
          <a:prstGeom prst="rect">
            <a:avLst/>
          </a:prstGeom>
          <a:noFill/>
          <a:ln>
            <a:noFill/>
          </a:ln>
        </p:spPr>
      </p:pic>
      <p:pic>
        <p:nvPicPr>
          <p:cNvPr id="705" name="Google Shape;705;p50"/>
          <p:cNvPicPr preferRelativeResize="0"/>
          <p:nvPr/>
        </p:nvPicPr>
        <p:blipFill rotWithShape="1">
          <a:blip r:embed="rId12">
            <a:alphaModFix/>
          </a:blip>
          <a:srcRect b="0" l="0" r="0" t="0"/>
          <a:stretch/>
        </p:blipFill>
        <p:spPr>
          <a:xfrm>
            <a:off x="2730172" y="2970188"/>
            <a:ext cx="629253" cy="243075"/>
          </a:xfrm>
          <a:prstGeom prst="rect">
            <a:avLst/>
          </a:prstGeom>
          <a:noFill/>
          <a:ln>
            <a:noFill/>
          </a:ln>
        </p:spPr>
      </p:pic>
      <p:pic>
        <p:nvPicPr>
          <p:cNvPr id="706" name="Google Shape;706;p50"/>
          <p:cNvPicPr preferRelativeResize="0"/>
          <p:nvPr/>
        </p:nvPicPr>
        <p:blipFill rotWithShape="1">
          <a:blip r:embed="rId13">
            <a:alphaModFix/>
          </a:blip>
          <a:srcRect b="0" l="0" r="0" t="0"/>
          <a:stretch/>
        </p:blipFill>
        <p:spPr>
          <a:xfrm>
            <a:off x="4758033" y="1687600"/>
            <a:ext cx="440604" cy="417600"/>
          </a:xfrm>
          <a:prstGeom prst="rect">
            <a:avLst/>
          </a:prstGeom>
          <a:noFill/>
          <a:ln>
            <a:noFill/>
          </a:ln>
        </p:spPr>
      </p:pic>
      <p:sp>
        <p:nvSpPr>
          <p:cNvPr id="707" name="Google Shape;707;p50"/>
          <p:cNvSpPr/>
          <p:nvPr/>
        </p:nvSpPr>
        <p:spPr>
          <a:xfrm>
            <a:off x="3807550" y="1262099"/>
            <a:ext cx="1578000" cy="15780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pic>
        <p:nvPicPr>
          <p:cNvPr id="708" name="Google Shape;708;p50"/>
          <p:cNvPicPr preferRelativeResize="0"/>
          <p:nvPr/>
        </p:nvPicPr>
        <p:blipFill rotWithShape="1">
          <a:blip r:embed="rId14">
            <a:alphaModFix/>
          </a:blip>
          <a:srcRect b="0" l="0" r="0" t="0"/>
          <a:stretch/>
        </p:blipFill>
        <p:spPr>
          <a:xfrm>
            <a:off x="4126759" y="1687591"/>
            <a:ext cx="412749" cy="371471"/>
          </a:xfrm>
          <a:prstGeom prst="rect">
            <a:avLst/>
          </a:prstGeom>
          <a:noFill/>
          <a:ln>
            <a:noFill/>
          </a:ln>
        </p:spPr>
      </p:pic>
      <p:pic>
        <p:nvPicPr>
          <p:cNvPr id="709" name="Google Shape;709;p50"/>
          <p:cNvPicPr preferRelativeResize="0"/>
          <p:nvPr/>
        </p:nvPicPr>
        <p:blipFill rotWithShape="1">
          <a:blip r:embed="rId15">
            <a:alphaModFix/>
          </a:blip>
          <a:srcRect b="0" l="0" r="0" t="0"/>
          <a:stretch/>
        </p:blipFill>
        <p:spPr>
          <a:xfrm>
            <a:off x="4302312" y="2162694"/>
            <a:ext cx="539400" cy="389315"/>
          </a:xfrm>
          <a:prstGeom prst="rect">
            <a:avLst/>
          </a:prstGeom>
          <a:noFill/>
          <a:ln>
            <a:noFill/>
          </a:ln>
        </p:spPr>
      </p:pic>
      <p:pic>
        <p:nvPicPr>
          <p:cNvPr id="710" name="Google Shape;710;p50"/>
          <p:cNvPicPr preferRelativeResize="0"/>
          <p:nvPr/>
        </p:nvPicPr>
        <p:blipFill rotWithShape="1">
          <a:blip r:embed="rId16">
            <a:alphaModFix/>
          </a:blip>
          <a:srcRect b="0" l="0" r="0" t="0"/>
          <a:stretch/>
        </p:blipFill>
        <p:spPr>
          <a:xfrm>
            <a:off x="7719525" y="1717700"/>
            <a:ext cx="786600" cy="412221"/>
          </a:xfrm>
          <a:prstGeom prst="rect">
            <a:avLst/>
          </a:prstGeom>
          <a:noFill/>
          <a:ln>
            <a:noFill/>
          </a:ln>
        </p:spPr>
      </p:pic>
      <p:pic>
        <p:nvPicPr>
          <p:cNvPr id="711" name="Google Shape;711;p50"/>
          <p:cNvPicPr preferRelativeResize="0"/>
          <p:nvPr/>
        </p:nvPicPr>
        <p:blipFill rotWithShape="1">
          <a:blip r:embed="rId17">
            <a:alphaModFix/>
          </a:blip>
          <a:srcRect b="0" l="0" r="0" t="0"/>
          <a:stretch/>
        </p:blipFill>
        <p:spPr>
          <a:xfrm>
            <a:off x="7737925" y="2129926"/>
            <a:ext cx="749799" cy="152526"/>
          </a:xfrm>
          <a:prstGeom prst="rect">
            <a:avLst/>
          </a:prstGeom>
          <a:noFill/>
          <a:ln>
            <a:noFill/>
          </a:ln>
        </p:spPr>
      </p:pic>
      <p:sp>
        <p:nvSpPr>
          <p:cNvPr id="712" name="Google Shape;712;p50"/>
          <p:cNvSpPr/>
          <p:nvPr/>
        </p:nvSpPr>
        <p:spPr>
          <a:xfrm>
            <a:off x="7303150" y="1262099"/>
            <a:ext cx="1578000" cy="1578000"/>
          </a:xfrm>
          <a:prstGeom prst="donut">
            <a:avLst>
              <a:gd fmla="val 11297" name="adj"/>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rgbClr val="F1C232"/>
              </a:solidFill>
              <a:latin typeface="Roboto"/>
              <a:ea typeface="Roboto"/>
              <a:cs typeface="Roboto"/>
              <a:sym typeface="Roboto"/>
            </a:endParaRPr>
          </a:p>
        </p:txBody>
      </p:sp>
      <p:pic>
        <p:nvPicPr>
          <p:cNvPr id="713" name="Google Shape;713;p50"/>
          <p:cNvPicPr preferRelativeResize="0"/>
          <p:nvPr/>
        </p:nvPicPr>
        <p:blipFill rotWithShape="1">
          <a:blip r:embed="rId18">
            <a:alphaModFix/>
          </a:blip>
          <a:srcRect b="0" l="0" r="0" t="0"/>
          <a:stretch/>
        </p:blipFill>
        <p:spPr>
          <a:xfrm>
            <a:off x="864975" y="2343639"/>
            <a:ext cx="480825" cy="1790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51"/>
          <p:cNvPicPr preferRelativeResize="0"/>
          <p:nvPr/>
        </p:nvPicPr>
        <p:blipFill rotWithShape="1">
          <a:blip r:embed="rId3">
            <a:alphaModFix/>
          </a:blip>
          <a:srcRect b="0" l="0" r="0" t="0"/>
          <a:stretch/>
        </p:blipFill>
        <p:spPr>
          <a:xfrm>
            <a:off x="5953125" y="2826825"/>
            <a:ext cx="694800" cy="694800"/>
          </a:xfrm>
          <a:prstGeom prst="rect">
            <a:avLst/>
          </a:prstGeom>
          <a:noFill/>
          <a:ln>
            <a:noFill/>
          </a:ln>
        </p:spPr>
      </p:pic>
      <p:sp>
        <p:nvSpPr>
          <p:cNvPr id="720" name="Google Shape;720;p51"/>
          <p:cNvSpPr txBox="1"/>
          <p:nvPr>
            <p:ph type="title"/>
          </p:nvPr>
        </p:nvSpPr>
        <p:spPr>
          <a:xfrm>
            <a:off x="419100" y="457200"/>
            <a:ext cx="8305800" cy="417900"/>
          </a:xfrm>
          <a:prstGeom prst="rect">
            <a:avLst/>
          </a:prstGeom>
          <a:noFill/>
          <a:ln>
            <a:noFill/>
          </a:ln>
        </p:spPr>
        <p:txBody>
          <a:bodyPr anchorCtr="0" anchor="b" bIns="45700" lIns="0" spcFirstLastPara="1" rIns="0" wrap="square" tIns="0">
            <a:noAutofit/>
          </a:bodyPr>
          <a:lstStyle/>
          <a:p>
            <a:pPr indent="0" lvl="0" marL="0" rtl="0" algn="l">
              <a:lnSpc>
                <a:spcPct val="80000"/>
              </a:lnSpc>
              <a:spcBef>
                <a:spcPts val="0"/>
              </a:spcBef>
              <a:spcAft>
                <a:spcPts val="0"/>
              </a:spcAft>
              <a:buSzPts val="2200"/>
              <a:buNone/>
            </a:pPr>
            <a:r>
              <a:rPr lang="en"/>
              <a:t>DATA LIFECYCLE USING "POINT SOLUTIONS"</a:t>
            </a:r>
            <a:endParaRPr/>
          </a:p>
        </p:txBody>
      </p:sp>
      <p:sp>
        <p:nvSpPr>
          <p:cNvPr id="721" name="Google Shape;721;p51"/>
          <p:cNvSpPr/>
          <p:nvPr/>
        </p:nvSpPr>
        <p:spPr>
          <a:xfrm>
            <a:off x="439550" y="14091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1"/>
          <p:cNvSpPr/>
          <p:nvPr/>
        </p:nvSpPr>
        <p:spPr>
          <a:xfrm>
            <a:off x="3886200" y="14091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1"/>
          <p:cNvSpPr/>
          <p:nvPr/>
        </p:nvSpPr>
        <p:spPr>
          <a:xfrm>
            <a:off x="2207850" y="26325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1"/>
          <p:cNvSpPr/>
          <p:nvPr/>
        </p:nvSpPr>
        <p:spPr>
          <a:xfrm>
            <a:off x="5625325" y="26325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1"/>
          <p:cNvSpPr/>
          <p:nvPr/>
        </p:nvSpPr>
        <p:spPr>
          <a:xfrm>
            <a:off x="7382100" y="14091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51"/>
          <p:cNvSpPr txBox="1"/>
          <p:nvPr/>
        </p:nvSpPr>
        <p:spPr>
          <a:xfrm>
            <a:off x="855650" y="2797860"/>
            <a:ext cx="539400" cy="39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727" name="Google Shape;727;p51"/>
          <p:cNvSpPr txBox="1"/>
          <p:nvPr/>
        </p:nvSpPr>
        <p:spPr>
          <a:xfrm>
            <a:off x="4284775" y="2797860"/>
            <a:ext cx="539400" cy="39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728" name="Google Shape;728;p51"/>
          <p:cNvSpPr txBox="1"/>
          <p:nvPr/>
        </p:nvSpPr>
        <p:spPr>
          <a:xfrm>
            <a:off x="6041425" y="2161753"/>
            <a:ext cx="539400" cy="39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729" name="Google Shape;729;p51"/>
          <p:cNvSpPr txBox="1"/>
          <p:nvPr/>
        </p:nvSpPr>
        <p:spPr>
          <a:xfrm>
            <a:off x="7798063" y="2797860"/>
            <a:ext cx="539400" cy="39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730" name="Google Shape;730;p51"/>
          <p:cNvSpPr/>
          <p:nvPr/>
        </p:nvSpPr>
        <p:spPr>
          <a:xfrm>
            <a:off x="523277" y="33031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1"/>
                </a:solidFill>
                <a:latin typeface="Roboto"/>
                <a:ea typeface="Roboto"/>
                <a:cs typeface="Roboto"/>
                <a:sym typeface="Roboto"/>
              </a:rPr>
              <a:t>STREAMING &amp; DATA FLOW</a:t>
            </a:r>
            <a:endParaRPr b="1" i="0" sz="1000" u="none" cap="none" strike="noStrike">
              <a:solidFill>
                <a:schemeClr val="accent1"/>
              </a:solidFill>
              <a:latin typeface="Roboto"/>
              <a:ea typeface="Roboto"/>
              <a:cs typeface="Roboto"/>
              <a:sym typeface="Roboto"/>
            </a:endParaRPr>
          </a:p>
        </p:txBody>
      </p:sp>
      <p:sp>
        <p:nvSpPr>
          <p:cNvPr id="731" name="Google Shape;731;p51"/>
          <p:cNvSpPr/>
          <p:nvPr/>
        </p:nvSpPr>
        <p:spPr>
          <a:xfrm>
            <a:off x="2291577" y="16645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2"/>
                </a:solidFill>
                <a:latin typeface="Roboto"/>
                <a:ea typeface="Roboto"/>
                <a:cs typeface="Roboto"/>
                <a:sym typeface="Roboto"/>
              </a:rPr>
              <a:t>DATA ENGINEERING</a:t>
            </a:r>
            <a:endParaRPr b="1" i="0" sz="1000" u="none" cap="none" strike="noStrike">
              <a:solidFill>
                <a:schemeClr val="accent2"/>
              </a:solidFill>
              <a:latin typeface="Roboto"/>
              <a:ea typeface="Roboto"/>
              <a:cs typeface="Roboto"/>
              <a:sym typeface="Roboto"/>
            </a:endParaRPr>
          </a:p>
        </p:txBody>
      </p:sp>
      <p:sp>
        <p:nvSpPr>
          <p:cNvPr id="732" name="Google Shape;732;p51"/>
          <p:cNvSpPr/>
          <p:nvPr/>
        </p:nvSpPr>
        <p:spPr>
          <a:xfrm>
            <a:off x="3969927" y="33031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3"/>
                </a:solidFill>
                <a:latin typeface="Roboto"/>
                <a:ea typeface="Roboto"/>
                <a:cs typeface="Roboto"/>
                <a:sym typeface="Roboto"/>
              </a:rPr>
              <a:t>DATA WAREHOUSE</a:t>
            </a:r>
            <a:endParaRPr b="1" i="0" sz="1000" u="none" cap="none" strike="noStrike">
              <a:solidFill>
                <a:schemeClr val="accent3"/>
              </a:solidFill>
              <a:latin typeface="Roboto"/>
              <a:ea typeface="Roboto"/>
              <a:cs typeface="Roboto"/>
              <a:sym typeface="Roboto"/>
            </a:endParaRPr>
          </a:p>
        </p:txBody>
      </p:sp>
      <p:sp>
        <p:nvSpPr>
          <p:cNvPr id="733" name="Google Shape;733;p51"/>
          <p:cNvSpPr/>
          <p:nvPr/>
        </p:nvSpPr>
        <p:spPr>
          <a:xfrm>
            <a:off x="5709052" y="16645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Roboto"/>
                <a:ea typeface="Roboto"/>
                <a:cs typeface="Roboto"/>
                <a:sym typeface="Roboto"/>
              </a:rPr>
              <a:t>OPERATIONAL DATABASE</a:t>
            </a:r>
            <a:endParaRPr b="1" i="0" sz="1000" u="none" cap="none" strike="noStrike">
              <a:solidFill>
                <a:schemeClr val="accent4"/>
              </a:solidFill>
              <a:latin typeface="Roboto"/>
              <a:ea typeface="Roboto"/>
              <a:cs typeface="Roboto"/>
              <a:sym typeface="Roboto"/>
            </a:endParaRPr>
          </a:p>
        </p:txBody>
      </p:sp>
      <p:sp>
        <p:nvSpPr>
          <p:cNvPr id="734" name="Google Shape;734;p51"/>
          <p:cNvSpPr/>
          <p:nvPr/>
        </p:nvSpPr>
        <p:spPr>
          <a:xfrm>
            <a:off x="7465827" y="33450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5"/>
                </a:solidFill>
                <a:latin typeface="Roboto"/>
                <a:ea typeface="Roboto"/>
                <a:cs typeface="Roboto"/>
                <a:sym typeface="Roboto"/>
              </a:rPr>
              <a:t>MACHINE LEARNING &amp; AI</a:t>
            </a:r>
            <a:endParaRPr b="1" i="0" sz="1000" u="none" cap="none" strike="noStrike">
              <a:solidFill>
                <a:schemeClr val="accent5"/>
              </a:solidFill>
              <a:latin typeface="Roboto"/>
              <a:ea typeface="Roboto"/>
              <a:cs typeface="Roboto"/>
              <a:sym typeface="Roboto"/>
            </a:endParaRPr>
          </a:p>
        </p:txBody>
      </p:sp>
      <p:sp>
        <p:nvSpPr>
          <p:cNvPr id="735" name="Google Shape;735;p51"/>
          <p:cNvSpPr txBox="1"/>
          <p:nvPr/>
        </p:nvSpPr>
        <p:spPr>
          <a:xfrm>
            <a:off x="2623950" y="2148553"/>
            <a:ext cx="539400" cy="41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cxnSp>
        <p:nvCxnSpPr>
          <p:cNvPr id="736" name="Google Shape;736;p51"/>
          <p:cNvCxnSpPr/>
          <p:nvPr/>
        </p:nvCxnSpPr>
        <p:spPr>
          <a:xfrm flipH="1">
            <a:off x="2008449" y="15631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737" name="Google Shape;737;p51"/>
          <p:cNvCxnSpPr/>
          <p:nvPr/>
        </p:nvCxnSpPr>
        <p:spPr>
          <a:xfrm flipH="1">
            <a:off x="3731774" y="15631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738" name="Google Shape;738;p51"/>
          <p:cNvCxnSpPr/>
          <p:nvPr/>
        </p:nvCxnSpPr>
        <p:spPr>
          <a:xfrm flipH="1">
            <a:off x="5482374" y="15631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739" name="Google Shape;739;p51"/>
          <p:cNvCxnSpPr/>
          <p:nvPr/>
        </p:nvCxnSpPr>
        <p:spPr>
          <a:xfrm flipH="1">
            <a:off x="7188462" y="1563103"/>
            <a:ext cx="2100" cy="2344500"/>
          </a:xfrm>
          <a:prstGeom prst="straightConnector1">
            <a:avLst/>
          </a:prstGeom>
          <a:noFill/>
          <a:ln cap="flat" cmpd="sng" w="76200">
            <a:solidFill>
              <a:schemeClr val="accent6"/>
            </a:solidFill>
            <a:prstDash val="dash"/>
            <a:round/>
            <a:headEnd len="sm" w="sm" type="none"/>
            <a:tailEnd len="sm" w="sm" type="none"/>
          </a:ln>
        </p:spPr>
      </p:cxnSp>
      <p:sp>
        <p:nvSpPr>
          <p:cNvPr id="740" name="Google Shape;740;p51"/>
          <p:cNvSpPr txBox="1"/>
          <p:nvPr/>
        </p:nvSpPr>
        <p:spPr>
          <a:xfrm>
            <a:off x="419100" y="4116753"/>
            <a:ext cx="83346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SECURITY  |  GOVERNANCE  |  LINEAGE  |  MANAGEMENT  |  AUTOMATION</a:t>
            </a:r>
            <a:endParaRPr b="0" i="0" sz="1400" u="none" cap="none" strike="noStrike">
              <a:solidFill>
                <a:srgbClr val="000000"/>
              </a:solidFill>
              <a:latin typeface="Roboto"/>
              <a:ea typeface="Roboto"/>
              <a:cs typeface="Roboto"/>
              <a:sym typeface="Roboto"/>
            </a:endParaRPr>
          </a:p>
        </p:txBody>
      </p:sp>
      <p:cxnSp>
        <p:nvCxnSpPr>
          <p:cNvPr id="741" name="Google Shape;741;p51"/>
          <p:cNvCxnSpPr/>
          <p:nvPr/>
        </p:nvCxnSpPr>
        <p:spPr>
          <a:xfrm>
            <a:off x="1612300" y="4322553"/>
            <a:ext cx="878400" cy="6000"/>
          </a:xfrm>
          <a:prstGeom prst="straightConnector1">
            <a:avLst/>
          </a:prstGeom>
          <a:noFill/>
          <a:ln cap="flat" cmpd="sng" w="28575">
            <a:solidFill>
              <a:srgbClr val="FF0000"/>
            </a:solidFill>
            <a:prstDash val="solid"/>
            <a:round/>
            <a:headEnd len="sm" w="sm" type="none"/>
            <a:tailEnd len="sm" w="sm" type="none"/>
          </a:ln>
        </p:spPr>
      </p:cxnSp>
      <p:cxnSp>
        <p:nvCxnSpPr>
          <p:cNvPr id="742" name="Google Shape;742;p51"/>
          <p:cNvCxnSpPr/>
          <p:nvPr/>
        </p:nvCxnSpPr>
        <p:spPr>
          <a:xfrm>
            <a:off x="2668275" y="4322553"/>
            <a:ext cx="1152000" cy="6000"/>
          </a:xfrm>
          <a:prstGeom prst="straightConnector1">
            <a:avLst/>
          </a:prstGeom>
          <a:noFill/>
          <a:ln cap="flat" cmpd="sng" w="28575">
            <a:solidFill>
              <a:srgbClr val="FF0000"/>
            </a:solidFill>
            <a:prstDash val="solid"/>
            <a:round/>
            <a:headEnd len="sm" w="sm" type="none"/>
            <a:tailEnd len="sm" w="sm" type="none"/>
          </a:ln>
        </p:spPr>
      </p:cxnSp>
      <p:cxnSp>
        <p:nvCxnSpPr>
          <p:cNvPr id="743" name="Google Shape;743;p51"/>
          <p:cNvCxnSpPr/>
          <p:nvPr/>
        </p:nvCxnSpPr>
        <p:spPr>
          <a:xfrm>
            <a:off x="4958550" y="43225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744" name="Google Shape;744;p51"/>
          <p:cNvCxnSpPr/>
          <p:nvPr/>
        </p:nvCxnSpPr>
        <p:spPr>
          <a:xfrm>
            <a:off x="6348750" y="43225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745" name="Google Shape;745;p51"/>
          <p:cNvCxnSpPr/>
          <p:nvPr/>
        </p:nvCxnSpPr>
        <p:spPr>
          <a:xfrm>
            <a:off x="4036000" y="4322553"/>
            <a:ext cx="694800" cy="6000"/>
          </a:xfrm>
          <a:prstGeom prst="straightConnector1">
            <a:avLst/>
          </a:prstGeom>
          <a:noFill/>
          <a:ln cap="flat" cmpd="sng" w="28575">
            <a:solidFill>
              <a:srgbClr val="FF0000"/>
            </a:solidFill>
            <a:prstDash val="solid"/>
            <a:round/>
            <a:headEnd len="sm" w="sm" type="none"/>
            <a:tailEnd len="sm" w="sm" type="none"/>
          </a:ln>
        </p:spPr>
      </p:cxnSp>
      <p:pic>
        <p:nvPicPr>
          <p:cNvPr id="746" name="Google Shape;746;p51"/>
          <p:cNvPicPr preferRelativeResize="0"/>
          <p:nvPr/>
        </p:nvPicPr>
        <p:blipFill rotWithShape="1">
          <a:blip r:embed="rId4">
            <a:alphaModFix/>
          </a:blip>
          <a:srcRect b="0" l="0" r="0" t="0"/>
          <a:stretch/>
        </p:blipFill>
        <p:spPr>
          <a:xfrm>
            <a:off x="7746349" y="1664524"/>
            <a:ext cx="694800" cy="694800"/>
          </a:xfrm>
          <a:prstGeom prst="rect">
            <a:avLst/>
          </a:prstGeom>
          <a:noFill/>
          <a:ln>
            <a:noFill/>
          </a:ln>
        </p:spPr>
      </p:pic>
      <p:pic>
        <p:nvPicPr>
          <p:cNvPr id="747" name="Google Shape;747;p51"/>
          <p:cNvPicPr preferRelativeResize="0"/>
          <p:nvPr/>
        </p:nvPicPr>
        <p:blipFill rotWithShape="1">
          <a:blip r:embed="rId5">
            <a:alphaModFix/>
          </a:blip>
          <a:srcRect b="0" l="0" r="0" t="0"/>
          <a:stretch/>
        </p:blipFill>
        <p:spPr>
          <a:xfrm>
            <a:off x="599695" y="1764525"/>
            <a:ext cx="1051305" cy="648875"/>
          </a:xfrm>
          <a:prstGeom prst="rect">
            <a:avLst/>
          </a:prstGeom>
          <a:noFill/>
          <a:ln>
            <a:noFill/>
          </a:ln>
        </p:spPr>
      </p:pic>
      <p:pic>
        <p:nvPicPr>
          <p:cNvPr id="748" name="Google Shape;748;p51"/>
          <p:cNvPicPr preferRelativeResize="0"/>
          <p:nvPr/>
        </p:nvPicPr>
        <p:blipFill rotWithShape="1">
          <a:blip r:embed="rId6">
            <a:alphaModFix/>
          </a:blip>
          <a:srcRect b="0" l="0" r="0" t="0"/>
          <a:stretch/>
        </p:blipFill>
        <p:spPr>
          <a:xfrm>
            <a:off x="2315786" y="2969412"/>
            <a:ext cx="1110750" cy="697925"/>
          </a:xfrm>
          <a:prstGeom prst="rect">
            <a:avLst/>
          </a:prstGeom>
          <a:noFill/>
          <a:ln>
            <a:noFill/>
          </a:ln>
        </p:spPr>
      </p:pic>
      <p:pic>
        <p:nvPicPr>
          <p:cNvPr id="749" name="Google Shape;749;p51"/>
          <p:cNvPicPr preferRelativeResize="0"/>
          <p:nvPr/>
        </p:nvPicPr>
        <p:blipFill rotWithShape="1">
          <a:blip r:embed="rId7">
            <a:alphaModFix/>
          </a:blip>
          <a:srcRect b="0" l="0" r="0" t="0"/>
          <a:stretch/>
        </p:blipFill>
        <p:spPr>
          <a:xfrm>
            <a:off x="4042276" y="1958837"/>
            <a:ext cx="1110749" cy="252087"/>
          </a:xfrm>
          <a:prstGeom prst="rect">
            <a:avLst/>
          </a:prstGeom>
          <a:noFill/>
          <a:ln>
            <a:noFill/>
          </a:ln>
        </p:spPr>
      </p:pic>
      <p:pic>
        <p:nvPicPr>
          <p:cNvPr id="750" name="Google Shape;750;p51"/>
          <p:cNvPicPr preferRelativeResize="0"/>
          <p:nvPr/>
        </p:nvPicPr>
        <p:blipFill rotWithShape="1">
          <a:blip r:embed="rId8">
            <a:alphaModFix/>
          </a:blip>
          <a:srcRect b="0" l="0" r="0" t="0"/>
          <a:stretch/>
        </p:blipFill>
        <p:spPr>
          <a:xfrm>
            <a:off x="807665" y="2209000"/>
            <a:ext cx="644410" cy="308100"/>
          </a:xfrm>
          <a:prstGeom prst="rect">
            <a:avLst/>
          </a:prstGeom>
          <a:noFill/>
          <a:ln>
            <a:noFill/>
          </a:ln>
        </p:spPr>
      </p:pic>
      <p:pic>
        <p:nvPicPr>
          <p:cNvPr id="751" name="Google Shape;751;p51"/>
          <p:cNvPicPr preferRelativeResize="0"/>
          <p:nvPr/>
        </p:nvPicPr>
        <p:blipFill rotWithShape="1">
          <a:blip r:embed="rId9">
            <a:alphaModFix/>
          </a:blip>
          <a:srcRect b="0" l="0" r="0" t="0"/>
          <a:stretch/>
        </p:blipFill>
        <p:spPr>
          <a:xfrm>
            <a:off x="2723100" y="3504200"/>
            <a:ext cx="403995" cy="190800"/>
          </a:xfrm>
          <a:prstGeom prst="rect">
            <a:avLst/>
          </a:prstGeom>
          <a:noFill/>
          <a:ln>
            <a:noFill/>
          </a:ln>
        </p:spPr>
      </p:pic>
      <p:sp>
        <p:nvSpPr>
          <p:cNvPr id="752" name="Google Shape;752;p51"/>
          <p:cNvSpPr txBox="1"/>
          <p:nvPr/>
        </p:nvSpPr>
        <p:spPr>
          <a:xfrm>
            <a:off x="4329800" y="2243600"/>
            <a:ext cx="539400" cy="19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3"/>
                </a:solidFill>
                <a:latin typeface="Roboto"/>
                <a:ea typeface="Roboto"/>
                <a:cs typeface="Roboto"/>
                <a:sym typeface="Roboto"/>
              </a:rPr>
              <a:t>SQL</a:t>
            </a:r>
            <a:endParaRPr b="0" i="0" sz="1400" u="none" cap="none" strike="noStrike">
              <a:solidFill>
                <a:srgbClr val="000000"/>
              </a:solidFill>
              <a:latin typeface="Arial"/>
              <a:ea typeface="Arial"/>
              <a:cs typeface="Arial"/>
              <a:sym typeface="Arial"/>
            </a:endParaRPr>
          </a:p>
        </p:txBody>
      </p:sp>
      <p:sp>
        <p:nvSpPr>
          <p:cNvPr id="753" name="Google Shape;753;p51"/>
          <p:cNvSpPr txBox="1"/>
          <p:nvPr/>
        </p:nvSpPr>
        <p:spPr>
          <a:xfrm>
            <a:off x="6019800" y="3429000"/>
            <a:ext cx="644400" cy="19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highlight>
                  <a:srgbClr val="FFFFFF"/>
                </a:highlight>
                <a:latin typeface="Roboto"/>
                <a:ea typeface="Roboto"/>
                <a:cs typeface="Roboto"/>
                <a:sym typeface="Roboto"/>
              </a:rPr>
              <a:t>NoSQL</a:t>
            </a:r>
            <a:endParaRPr b="1" i="0" sz="1000" u="none" cap="none" strike="noStrike">
              <a:solidFill>
                <a:schemeClr val="accent4"/>
              </a:solidFill>
              <a:latin typeface="Arial"/>
              <a:ea typeface="Arial"/>
              <a:cs typeface="Arial"/>
              <a:sym typeface="Arial"/>
            </a:endParaRPr>
          </a:p>
        </p:txBody>
      </p:sp>
      <p:sp>
        <p:nvSpPr>
          <p:cNvPr id="754" name="Google Shape;754;p51"/>
          <p:cNvSpPr txBox="1"/>
          <p:nvPr/>
        </p:nvSpPr>
        <p:spPr>
          <a:xfrm>
            <a:off x="7543800" y="2209800"/>
            <a:ext cx="1051200" cy="25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D664"/>
                </a:solidFill>
                <a:latin typeface="Roboto Light"/>
                <a:ea typeface="Roboto Light"/>
                <a:cs typeface="Roboto Light"/>
                <a:sym typeface="Roboto Light"/>
              </a:rPr>
              <a:t>WORKBENCH</a:t>
            </a:r>
            <a:endParaRPr b="0" i="0" sz="1400" u="none" cap="none" strike="noStrike">
              <a:solidFill>
                <a:srgbClr val="FFD664"/>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2"/>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CONSISTENT SECURITY AND GOVERNANCE</a:t>
            </a:r>
            <a:endParaRPr/>
          </a:p>
        </p:txBody>
      </p:sp>
      <p:sp>
        <p:nvSpPr>
          <p:cNvPr id="761" name="Google Shape;761;p52"/>
          <p:cNvSpPr txBox="1"/>
          <p:nvPr>
            <p:ph idx="1" type="body"/>
          </p:nvPr>
        </p:nvSpPr>
        <p:spPr>
          <a:xfrm>
            <a:off x="419100" y="822960"/>
            <a:ext cx="8305800" cy="308100"/>
          </a:xfrm>
          <a:prstGeom prst="rect">
            <a:avLst/>
          </a:prstGeom>
          <a:noFill/>
          <a:ln>
            <a:noFill/>
          </a:ln>
        </p:spPr>
        <p:txBody>
          <a:bodyPr anchorCtr="0" anchor="t" bIns="45700" lIns="0" spcFirstLastPara="1" rIns="0" wrap="square" tIns="22850">
            <a:noAutofit/>
          </a:bodyPr>
          <a:lstStyle/>
          <a:p>
            <a:pPr indent="0" lvl="0" marL="0" rtl="0" algn="l">
              <a:lnSpc>
                <a:spcPct val="90000"/>
              </a:lnSpc>
              <a:spcBef>
                <a:spcPts val="0"/>
              </a:spcBef>
              <a:spcAft>
                <a:spcPts val="0"/>
              </a:spcAft>
              <a:buSzPts val="1280"/>
              <a:buNone/>
            </a:pPr>
            <a:r>
              <a:rPr lang="en"/>
              <a:t>Built for multi-functional analytics anywhere</a:t>
            </a:r>
            <a:endParaRPr/>
          </a:p>
        </p:txBody>
      </p:sp>
      <p:sp>
        <p:nvSpPr>
          <p:cNvPr id="762" name="Google Shape;762;p52"/>
          <p:cNvSpPr txBox="1"/>
          <p:nvPr/>
        </p:nvSpPr>
        <p:spPr>
          <a:xfrm>
            <a:off x="3148781" y="1412776"/>
            <a:ext cx="5626800" cy="3365100"/>
          </a:xfrm>
          <a:prstGeom prst="rect">
            <a:avLst/>
          </a:prstGeom>
          <a:noFill/>
          <a:ln>
            <a:noFill/>
          </a:ln>
        </p:spPr>
        <p:txBody>
          <a:bodyPr anchorCtr="0" anchor="t" bIns="34275" lIns="68550" spcFirstLastPara="1" rIns="68550" wrap="square" tIns="34275">
            <a:noAutofit/>
          </a:bodyPr>
          <a:lstStyle/>
          <a:p>
            <a:pPr indent="-204787" lvl="0" marL="214312"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Data Catalog: </a:t>
            </a:r>
            <a:r>
              <a:rPr b="0" i="0" lang="en" sz="1200" u="none" cap="none" strike="noStrike">
                <a:solidFill>
                  <a:schemeClr val="dk1"/>
                </a:solidFill>
                <a:latin typeface="Arial"/>
                <a:ea typeface="Arial"/>
                <a:cs typeface="Arial"/>
                <a:sym typeface="Arial"/>
              </a:rPr>
              <a:t>a comprehensive catalog of all data sets, spanning on-premises, cloud object stores, structured, unstructured, and semi-structured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7" lvl="0" marL="214312"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Schema</a:t>
            </a:r>
            <a:r>
              <a:rPr b="1" i="0" lang="en" sz="1200" u="none" cap="none" strike="noStrike">
                <a:solidFill>
                  <a:schemeClr val="dk1"/>
                </a:solidFill>
                <a:latin typeface="Arial"/>
                <a:ea typeface="Arial"/>
                <a:cs typeface="Arial"/>
                <a:sym typeface="Arial"/>
              </a:rPr>
              <a:t>:</a:t>
            </a:r>
            <a:r>
              <a:rPr b="0" i="0" lang="en" sz="1200" u="none" cap="none" strike="noStrike">
                <a:solidFill>
                  <a:schemeClr val="dk1"/>
                </a:solidFill>
                <a:latin typeface="Arial"/>
                <a:ea typeface="Arial"/>
                <a:cs typeface="Arial"/>
                <a:sym typeface="Arial"/>
              </a:rPr>
              <a:t> automatic capture and storage of any and all schema and metadata definitions as they are used and created by platform workloads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7" lvl="0" marL="214312"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Replication</a:t>
            </a:r>
            <a:r>
              <a:rPr b="1" i="0" lang="en" sz="1200" u="none" cap="none" strike="noStrike">
                <a:solidFill>
                  <a:schemeClr val="dk1"/>
                </a:solidFill>
                <a:latin typeface="Arial"/>
                <a:ea typeface="Arial"/>
                <a:cs typeface="Arial"/>
                <a:sym typeface="Arial"/>
              </a:rPr>
              <a:t>: </a:t>
            </a:r>
            <a:r>
              <a:rPr b="0" i="0" lang="en" sz="1200" u="none" cap="none" strike="noStrike">
                <a:solidFill>
                  <a:schemeClr val="dk1"/>
                </a:solidFill>
                <a:latin typeface="Arial"/>
                <a:ea typeface="Arial"/>
                <a:cs typeface="Arial"/>
                <a:sym typeface="Arial"/>
              </a:rPr>
              <a:t>deliver data as well as data policies there where the enterprise needs to work, with complete consistency and security</a:t>
            </a:r>
            <a:endParaRPr b="0" i="0" sz="1400" u="none" cap="none" strike="noStrike">
              <a:solidFill>
                <a:srgbClr val="000000"/>
              </a:solidFill>
              <a:latin typeface="Arial"/>
              <a:ea typeface="Arial"/>
              <a:cs typeface="Arial"/>
              <a:sym typeface="Arial"/>
            </a:endParaRPr>
          </a:p>
          <a:p>
            <a:pPr indent="-90487" lvl="0" marL="214312" marR="0" rtl="0" algn="l">
              <a:lnSpc>
                <a:spcPct val="100000"/>
              </a:lnSpc>
              <a:spcBef>
                <a:spcPts val="0"/>
              </a:spcBef>
              <a:spcAft>
                <a:spcPts val="0"/>
              </a:spcAft>
              <a:buClr>
                <a:srgbClr val="293C46"/>
              </a:buClr>
              <a:buSzPts val="1800"/>
              <a:buFont typeface="Roboto"/>
              <a:buNone/>
            </a:pPr>
            <a:r>
              <a:t/>
            </a:r>
            <a:endParaRPr b="1" i="0" sz="1200" u="none" cap="none" strike="noStrike">
              <a:solidFill>
                <a:schemeClr val="dk1"/>
              </a:solidFill>
              <a:latin typeface="Arial"/>
              <a:ea typeface="Arial"/>
              <a:cs typeface="Arial"/>
              <a:sym typeface="Arial"/>
            </a:endParaRPr>
          </a:p>
          <a:p>
            <a:pPr indent="-204787" lvl="0" marL="214312"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Security</a:t>
            </a:r>
            <a:r>
              <a:rPr b="1" i="0" lang="en" sz="1200" u="none" cap="none" strike="noStrike">
                <a:solidFill>
                  <a:schemeClr val="dk1"/>
                </a:solidFill>
                <a:latin typeface="Arial"/>
                <a:ea typeface="Arial"/>
                <a:cs typeface="Arial"/>
                <a:sym typeface="Arial"/>
              </a:rPr>
              <a:t>:</a:t>
            </a:r>
            <a:r>
              <a:rPr b="0" i="0" lang="en" sz="1200" u="none" cap="none" strike="noStrike">
                <a:solidFill>
                  <a:schemeClr val="dk1"/>
                </a:solidFill>
                <a:latin typeface="Arial"/>
                <a:ea typeface="Arial"/>
                <a:cs typeface="Arial"/>
                <a:sym typeface="Arial"/>
              </a:rPr>
              <a:t> role-based access control applied consistently across the platform. Includes full stack encryption and key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7" lvl="0" marL="214312"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Governance:</a:t>
            </a:r>
            <a:r>
              <a:rPr b="0" i="0" lang="en" sz="1200" u="none" cap="none" strike="noStrike">
                <a:solidFill>
                  <a:srgbClr val="29A7DE"/>
                </a:solidFill>
                <a:latin typeface="Arial"/>
                <a:ea typeface="Arial"/>
                <a:cs typeface="Arial"/>
                <a:sym typeface="Arial"/>
              </a:rPr>
              <a:t> </a:t>
            </a:r>
            <a:r>
              <a:rPr b="0" i="0" lang="en" sz="1200" u="none" cap="none" strike="noStrike">
                <a:solidFill>
                  <a:schemeClr val="dk1"/>
                </a:solidFill>
                <a:latin typeface="Arial"/>
                <a:ea typeface="Arial"/>
                <a:cs typeface="Arial"/>
                <a:sym typeface="Arial"/>
              </a:rPr>
              <a:t>enterprise-grade auditing, lineage, and governance capabilities applied across the platform with rich extensibility for partner integrations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28282"/>
              </a:solidFill>
              <a:latin typeface="Arial"/>
              <a:ea typeface="Arial"/>
              <a:cs typeface="Arial"/>
              <a:sym typeface="Arial"/>
            </a:endParaRPr>
          </a:p>
        </p:txBody>
      </p:sp>
      <p:cxnSp>
        <p:nvCxnSpPr>
          <p:cNvPr id="763" name="Google Shape;763;p52"/>
          <p:cNvCxnSpPr/>
          <p:nvPr/>
        </p:nvCxnSpPr>
        <p:spPr>
          <a:xfrm>
            <a:off x="2636044" y="2068116"/>
            <a:ext cx="512700" cy="0"/>
          </a:xfrm>
          <a:prstGeom prst="straightConnector1">
            <a:avLst/>
          </a:prstGeom>
          <a:noFill/>
          <a:ln cap="flat" cmpd="sng" w="12700">
            <a:solidFill>
              <a:schemeClr val="accent6"/>
            </a:solidFill>
            <a:prstDash val="dot"/>
            <a:round/>
            <a:headEnd len="sm" w="sm" type="none"/>
            <a:tailEnd len="sm" w="sm" type="none"/>
          </a:ln>
          <a:effectLst>
            <a:outerShdw blurRad="40000" rotWithShape="0" dir="5400000" dist="20000">
              <a:srgbClr val="000000">
                <a:alpha val="36860"/>
              </a:srgbClr>
            </a:outerShdw>
          </a:effectLst>
        </p:spPr>
      </p:cxnSp>
      <p:pic>
        <p:nvPicPr>
          <p:cNvPr descr="https://lh5.googleusercontent.com/NZgzi3eYtYMkEKyqdOXKhswDhydqWZOgVp03qnoYbHplbeIKxQMJ41xv2Uj_g9nCIXiWz99MKn7hR98Sqcy3yt56dtaU9KMiPg2dv2dBaffiTBf-2CX1kXak-_0tuTo9sk9f6QC4zg" id="764" name="Google Shape;764;p52"/>
          <p:cNvPicPr preferRelativeResize="0"/>
          <p:nvPr/>
        </p:nvPicPr>
        <p:blipFill rotWithShape="1">
          <a:blip r:embed="rId3">
            <a:alphaModFix/>
          </a:blip>
          <a:srcRect b="0" l="0" r="0" t="0"/>
          <a:stretch/>
        </p:blipFill>
        <p:spPr>
          <a:xfrm>
            <a:off x="-4307502" y="1688220"/>
            <a:ext cx="0" cy="0"/>
          </a:xfrm>
          <a:prstGeom prst="rect">
            <a:avLst/>
          </a:prstGeom>
          <a:noFill/>
          <a:ln>
            <a:noFill/>
          </a:ln>
        </p:spPr>
      </p:pic>
      <p:pic>
        <p:nvPicPr>
          <p:cNvPr descr="https://lh6.googleusercontent.com/R7K2ZUWAiLv4jxX72xn-i1-AM8yKaikLWGHIj-aEn4FHoPvIYV_EUTcujIr0vunyHHmUgzmyzbm26ynNHyamNcR7CUd24tpLEbM0eDzCsxLM6mjpz6ya8SMLbH2FTLQV2i2-ZyZ49wE" id="765" name="Google Shape;765;p52"/>
          <p:cNvPicPr preferRelativeResize="0"/>
          <p:nvPr/>
        </p:nvPicPr>
        <p:blipFill rotWithShape="1">
          <a:blip r:embed="rId4">
            <a:alphaModFix/>
          </a:blip>
          <a:srcRect b="0" l="0" r="0" t="0"/>
          <a:stretch/>
        </p:blipFill>
        <p:spPr>
          <a:xfrm>
            <a:off x="477789" y="1367471"/>
            <a:ext cx="2185199" cy="1142974"/>
          </a:xfrm>
          <a:prstGeom prst="rect">
            <a:avLst/>
          </a:prstGeom>
          <a:noFill/>
          <a:ln>
            <a:noFill/>
          </a:ln>
        </p:spPr>
      </p:pic>
      <p:cxnSp>
        <p:nvCxnSpPr>
          <p:cNvPr id="766" name="Google Shape;766;p52"/>
          <p:cNvCxnSpPr/>
          <p:nvPr/>
        </p:nvCxnSpPr>
        <p:spPr>
          <a:xfrm rot="10800000">
            <a:off x="696170" y="2510536"/>
            <a:ext cx="0" cy="648300"/>
          </a:xfrm>
          <a:prstGeom prst="straightConnector1">
            <a:avLst/>
          </a:prstGeom>
          <a:noFill/>
          <a:ln cap="flat" cmpd="sng" w="12700">
            <a:solidFill>
              <a:schemeClr val="accent6"/>
            </a:solidFill>
            <a:prstDash val="dot"/>
            <a:round/>
            <a:headEnd len="sm" w="sm" type="none"/>
            <a:tailEnd len="sm" w="sm" type="none"/>
          </a:ln>
          <a:effectLst>
            <a:outerShdw blurRad="40000" rotWithShape="0" dir="5400000" dist="20000">
              <a:srgbClr val="000000">
                <a:alpha val="36860"/>
              </a:srgbClr>
            </a:outerShdw>
          </a:effectLst>
        </p:spPr>
      </p:cxnSp>
      <p:pic>
        <p:nvPicPr>
          <p:cNvPr id="767" name="Google Shape;767;p52"/>
          <p:cNvPicPr preferRelativeResize="0"/>
          <p:nvPr/>
        </p:nvPicPr>
        <p:blipFill rotWithShape="1">
          <a:blip r:embed="rId5">
            <a:alphaModFix/>
          </a:blip>
          <a:srcRect b="0" l="0" r="0" t="0"/>
          <a:stretch/>
        </p:blipFill>
        <p:spPr>
          <a:xfrm>
            <a:off x="316556" y="2806691"/>
            <a:ext cx="2502000" cy="169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3"/>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Clr>
                <a:schemeClr val="dk1"/>
              </a:buClr>
              <a:buSzPts val="3800"/>
              <a:buFont typeface="Lato"/>
              <a:buNone/>
            </a:pPr>
            <a:r>
              <a:rPr lang="en"/>
              <a:t>COMPONENT ARCHITECTURE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4"/>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ENTERPRISE DATA CLOUD</a:t>
            </a:r>
            <a:endParaRPr/>
          </a:p>
        </p:txBody>
      </p:sp>
      <p:sp>
        <p:nvSpPr>
          <p:cNvPr id="778" name="Google Shape;778;p54"/>
          <p:cNvSpPr txBox="1"/>
          <p:nvPr>
            <p:ph idx="2" type="body"/>
          </p:nvPr>
        </p:nvSpPr>
        <p:spPr>
          <a:xfrm>
            <a:off x="5078975" y="1122275"/>
            <a:ext cx="3645900" cy="340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300">
                <a:solidFill>
                  <a:srgbClr val="999999"/>
                </a:solidFill>
              </a:rPr>
              <a:t>COMPONENTS</a:t>
            </a:r>
            <a:endParaRPr sz="1300">
              <a:solidFill>
                <a:srgbClr val="999999"/>
              </a:solidFill>
            </a:endParaRPr>
          </a:p>
          <a:p>
            <a:pPr indent="0" lvl="0" marL="0" rtl="0" algn="l">
              <a:lnSpc>
                <a:spcPct val="115000"/>
              </a:lnSpc>
              <a:spcBef>
                <a:spcPts val="0"/>
              </a:spcBef>
              <a:spcAft>
                <a:spcPts val="0"/>
              </a:spcAft>
              <a:buNone/>
            </a:pPr>
            <a:r>
              <a:t/>
            </a:r>
            <a:endParaRPr sz="1100">
              <a:solidFill>
                <a:srgbClr val="FF8300"/>
              </a:solidFill>
            </a:endParaRPr>
          </a:p>
          <a:p>
            <a:pPr indent="0" lvl="0" marL="0" rtl="0" algn="l">
              <a:lnSpc>
                <a:spcPct val="115000"/>
              </a:lnSpc>
              <a:spcBef>
                <a:spcPts val="0"/>
              </a:spcBef>
              <a:spcAft>
                <a:spcPts val="0"/>
              </a:spcAft>
              <a:buNone/>
            </a:pPr>
            <a:r>
              <a:rPr lang="en" sz="1100">
                <a:solidFill>
                  <a:schemeClr val="accent3"/>
                </a:solidFill>
              </a:rPr>
              <a:t>New Data Services:</a:t>
            </a:r>
            <a:endParaRPr sz="1100">
              <a:solidFill>
                <a:schemeClr val="accent3"/>
              </a:solidFill>
            </a:endParaRPr>
          </a:p>
          <a:p>
            <a:pPr indent="-127000" lvl="0" marL="114300" rtl="0" algn="l">
              <a:lnSpc>
                <a:spcPct val="115000"/>
              </a:lnSpc>
              <a:spcBef>
                <a:spcPts val="0"/>
              </a:spcBef>
              <a:spcAft>
                <a:spcPts val="0"/>
              </a:spcAft>
              <a:buSzPts val="1100"/>
              <a:buChar char="•"/>
            </a:pPr>
            <a:r>
              <a:rPr lang="en" sz="1100">
                <a:solidFill>
                  <a:schemeClr val="accent6"/>
                </a:solidFill>
              </a:rPr>
              <a:t>Data Flow</a:t>
            </a:r>
            <a:endParaRPr sz="1100">
              <a:solidFill>
                <a:schemeClr val="accent6"/>
              </a:solidFill>
            </a:endParaRPr>
          </a:p>
          <a:p>
            <a:pPr indent="-127000" lvl="0" marL="114300" rtl="0" algn="l">
              <a:lnSpc>
                <a:spcPct val="115000"/>
              </a:lnSpc>
              <a:spcBef>
                <a:spcPts val="0"/>
              </a:spcBef>
              <a:spcAft>
                <a:spcPts val="0"/>
              </a:spcAft>
              <a:buSzPts val="1100"/>
              <a:buChar char="•"/>
            </a:pPr>
            <a:r>
              <a:rPr lang="en" sz="1100">
                <a:solidFill>
                  <a:schemeClr val="accent6"/>
                </a:solidFill>
              </a:rPr>
              <a:t>Data Engineering</a:t>
            </a:r>
            <a:endParaRPr sz="1100">
              <a:solidFill>
                <a:schemeClr val="accent6"/>
              </a:solidFill>
            </a:endParaRPr>
          </a:p>
          <a:p>
            <a:pPr indent="-127000" lvl="0" marL="114300" rtl="0" algn="l">
              <a:lnSpc>
                <a:spcPct val="115000"/>
              </a:lnSpc>
              <a:spcBef>
                <a:spcPts val="0"/>
              </a:spcBef>
              <a:spcAft>
                <a:spcPts val="0"/>
              </a:spcAft>
              <a:buSzPts val="1100"/>
              <a:buChar char="•"/>
            </a:pPr>
            <a:r>
              <a:rPr lang="en" sz="1100">
                <a:solidFill>
                  <a:schemeClr val="accent6"/>
                </a:solidFill>
              </a:rPr>
              <a:t>Data Warehouse</a:t>
            </a:r>
            <a:endParaRPr sz="1100">
              <a:solidFill>
                <a:schemeClr val="accent6"/>
              </a:solidFill>
            </a:endParaRPr>
          </a:p>
          <a:p>
            <a:pPr indent="-127000" lvl="0" marL="114300" rtl="0" algn="l">
              <a:lnSpc>
                <a:spcPct val="115000"/>
              </a:lnSpc>
              <a:spcBef>
                <a:spcPts val="0"/>
              </a:spcBef>
              <a:spcAft>
                <a:spcPts val="0"/>
              </a:spcAft>
              <a:buSzPts val="1100"/>
              <a:buChar char="•"/>
            </a:pPr>
            <a:r>
              <a:rPr lang="en" sz="1100">
                <a:solidFill>
                  <a:schemeClr val="accent6"/>
                </a:solidFill>
              </a:rPr>
              <a:t>Operational Database</a:t>
            </a:r>
            <a:endParaRPr sz="1100">
              <a:solidFill>
                <a:schemeClr val="accent6"/>
              </a:solidFill>
            </a:endParaRPr>
          </a:p>
          <a:p>
            <a:pPr indent="-127000" lvl="0" marL="114300" rtl="0" algn="l">
              <a:lnSpc>
                <a:spcPct val="115000"/>
              </a:lnSpc>
              <a:spcBef>
                <a:spcPts val="0"/>
              </a:spcBef>
              <a:spcAft>
                <a:spcPts val="0"/>
              </a:spcAft>
              <a:buSzPts val="1100"/>
              <a:buChar char="•"/>
            </a:pPr>
            <a:r>
              <a:rPr lang="en" sz="1100">
                <a:solidFill>
                  <a:schemeClr val="accent6"/>
                </a:solidFill>
              </a:rPr>
              <a:t>Machine Learning</a:t>
            </a:r>
            <a:endParaRPr sz="1100">
              <a:solidFill>
                <a:schemeClr val="accent6"/>
              </a:solidFill>
            </a:endParaRPr>
          </a:p>
          <a:p>
            <a:pPr indent="0" lvl="0" marL="0" rtl="0" algn="l">
              <a:lnSpc>
                <a:spcPct val="115000"/>
              </a:lnSpc>
              <a:spcBef>
                <a:spcPts val="0"/>
              </a:spcBef>
              <a:spcAft>
                <a:spcPts val="0"/>
              </a:spcAft>
              <a:buNone/>
            </a:pPr>
            <a:r>
              <a:t/>
            </a:r>
            <a:endParaRPr sz="1100">
              <a:solidFill>
                <a:srgbClr val="FF8300"/>
              </a:solidFill>
            </a:endParaRPr>
          </a:p>
          <a:p>
            <a:pPr indent="0" lvl="0" marL="0" rtl="0" algn="l">
              <a:lnSpc>
                <a:spcPct val="115000"/>
              </a:lnSpc>
              <a:spcBef>
                <a:spcPts val="0"/>
              </a:spcBef>
              <a:spcAft>
                <a:spcPts val="0"/>
              </a:spcAft>
              <a:buNone/>
            </a:pPr>
            <a:r>
              <a:rPr lang="en" sz="1100">
                <a:solidFill>
                  <a:srgbClr val="FF8300"/>
                </a:solidFill>
              </a:rPr>
              <a:t>Traditional Platform Consumption:</a:t>
            </a:r>
            <a:endParaRPr sz="1100">
              <a:solidFill>
                <a:srgbClr val="FF8300"/>
              </a:solidFill>
            </a:endParaRPr>
          </a:p>
          <a:p>
            <a:pPr indent="-127000" lvl="0" marL="114300" rtl="0" algn="l">
              <a:lnSpc>
                <a:spcPct val="115000"/>
              </a:lnSpc>
              <a:spcBef>
                <a:spcPts val="0"/>
              </a:spcBef>
              <a:spcAft>
                <a:spcPts val="0"/>
              </a:spcAft>
              <a:buSzPts val="1100"/>
              <a:buChar char="•"/>
            </a:pPr>
            <a:r>
              <a:rPr lang="en" sz="1100">
                <a:solidFill>
                  <a:schemeClr val="accent6"/>
                </a:solidFill>
              </a:rPr>
              <a:t>Data Hub Clusters</a:t>
            </a:r>
            <a:endParaRPr sz="1100">
              <a:solidFill>
                <a:schemeClr val="accent6"/>
              </a:solidFill>
            </a:endParaRPr>
          </a:p>
          <a:p>
            <a:pPr indent="0" lvl="0" marL="0" rtl="0" algn="l">
              <a:lnSpc>
                <a:spcPct val="115000"/>
              </a:lnSpc>
              <a:spcBef>
                <a:spcPts val="0"/>
              </a:spcBef>
              <a:spcAft>
                <a:spcPts val="0"/>
              </a:spcAft>
              <a:buNone/>
            </a:pPr>
            <a:r>
              <a:t/>
            </a:r>
            <a:endParaRPr sz="1100">
              <a:solidFill>
                <a:schemeClr val="accent6"/>
              </a:solidFill>
            </a:endParaRPr>
          </a:p>
          <a:p>
            <a:pPr indent="0" lvl="0" marL="0" rtl="0" algn="l">
              <a:lnSpc>
                <a:spcPct val="115000"/>
              </a:lnSpc>
              <a:spcBef>
                <a:spcPts val="0"/>
              </a:spcBef>
              <a:spcAft>
                <a:spcPts val="0"/>
              </a:spcAft>
              <a:buNone/>
            </a:pPr>
            <a:r>
              <a:rPr lang="en" sz="1100">
                <a:solidFill>
                  <a:srgbClr val="A4D65D"/>
                </a:solidFill>
              </a:rPr>
              <a:t>Control Plane services:</a:t>
            </a:r>
            <a:endParaRPr sz="1100">
              <a:solidFill>
                <a:srgbClr val="A4D65D"/>
              </a:solidFill>
            </a:endParaRPr>
          </a:p>
          <a:p>
            <a:pPr indent="-127000" lvl="0" marL="114300" marR="0" rtl="0" algn="l">
              <a:lnSpc>
                <a:spcPct val="115000"/>
              </a:lnSpc>
              <a:spcBef>
                <a:spcPts val="0"/>
              </a:spcBef>
              <a:spcAft>
                <a:spcPts val="0"/>
              </a:spcAft>
              <a:buSzPts val="1100"/>
              <a:buChar char="•"/>
            </a:pPr>
            <a:r>
              <a:rPr lang="en" sz="1100">
                <a:solidFill>
                  <a:schemeClr val="accent6"/>
                </a:solidFill>
              </a:rPr>
              <a:t>Workload Manager</a:t>
            </a:r>
            <a:endParaRPr sz="1100">
              <a:solidFill>
                <a:schemeClr val="accent6"/>
              </a:solidFill>
            </a:endParaRPr>
          </a:p>
          <a:p>
            <a:pPr indent="-127000" lvl="0" marL="114300" marR="0" rtl="0" algn="l">
              <a:lnSpc>
                <a:spcPct val="115000"/>
              </a:lnSpc>
              <a:spcBef>
                <a:spcPts val="0"/>
              </a:spcBef>
              <a:spcAft>
                <a:spcPts val="0"/>
              </a:spcAft>
              <a:buSzPts val="1100"/>
              <a:buChar char="•"/>
            </a:pPr>
            <a:r>
              <a:rPr lang="en" sz="1100">
                <a:solidFill>
                  <a:schemeClr val="accent6"/>
                </a:solidFill>
              </a:rPr>
              <a:t>Replication Manager </a:t>
            </a:r>
            <a:endParaRPr sz="1100">
              <a:solidFill>
                <a:schemeClr val="accent6"/>
              </a:solidFill>
            </a:endParaRPr>
          </a:p>
          <a:p>
            <a:pPr indent="-127000" lvl="0" marL="114300" marR="0" rtl="0" algn="l">
              <a:lnSpc>
                <a:spcPct val="115000"/>
              </a:lnSpc>
              <a:spcBef>
                <a:spcPts val="0"/>
              </a:spcBef>
              <a:spcAft>
                <a:spcPts val="0"/>
              </a:spcAft>
              <a:buSzPts val="1100"/>
              <a:buChar char="•"/>
            </a:pPr>
            <a:r>
              <a:rPr lang="en" sz="1100">
                <a:solidFill>
                  <a:schemeClr val="accent6"/>
                </a:solidFill>
              </a:rPr>
              <a:t>Data Catalog</a:t>
            </a:r>
            <a:endParaRPr sz="1100">
              <a:solidFill>
                <a:schemeClr val="accent6"/>
              </a:solidFill>
            </a:endParaRPr>
          </a:p>
          <a:p>
            <a:pPr indent="-127000" lvl="0" marL="114300" marR="0" rtl="0" algn="l">
              <a:lnSpc>
                <a:spcPct val="115000"/>
              </a:lnSpc>
              <a:spcBef>
                <a:spcPts val="0"/>
              </a:spcBef>
              <a:spcAft>
                <a:spcPts val="0"/>
              </a:spcAft>
              <a:buSzPts val="1100"/>
              <a:buChar char="•"/>
            </a:pPr>
            <a:r>
              <a:rPr lang="en" sz="1100">
                <a:solidFill>
                  <a:schemeClr val="accent6"/>
                </a:solidFill>
              </a:rPr>
              <a:t>Management Console</a:t>
            </a:r>
            <a:endParaRPr sz="1100">
              <a:solidFill>
                <a:schemeClr val="accent6"/>
              </a:solidFill>
            </a:endParaRPr>
          </a:p>
        </p:txBody>
      </p:sp>
      <p:grpSp>
        <p:nvGrpSpPr>
          <p:cNvPr id="779" name="Google Shape;779;p54"/>
          <p:cNvGrpSpPr/>
          <p:nvPr/>
        </p:nvGrpSpPr>
        <p:grpSpPr>
          <a:xfrm>
            <a:off x="419095" y="1122277"/>
            <a:ext cx="4386932" cy="3506875"/>
            <a:chOff x="1057275" y="850900"/>
            <a:chExt cx="2635269" cy="2106611"/>
          </a:xfrm>
        </p:grpSpPr>
        <p:sp>
          <p:nvSpPr>
            <p:cNvPr id="780" name="Google Shape;780;p54"/>
            <p:cNvSpPr/>
            <p:nvPr/>
          </p:nvSpPr>
          <p:spPr>
            <a:xfrm>
              <a:off x="1057275" y="850900"/>
              <a:ext cx="2635269" cy="2106611"/>
            </a:xfrm>
            <a:custGeom>
              <a:rect b="b" l="l" r="r" t="t"/>
              <a:pathLst>
                <a:path extrusionOk="0" h="12368" w="15482">
                  <a:moveTo>
                    <a:pt x="15030" y="0"/>
                  </a:moveTo>
                  <a:cubicBezTo>
                    <a:pt x="452" y="0"/>
                    <a:pt x="452" y="0"/>
                    <a:pt x="452" y="0"/>
                  </a:cubicBezTo>
                  <a:cubicBezTo>
                    <a:pt x="202" y="0"/>
                    <a:pt x="0" y="203"/>
                    <a:pt x="0" y="452"/>
                  </a:cubicBezTo>
                  <a:cubicBezTo>
                    <a:pt x="0" y="9261"/>
                    <a:pt x="0" y="9261"/>
                    <a:pt x="0" y="9261"/>
                  </a:cubicBezTo>
                  <a:cubicBezTo>
                    <a:pt x="0" y="9290"/>
                    <a:pt x="0" y="9290"/>
                    <a:pt x="0" y="9290"/>
                  </a:cubicBezTo>
                  <a:cubicBezTo>
                    <a:pt x="0" y="10239"/>
                    <a:pt x="0" y="10239"/>
                    <a:pt x="0" y="10239"/>
                  </a:cubicBezTo>
                  <a:cubicBezTo>
                    <a:pt x="0" y="10489"/>
                    <a:pt x="202" y="10691"/>
                    <a:pt x="452" y="10691"/>
                  </a:cubicBezTo>
                  <a:cubicBezTo>
                    <a:pt x="5954" y="10691"/>
                    <a:pt x="5954" y="10691"/>
                    <a:pt x="5954" y="10691"/>
                  </a:cubicBezTo>
                  <a:cubicBezTo>
                    <a:pt x="5942" y="10883"/>
                    <a:pt x="5920" y="11145"/>
                    <a:pt x="5891" y="11394"/>
                  </a:cubicBezTo>
                  <a:cubicBezTo>
                    <a:pt x="5813" y="12069"/>
                    <a:pt x="5752" y="12128"/>
                    <a:pt x="5741" y="12133"/>
                  </a:cubicBezTo>
                  <a:cubicBezTo>
                    <a:pt x="5685" y="12157"/>
                    <a:pt x="5516" y="12183"/>
                    <a:pt x="5367" y="12206"/>
                  </a:cubicBezTo>
                  <a:cubicBezTo>
                    <a:pt x="5100" y="12247"/>
                    <a:pt x="5063" y="12256"/>
                    <a:pt x="5063" y="12281"/>
                  </a:cubicBezTo>
                  <a:cubicBezTo>
                    <a:pt x="5063" y="12319"/>
                    <a:pt x="5063" y="12319"/>
                    <a:pt x="5063" y="12319"/>
                  </a:cubicBezTo>
                  <a:cubicBezTo>
                    <a:pt x="5063" y="12329"/>
                    <a:pt x="5063" y="12337"/>
                    <a:pt x="5113" y="12343"/>
                  </a:cubicBezTo>
                  <a:cubicBezTo>
                    <a:pt x="5136" y="12346"/>
                    <a:pt x="5136" y="12346"/>
                    <a:pt x="5136" y="12346"/>
                  </a:cubicBezTo>
                  <a:cubicBezTo>
                    <a:pt x="5205" y="12352"/>
                    <a:pt x="5342" y="12358"/>
                    <a:pt x="5610" y="12362"/>
                  </a:cubicBezTo>
                  <a:cubicBezTo>
                    <a:pt x="5877" y="12366"/>
                    <a:pt x="6243" y="12368"/>
                    <a:pt x="6729" y="12368"/>
                  </a:cubicBezTo>
                  <a:cubicBezTo>
                    <a:pt x="6969" y="12368"/>
                    <a:pt x="7197" y="12367"/>
                    <a:pt x="7398" y="12367"/>
                  </a:cubicBezTo>
                  <a:cubicBezTo>
                    <a:pt x="7524" y="12367"/>
                    <a:pt x="7635" y="12366"/>
                    <a:pt x="7725" y="12366"/>
                  </a:cubicBezTo>
                  <a:cubicBezTo>
                    <a:pt x="7814" y="12366"/>
                    <a:pt x="7925" y="12367"/>
                    <a:pt x="8052" y="12367"/>
                  </a:cubicBezTo>
                  <a:cubicBezTo>
                    <a:pt x="8253" y="12367"/>
                    <a:pt x="8480" y="12368"/>
                    <a:pt x="8721" y="12368"/>
                  </a:cubicBezTo>
                  <a:cubicBezTo>
                    <a:pt x="9207" y="12368"/>
                    <a:pt x="9573" y="12366"/>
                    <a:pt x="9839" y="12362"/>
                  </a:cubicBezTo>
                  <a:cubicBezTo>
                    <a:pt x="10108" y="12358"/>
                    <a:pt x="10244" y="12352"/>
                    <a:pt x="10314" y="12346"/>
                  </a:cubicBezTo>
                  <a:cubicBezTo>
                    <a:pt x="10336" y="12343"/>
                    <a:pt x="10336" y="12343"/>
                    <a:pt x="10336" y="12343"/>
                  </a:cubicBezTo>
                  <a:cubicBezTo>
                    <a:pt x="10386" y="12337"/>
                    <a:pt x="10386" y="12329"/>
                    <a:pt x="10386" y="12319"/>
                  </a:cubicBezTo>
                  <a:cubicBezTo>
                    <a:pt x="10386" y="12281"/>
                    <a:pt x="10386" y="12281"/>
                    <a:pt x="10386" y="12281"/>
                  </a:cubicBezTo>
                  <a:cubicBezTo>
                    <a:pt x="10386" y="12256"/>
                    <a:pt x="10349" y="12247"/>
                    <a:pt x="10082" y="12206"/>
                  </a:cubicBezTo>
                  <a:cubicBezTo>
                    <a:pt x="9933" y="12183"/>
                    <a:pt x="9764" y="12157"/>
                    <a:pt x="9709" y="12133"/>
                  </a:cubicBezTo>
                  <a:cubicBezTo>
                    <a:pt x="9697" y="12128"/>
                    <a:pt x="9636" y="12069"/>
                    <a:pt x="9559" y="11394"/>
                  </a:cubicBezTo>
                  <a:cubicBezTo>
                    <a:pt x="9530" y="11145"/>
                    <a:pt x="9507" y="10883"/>
                    <a:pt x="9495" y="10691"/>
                  </a:cubicBezTo>
                  <a:cubicBezTo>
                    <a:pt x="15030" y="10691"/>
                    <a:pt x="15030" y="10691"/>
                    <a:pt x="15030" y="10691"/>
                  </a:cubicBezTo>
                  <a:cubicBezTo>
                    <a:pt x="15279" y="10691"/>
                    <a:pt x="15482" y="10489"/>
                    <a:pt x="15482" y="10239"/>
                  </a:cubicBezTo>
                  <a:cubicBezTo>
                    <a:pt x="15482" y="9290"/>
                    <a:pt x="15482" y="9290"/>
                    <a:pt x="15482" y="9290"/>
                  </a:cubicBezTo>
                  <a:cubicBezTo>
                    <a:pt x="15482" y="9261"/>
                    <a:pt x="15482" y="9261"/>
                    <a:pt x="15482" y="9261"/>
                  </a:cubicBezTo>
                  <a:cubicBezTo>
                    <a:pt x="15482" y="452"/>
                    <a:pt x="15482" y="452"/>
                    <a:pt x="15482" y="452"/>
                  </a:cubicBezTo>
                  <a:cubicBezTo>
                    <a:pt x="15482" y="203"/>
                    <a:pt x="15279" y="0"/>
                    <a:pt x="15030" y="0"/>
                  </a:cubicBezTo>
                  <a:close/>
                  <a:moveTo>
                    <a:pt x="9529" y="11398"/>
                  </a:moveTo>
                  <a:cubicBezTo>
                    <a:pt x="9613" y="12123"/>
                    <a:pt x="9676" y="12151"/>
                    <a:pt x="9697" y="12160"/>
                  </a:cubicBezTo>
                  <a:cubicBezTo>
                    <a:pt x="9756" y="12186"/>
                    <a:pt x="9919" y="12211"/>
                    <a:pt x="10078" y="12235"/>
                  </a:cubicBezTo>
                  <a:cubicBezTo>
                    <a:pt x="10191" y="12252"/>
                    <a:pt x="10330" y="12274"/>
                    <a:pt x="10356" y="12287"/>
                  </a:cubicBezTo>
                  <a:cubicBezTo>
                    <a:pt x="10356" y="12311"/>
                    <a:pt x="10356" y="12311"/>
                    <a:pt x="10356" y="12311"/>
                  </a:cubicBezTo>
                  <a:cubicBezTo>
                    <a:pt x="10285" y="12329"/>
                    <a:pt x="9736" y="12338"/>
                    <a:pt x="8721" y="12338"/>
                  </a:cubicBezTo>
                  <a:cubicBezTo>
                    <a:pt x="8480" y="12338"/>
                    <a:pt x="8253" y="12338"/>
                    <a:pt x="8052" y="12337"/>
                  </a:cubicBezTo>
                  <a:cubicBezTo>
                    <a:pt x="7925" y="12337"/>
                    <a:pt x="7814" y="12337"/>
                    <a:pt x="7725" y="12337"/>
                  </a:cubicBezTo>
                  <a:cubicBezTo>
                    <a:pt x="7635" y="12337"/>
                    <a:pt x="7524" y="12337"/>
                    <a:pt x="7398" y="12337"/>
                  </a:cubicBezTo>
                  <a:cubicBezTo>
                    <a:pt x="7197" y="12338"/>
                    <a:pt x="6969" y="12338"/>
                    <a:pt x="6729" y="12338"/>
                  </a:cubicBezTo>
                  <a:cubicBezTo>
                    <a:pt x="5714" y="12338"/>
                    <a:pt x="5164" y="12329"/>
                    <a:pt x="5093" y="12311"/>
                  </a:cubicBezTo>
                  <a:cubicBezTo>
                    <a:pt x="5093" y="12287"/>
                    <a:pt x="5093" y="12287"/>
                    <a:pt x="5093" y="12287"/>
                  </a:cubicBezTo>
                  <a:cubicBezTo>
                    <a:pt x="5120" y="12274"/>
                    <a:pt x="5259" y="12252"/>
                    <a:pt x="5372" y="12235"/>
                  </a:cubicBezTo>
                  <a:cubicBezTo>
                    <a:pt x="5530" y="12211"/>
                    <a:pt x="5694" y="12186"/>
                    <a:pt x="5753" y="12160"/>
                  </a:cubicBezTo>
                  <a:cubicBezTo>
                    <a:pt x="5773" y="12151"/>
                    <a:pt x="5836" y="12123"/>
                    <a:pt x="5920" y="11398"/>
                  </a:cubicBezTo>
                  <a:cubicBezTo>
                    <a:pt x="5949" y="11148"/>
                    <a:pt x="5972" y="10884"/>
                    <a:pt x="5984" y="10691"/>
                  </a:cubicBezTo>
                  <a:cubicBezTo>
                    <a:pt x="9466" y="10691"/>
                    <a:pt x="9466" y="10691"/>
                    <a:pt x="9466" y="10691"/>
                  </a:cubicBezTo>
                  <a:cubicBezTo>
                    <a:pt x="9478" y="10884"/>
                    <a:pt x="9500" y="11148"/>
                    <a:pt x="9529" y="11398"/>
                  </a:cubicBezTo>
                  <a:close/>
                  <a:moveTo>
                    <a:pt x="15452" y="10239"/>
                  </a:moveTo>
                  <a:cubicBezTo>
                    <a:pt x="15452" y="10472"/>
                    <a:pt x="15263" y="10662"/>
                    <a:pt x="15030" y="10662"/>
                  </a:cubicBezTo>
                  <a:cubicBezTo>
                    <a:pt x="452" y="10662"/>
                    <a:pt x="452" y="10662"/>
                    <a:pt x="452" y="10662"/>
                  </a:cubicBezTo>
                  <a:cubicBezTo>
                    <a:pt x="219" y="10662"/>
                    <a:pt x="29" y="10472"/>
                    <a:pt x="29" y="10239"/>
                  </a:cubicBezTo>
                  <a:cubicBezTo>
                    <a:pt x="29" y="9290"/>
                    <a:pt x="29" y="9290"/>
                    <a:pt x="29" y="9290"/>
                  </a:cubicBezTo>
                  <a:cubicBezTo>
                    <a:pt x="15452" y="9290"/>
                    <a:pt x="15452" y="9290"/>
                    <a:pt x="15452" y="9290"/>
                  </a:cubicBezTo>
                  <a:lnTo>
                    <a:pt x="15452" y="10239"/>
                  </a:lnTo>
                  <a:close/>
                  <a:moveTo>
                    <a:pt x="15452" y="9261"/>
                  </a:moveTo>
                  <a:cubicBezTo>
                    <a:pt x="29" y="9261"/>
                    <a:pt x="29" y="9261"/>
                    <a:pt x="29" y="9261"/>
                  </a:cubicBezTo>
                  <a:cubicBezTo>
                    <a:pt x="29" y="452"/>
                    <a:pt x="29" y="452"/>
                    <a:pt x="29" y="452"/>
                  </a:cubicBezTo>
                  <a:cubicBezTo>
                    <a:pt x="29" y="219"/>
                    <a:pt x="219" y="30"/>
                    <a:pt x="452" y="30"/>
                  </a:cubicBezTo>
                  <a:cubicBezTo>
                    <a:pt x="15030" y="30"/>
                    <a:pt x="15030" y="30"/>
                    <a:pt x="15030" y="30"/>
                  </a:cubicBezTo>
                  <a:cubicBezTo>
                    <a:pt x="15263" y="30"/>
                    <a:pt x="15452" y="219"/>
                    <a:pt x="15452" y="452"/>
                  </a:cubicBezTo>
                  <a:lnTo>
                    <a:pt x="15452" y="926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sp>
          <p:nvSpPr>
            <p:cNvPr id="781" name="Google Shape;781;p54"/>
            <p:cNvSpPr/>
            <p:nvPr/>
          </p:nvSpPr>
          <p:spPr>
            <a:xfrm>
              <a:off x="1162050" y="955675"/>
              <a:ext cx="2425718" cy="1371599"/>
            </a:xfrm>
            <a:custGeom>
              <a:rect b="b" l="l" r="r" t="t"/>
              <a:pathLst>
                <a:path extrusionOk="0" h="8050" w="14244">
                  <a:moveTo>
                    <a:pt x="14199" y="0"/>
                  </a:moveTo>
                  <a:cubicBezTo>
                    <a:pt x="44" y="0"/>
                    <a:pt x="44" y="0"/>
                    <a:pt x="44" y="0"/>
                  </a:cubicBezTo>
                  <a:cubicBezTo>
                    <a:pt x="20" y="0"/>
                    <a:pt x="0" y="19"/>
                    <a:pt x="0" y="44"/>
                  </a:cubicBezTo>
                  <a:cubicBezTo>
                    <a:pt x="0" y="8006"/>
                    <a:pt x="0" y="8006"/>
                    <a:pt x="0" y="8006"/>
                  </a:cubicBezTo>
                  <a:cubicBezTo>
                    <a:pt x="0" y="8031"/>
                    <a:pt x="20" y="8050"/>
                    <a:pt x="44" y="8050"/>
                  </a:cubicBezTo>
                  <a:cubicBezTo>
                    <a:pt x="14199" y="8050"/>
                    <a:pt x="14199" y="8050"/>
                    <a:pt x="14199" y="8050"/>
                  </a:cubicBezTo>
                  <a:cubicBezTo>
                    <a:pt x="14224" y="8050"/>
                    <a:pt x="14244" y="8031"/>
                    <a:pt x="14244" y="8006"/>
                  </a:cubicBezTo>
                  <a:cubicBezTo>
                    <a:pt x="14244" y="44"/>
                    <a:pt x="14244" y="44"/>
                    <a:pt x="14244" y="44"/>
                  </a:cubicBezTo>
                  <a:cubicBezTo>
                    <a:pt x="14244" y="19"/>
                    <a:pt x="14224" y="0"/>
                    <a:pt x="14199" y="0"/>
                  </a:cubicBezTo>
                  <a:close/>
                  <a:moveTo>
                    <a:pt x="14199" y="8006"/>
                  </a:moveTo>
                  <a:cubicBezTo>
                    <a:pt x="44" y="8006"/>
                    <a:pt x="44" y="8006"/>
                    <a:pt x="44" y="8006"/>
                  </a:cubicBezTo>
                  <a:cubicBezTo>
                    <a:pt x="44" y="44"/>
                    <a:pt x="44" y="44"/>
                    <a:pt x="44" y="44"/>
                  </a:cubicBezTo>
                  <a:cubicBezTo>
                    <a:pt x="14199" y="44"/>
                    <a:pt x="14199" y="44"/>
                    <a:pt x="14199" y="44"/>
                  </a:cubicBezTo>
                  <a:lnTo>
                    <a:pt x="14199" y="800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sp>
          <p:nvSpPr>
            <p:cNvPr id="782" name="Google Shape;782;p54"/>
            <p:cNvSpPr/>
            <p:nvPr/>
          </p:nvSpPr>
          <p:spPr>
            <a:xfrm>
              <a:off x="2365375" y="896938"/>
              <a:ext cx="19050" cy="19050"/>
            </a:xfrm>
            <a:custGeom>
              <a:rect b="b" l="l" r="r" t="t"/>
              <a:pathLst>
                <a:path extrusionOk="0" h="118" w="118">
                  <a:moveTo>
                    <a:pt x="59" y="118"/>
                  </a:moveTo>
                  <a:cubicBezTo>
                    <a:pt x="91" y="118"/>
                    <a:pt x="118" y="92"/>
                    <a:pt x="118" y="59"/>
                  </a:cubicBezTo>
                  <a:cubicBezTo>
                    <a:pt x="118" y="26"/>
                    <a:pt x="91" y="0"/>
                    <a:pt x="59" y="0"/>
                  </a:cubicBezTo>
                  <a:cubicBezTo>
                    <a:pt x="26" y="0"/>
                    <a:pt x="0" y="26"/>
                    <a:pt x="0" y="59"/>
                  </a:cubicBezTo>
                  <a:cubicBezTo>
                    <a:pt x="0" y="92"/>
                    <a:pt x="26" y="118"/>
                    <a:pt x="59" y="118"/>
                  </a:cubicBezTo>
                  <a:close/>
                  <a:moveTo>
                    <a:pt x="59" y="29"/>
                  </a:moveTo>
                  <a:cubicBezTo>
                    <a:pt x="75" y="29"/>
                    <a:pt x="88" y="43"/>
                    <a:pt x="88" y="59"/>
                  </a:cubicBezTo>
                  <a:cubicBezTo>
                    <a:pt x="88" y="75"/>
                    <a:pt x="75" y="88"/>
                    <a:pt x="59" y="88"/>
                  </a:cubicBezTo>
                  <a:cubicBezTo>
                    <a:pt x="42" y="88"/>
                    <a:pt x="29" y="75"/>
                    <a:pt x="29" y="59"/>
                  </a:cubicBezTo>
                  <a:cubicBezTo>
                    <a:pt x="29" y="43"/>
                    <a:pt x="42" y="29"/>
                    <a:pt x="59" y="29"/>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grpSp>
      <p:pic>
        <p:nvPicPr>
          <p:cNvPr id="783" name="Google Shape;783;p54"/>
          <p:cNvPicPr preferRelativeResize="0"/>
          <p:nvPr/>
        </p:nvPicPr>
        <p:blipFill rotWithShape="1">
          <a:blip r:embed="rId3">
            <a:alphaModFix/>
          </a:blip>
          <a:srcRect b="10668" l="8942" r="8942" t="5262"/>
          <a:stretch/>
        </p:blipFill>
        <p:spPr>
          <a:xfrm>
            <a:off x="598175" y="1293325"/>
            <a:ext cx="4028775" cy="2289250"/>
          </a:xfrm>
          <a:prstGeom prst="rect">
            <a:avLst/>
          </a:prstGeom>
          <a:noFill/>
          <a:ln>
            <a:noFill/>
          </a:ln>
        </p:spPr>
      </p:pic>
      <p:pic>
        <p:nvPicPr>
          <p:cNvPr id="784" name="Google Shape;784;p54"/>
          <p:cNvPicPr preferRelativeResize="0"/>
          <p:nvPr/>
        </p:nvPicPr>
        <p:blipFill>
          <a:blip r:embed="rId4">
            <a:alphaModFix/>
          </a:blip>
          <a:stretch>
            <a:fillRect/>
          </a:stretch>
        </p:blipFill>
        <p:spPr>
          <a:xfrm>
            <a:off x="598175" y="1293325"/>
            <a:ext cx="4028773" cy="2289251"/>
          </a:xfrm>
          <a:prstGeom prst="rect">
            <a:avLst/>
          </a:prstGeom>
          <a:noFill/>
          <a:ln cap="flat" cmpd="sng" w="9525">
            <a:solidFill>
              <a:schemeClr val="accent4"/>
            </a:solidFill>
            <a:prstDash val="dash"/>
            <a:round/>
            <a:headEnd len="sm" w="sm" type="none"/>
            <a:tailEnd len="sm" w="sm" type="none"/>
          </a:ln>
        </p:spPr>
      </p:pic>
      <p:sp>
        <p:nvSpPr>
          <p:cNvPr id="785" name="Google Shape;785;p54"/>
          <p:cNvSpPr/>
          <p:nvPr/>
        </p:nvSpPr>
        <p:spPr>
          <a:xfrm>
            <a:off x="673725" y="2814000"/>
            <a:ext cx="591900" cy="590400"/>
          </a:xfrm>
          <a:prstGeom prst="rect">
            <a:avLst/>
          </a:prstGeom>
          <a:noFill/>
          <a:ln cap="flat"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356825" y="2814000"/>
            <a:ext cx="3215100" cy="5904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673725" y="1705825"/>
            <a:ext cx="3856800" cy="5904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5"/>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KEY CONCEPTS &amp; COMPONENTS</a:t>
            </a:r>
            <a:endParaRPr/>
          </a:p>
        </p:txBody>
      </p:sp>
      <p:grpSp>
        <p:nvGrpSpPr>
          <p:cNvPr id="793" name="Google Shape;793;p55"/>
          <p:cNvGrpSpPr/>
          <p:nvPr/>
        </p:nvGrpSpPr>
        <p:grpSpPr>
          <a:xfrm>
            <a:off x="419120" y="1037402"/>
            <a:ext cx="4386932" cy="3506875"/>
            <a:chOff x="1057275" y="850900"/>
            <a:chExt cx="2635269" cy="2106611"/>
          </a:xfrm>
        </p:grpSpPr>
        <p:sp>
          <p:nvSpPr>
            <p:cNvPr id="794" name="Google Shape;794;p55"/>
            <p:cNvSpPr/>
            <p:nvPr/>
          </p:nvSpPr>
          <p:spPr>
            <a:xfrm>
              <a:off x="1057275" y="850900"/>
              <a:ext cx="2635269" cy="2106611"/>
            </a:xfrm>
            <a:custGeom>
              <a:rect b="b" l="l" r="r" t="t"/>
              <a:pathLst>
                <a:path extrusionOk="0" h="12368" w="15482">
                  <a:moveTo>
                    <a:pt x="15030" y="0"/>
                  </a:moveTo>
                  <a:cubicBezTo>
                    <a:pt x="452" y="0"/>
                    <a:pt x="452" y="0"/>
                    <a:pt x="452" y="0"/>
                  </a:cubicBezTo>
                  <a:cubicBezTo>
                    <a:pt x="202" y="0"/>
                    <a:pt x="0" y="203"/>
                    <a:pt x="0" y="452"/>
                  </a:cubicBezTo>
                  <a:cubicBezTo>
                    <a:pt x="0" y="9261"/>
                    <a:pt x="0" y="9261"/>
                    <a:pt x="0" y="9261"/>
                  </a:cubicBezTo>
                  <a:cubicBezTo>
                    <a:pt x="0" y="9290"/>
                    <a:pt x="0" y="9290"/>
                    <a:pt x="0" y="9290"/>
                  </a:cubicBezTo>
                  <a:cubicBezTo>
                    <a:pt x="0" y="10239"/>
                    <a:pt x="0" y="10239"/>
                    <a:pt x="0" y="10239"/>
                  </a:cubicBezTo>
                  <a:cubicBezTo>
                    <a:pt x="0" y="10489"/>
                    <a:pt x="202" y="10691"/>
                    <a:pt x="452" y="10691"/>
                  </a:cubicBezTo>
                  <a:cubicBezTo>
                    <a:pt x="5954" y="10691"/>
                    <a:pt x="5954" y="10691"/>
                    <a:pt x="5954" y="10691"/>
                  </a:cubicBezTo>
                  <a:cubicBezTo>
                    <a:pt x="5942" y="10883"/>
                    <a:pt x="5920" y="11145"/>
                    <a:pt x="5891" y="11394"/>
                  </a:cubicBezTo>
                  <a:cubicBezTo>
                    <a:pt x="5813" y="12069"/>
                    <a:pt x="5752" y="12128"/>
                    <a:pt x="5741" y="12133"/>
                  </a:cubicBezTo>
                  <a:cubicBezTo>
                    <a:pt x="5685" y="12157"/>
                    <a:pt x="5516" y="12183"/>
                    <a:pt x="5367" y="12206"/>
                  </a:cubicBezTo>
                  <a:cubicBezTo>
                    <a:pt x="5100" y="12247"/>
                    <a:pt x="5063" y="12256"/>
                    <a:pt x="5063" y="12281"/>
                  </a:cubicBezTo>
                  <a:cubicBezTo>
                    <a:pt x="5063" y="12319"/>
                    <a:pt x="5063" y="12319"/>
                    <a:pt x="5063" y="12319"/>
                  </a:cubicBezTo>
                  <a:cubicBezTo>
                    <a:pt x="5063" y="12329"/>
                    <a:pt x="5063" y="12337"/>
                    <a:pt x="5113" y="12343"/>
                  </a:cubicBezTo>
                  <a:cubicBezTo>
                    <a:pt x="5136" y="12346"/>
                    <a:pt x="5136" y="12346"/>
                    <a:pt x="5136" y="12346"/>
                  </a:cubicBezTo>
                  <a:cubicBezTo>
                    <a:pt x="5205" y="12352"/>
                    <a:pt x="5342" y="12358"/>
                    <a:pt x="5610" y="12362"/>
                  </a:cubicBezTo>
                  <a:cubicBezTo>
                    <a:pt x="5877" y="12366"/>
                    <a:pt x="6243" y="12368"/>
                    <a:pt x="6729" y="12368"/>
                  </a:cubicBezTo>
                  <a:cubicBezTo>
                    <a:pt x="6969" y="12368"/>
                    <a:pt x="7197" y="12367"/>
                    <a:pt x="7398" y="12367"/>
                  </a:cubicBezTo>
                  <a:cubicBezTo>
                    <a:pt x="7524" y="12367"/>
                    <a:pt x="7635" y="12366"/>
                    <a:pt x="7725" y="12366"/>
                  </a:cubicBezTo>
                  <a:cubicBezTo>
                    <a:pt x="7814" y="12366"/>
                    <a:pt x="7925" y="12367"/>
                    <a:pt x="8052" y="12367"/>
                  </a:cubicBezTo>
                  <a:cubicBezTo>
                    <a:pt x="8253" y="12367"/>
                    <a:pt x="8480" y="12368"/>
                    <a:pt x="8721" y="12368"/>
                  </a:cubicBezTo>
                  <a:cubicBezTo>
                    <a:pt x="9207" y="12368"/>
                    <a:pt x="9573" y="12366"/>
                    <a:pt x="9839" y="12362"/>
                  </a:cubicBezTo>
                  <a:cubicBezTo>
                    <a:pt x="10108" y="12358"/>
                    <a:pt x="10244" y="12352"/>
                    <a:pt x="10314" y="12346"/>
                  </a:cubicBezTo>
                  <a:cubicBezTo>
                    <a:pt x="10336" y="12343"/>
                    <a:pt x="10336" y="12343"/>
                    <a:pt x="10336" y="12343"/>
                  </a:cubicBezTo>
                  <a:cubicBezTo>
                    <a:pt x="10386" y="12337"/>
                    <a:pt x="10386" y="12329"/>
                    <a:pt x="10386" y="12319"/>
                  </a:cubicBezTo>
                  <a:cubicBezTo>
                    <a:pt x="10386" y="12281"/>
                    <a:pt x="10386" y="12281"/>
                    <a:pt x="10386" y="12281"/>
                  </a:cubicBezTo>
                  <a:cubicBezTo>
                    <a:pt x="10386" y="12256"/>
                    <a:pt x="10349" y="12247"/>
                    <a:pt x="10082" y="12206"/>
                  </a:cubicBezTo>
                  <a:cubicBezTo>
                    <a:pt x="9933" y="12183"/>
                    <a:pt x="9764" y="12157"/>
                    <a:pt x="9709" y="12133"/>
                  </a:cubicBezTo>
                  <a:cubicBezTo>
                    <a:pt x="9697" y="12128"/>
                    <a:pt x="9636" y="12069"/>
                    <a:pt x="9559" y="11394"/>
                  </a:cubicBezTo>
                  <a:cubicBezTo>
                    <a:pt x="9530" y="11145"/>
                    <a:pt x="9507" y="10883"/>
                    <a:pt x="9495" y="10691"/>
                  </a:cubicBezTo>
                  <a:cubicBezTo>
                    <a:pt x="15030" y="10691"/>
                    <a:pt x="15030" y="10691"/>
                    <a:pt x="15030" y="10691"/>
                  </a:cubicBezTo>
                  <a:cubicBezTo>
                    <a:pt x="15279" y="10691"/>
                    <a:pt x="15482" y="10489"/>
                    <a:pt x="15482" y="10239"/>
                  </a:cubicBezTo>
                  <a:cubicBezTo>
                    <a:pt x="15482" y="9290"/>
                    <a:pt x="15482" y="9290"/>
                    <a:pt x="15482" y="9290"/>
                  </a:cubicBezTo>
                  <a:cubicBezTo>
                    <a:pt x="15482" y="9261"/>
                    <a:pt x="15482" y="9261"/>
                    <a:pt x="15482" y="9261"/>
                  </a:cubicBezTo>
                  <a:cubicBezTo>
                    <a:pt x="15482" y="452"/>
                    <a:pt x="15482" y="452"/>
                    <a:pt x="15482" y="452"/>
                  </a:cubicBezTo>
                  <a:cubicBezTo>
                    <a:pt x="15482" y="203"/>
                    <a:pt x="15279" y="0"/>
                    <a:pt x="15030" y="0"/>
                  </a:cubicBezTo>
                  <a:close/>
                  <a:moveTo>
                    <a:pt x="9529" y="11398"/>
                  </a:moveTo>
                  <a:cubicBezTo>
                    <a:pt x="9613" y="12123"/>
                    <a:pt x="9676" y="12151"/>
                    <a:pt x="9697" y="12160"/>
                  </a:cubicBezTo>
                  <a:cubicBezTo>
                    <a:pt x="9756" y="12186"/>
                    <a:pt x="9919" y="12211"/>
                    <a:pt x="10078" y="12235"/>
                  </a:cubicBezTo>
                  <a:cubicBezTo>
                    <a:pt x="10191" y="12252"/>
                    <a:pt x="10330" y="12274"/>
                    <a:pt x="10356" y="12287"/>
                  </a:cubicBezTo>
                  <a:cubicBezTo>
                    <a:pt x="10356" y="12311"/>
                    <a:pt x="10356" y="12311"/>
                    <a:pt x="10356" y="12311"/>
                  </a:cubicBezTo>
                  <a:cubicBezTo>
                    <a:pt x="10285" y="12329"/>
                    <a:pt x="9736" y="12338"/>
                    <a:pt x="8721" y="12338"/>
                  </a:cubicBezTo>
                  <a:cubicBezTo>
                    <a:pt x="8480" y="12338"/>
                    <a:pt x="8253" y="12338"/>
                    <a:pt x="8052" y="12337"/>
                  </a:cubicBezTo>
                  <a:cubicBezTo>
                    <a:pt x="7925" y="12337"/>
                    <a:pt x="7814" y="12337"/>
                    <a:pt x="7725" y="12337"/>
                  </a:cubicBezTo>
                  <a:cubicBezTo>
                    <a:pt x="7635" y="12337"/>
                    <a:pt x="7524" y="12337"/>
                    <a:pt x="7398" y="12337"/>
                  </a:cubicBezTo>
                  <a:cubicBezTo>
                    <a:pt x="7197" y="12338"/>
                    <a:pt x="6969" y="12338"/>
                    <a:pt x="6729" y="12338"/>
                  </a:cubicBezTo>
                  <a:cubicBezTo>
                    <a:pt x="5714" y="12338"/>
                    <a:pt x="5164" y="12329"/>
                    <a:pt x="5093" y="12311"/>
                  </a:cubicBezTo>
                  <a:cubicBezTo>
                    <a:pt x="5093" y="12287"/>
                    <a:pt x="5093" y="12287"/>
                    <a:pt x="5093" y="12287"/>
                  </a:cubicBezTo>
                  <a:cubicBezTo>
                    <a:pt x="5120" y="12274"/>
                    <a:pt x="5259" y="12252"/>
                    <a:pt x="5372" y="12235"/>
                  </a:cubicBezTo>
                  <a:cubicBezTo>
                    <a:pt x="5530" y="12211"/>
                    <a:pt x="5694" y="12186"/>
                    <a:pt x="5753" y="12160"/>
                  </a:cubicBezTo>
                  <a:cubicBezTo>
                    <a:pt x="5773" y="12151"/>
                    <a:pt x="5836" y="12123"/>
                    <a:pt x="5920" y="11398"/>
                  </a:cubicBezTo>
                  <a:cubicBezTo>
                    <a:pt x="5949" y="11148"/>
                    <a:pt x="5972" y="10884"/>
                    <a:pt x="5984" y="10691"/>
                  </a:cubicBezTo>
                  <a:cubicBezTo>
                    <a:pt x="9466" y="10691"/>
                    <a:pt x="9466" y="10691"/>
                    <a:pt x="9466" y="10691"/>
                  </a:cubicBezTo>
                  <a:cubicBezTo>
                    <a:pt x="9478" y="10884"/>
                    <a:pt x="9500" y="11148"/>
                    <a:pt x="9529" y="11398"/>
                  </a:cubicBezTo>
                  <a:close/>
                  <a:moveTo>
                    <a:pt x="15452" y="10239"/>
                  </a:moveTo>
                  <a:cubicBezTo>
                    <a:pt x="15452" y="10472"/>
                    <a:pt x="15263" y="10662"/>
                    <a:pt x="15030" y="10662"/>
                  </a:cubicBezTo>
                  <a:cubicBezTo>
                    <a:pt x="452" y="10662"/>
                    <a:pt x="452" y="10662"/>
                    <a:pt x="452" y="10662"/>
                  </a:cubicBezTo>
                  <a:cubicBezTo>
                    <a:pt x="219" y="10662"/>
                    <a:pt x="29" y="10472"/>
                    <a:pt x="29" y="10239"/>
                  </a:cubicBezTo>
                  <a:cubicBezTo>
                    <a:pt x="29" y="9290"/>
                    <a:pt x="29" y="9290"/>
                    <a:pt x="29" y="9290"/>
                  </a:cubicBezTo>
                  <a:cubicBezTo>
                    <a:pt x="15452" y="9290"/>
                    <a:pt x="15452" y="9290"/>
                    <a:pt x="15452" y="9290"/>
                  </a:cubicBezTo>
                  <a:lnTo>
                    <a:pt x="15452" y="10239"/>
                  </a:lnTo>
                  <a:close/>
                  <a:moveTo>
                    <a:pt x="15452" y="9261"/>
                  </a:moveTo>
                  <a:cubicBezTo>
                    <a:pt x="29" y="9261"/>
                    <a:pt x="29" y="9261"/>
                    <a:pt x="29" y="9261"/>
                  </a:cubicBezTo>
                  <a:cubicBezTo>
                    <a:pt x="29" y="452"/>
                    <a:pt x="29" y="452"/>
                    <a:pt x="29" y="452"/>
                  </a:cubicBezTo>
                  <a:cubicBezTo>
                    <a:pt x="29" y="219"/>
                    <a:pt x="219" y="30"/>
                    <a:pt x="452" y="30"/>
                  </a:cubicBezTo>
                  <a:cubicBezTo>
                    <a:pt x="15030" y="30"/>
                    <a:pt x="15030" y="30"/>
                    <a:pt x="15030" y="30"/>
                  </a:cubicBezTo>
                  <a:cubicBezTo>
                    <a:pt x="15263" y="30"/>
                    <a:pt x="15452" y="219"/>
                    <a:pt x="15452" y="452"/>
                  </a:cubicBezTo>
                  <a:lnTo>
                    <a:pt x="15452" y="926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sp>
          <p:nvSpPr>
            <p:cNvPr id="795" name="Google Shape;795;p55"/>
            <p:cNvSpPr/>
            <p:nvPr/>
          </p:nvSpPr>
          <p:spPr>
            <a:xfrm>
              <a:off x="1162050" y="955675"/>
              <a:ext cx="2425718" cy="1371599"/>
            </a:xfrm>
            <a:custGeom>
              <a:rect b="b" l="l" r="r" t="t"/>
              <a:pathLst>
                <a:path extrusionOk="0" h="8050" w="14244">
                  <a:moveTo>
                    <a:pt x="14199" y="0"/>
                  </a:moveTo>
                  <a:cubicBezTo>
                    <a:pt x="44" y="0"/>
                    <a:pt x="44" y="0"/>
                    <a:pt x="44" y="0"/>
                  </a:cubicBezTo>
                  <a:cubicBezTo>
                    <a:pt x="20" y="0"/>
                    <a:pt x="0" y="19"/>
                    <a:pt x="0" y="44"/>
                  </a:cubicBezTo>
                  <a:cubicBezTo>
                    <a:pt x="0" y="8006"/>
                    <a:pt x="0" y="8006"/>
                    <a:pt x="0" y="8006"/>
                  </a:cubicBezTo>
                  <a:cubicBezTo>
                    <a:pt x="0" y="8031"/>
                    <a:pt x="20" y="8050"/>
                    <a:pt x="44" y="8050"/>
                  </a:cubicBezTo>
                  <a:cubicBezTo>
                    <a:pt x="14199" y="8050"/>
                    <a:pt x="14199" y="8050"/>
                    <a:pt x="14199" y="8050"/>
                  </a:cubicBezTo>
                  <a:cubicBezTo>
                    <a:pt x="14224" y="8050"/>
                    <a:pt x="14244" y="8031"/>
                    <a:pt x="14244" y="8006"/>
                  </a:cubicBezTo>
                  <a:cubicBezTo>
                    <a:pt x="14244" y="44"/>
                    <a:pt x="14244" y="44"/>
                    <a:pt x="14244" y="44"/>
                  </a:cubicBezTo>
                  <a:cubicBezTo>
                    <a:pt x="14244" y="19"/>
                    <a:pt x="14224" y="0"/>
                    <a:pt x="14199" y="0"/>
                  </a:cubicBezTo>
                  <a:close/>
                  <a:moveTo>
                    <a:pt x="14199" y="8006"/>
                  </a:moveTo>
                  <a:cubicBezTo>
                    <a:pt x="44" y="8006"/>
                    <a:pt x="44" y="8006"/>
                    <a:pt x="44" y="8006"/>
                  </a:cubicBezTo>
                  <a:cubicBezTo>
                    <a:pt x="44" y="44"/>
                    <a:pt x="44" y="44"/>
                    <a:pt x="44" y="44"/>
                  </a:cubicBezTo>
                  <a:cubicBezTo>
                    <a:pt x="14199" y="44"/>
                    <a:pt x="14199" y="44"/>
                    <a:pt x="14199" y="44"/>
                  </a:cubicBezTo>
                  <a:lnTo>
                    <a:pt x="14199" y="800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sp>
          <p:nvSpPr>
            <p:cNvPr id="796" name="Google Shape;796;p55"/>
            <p:cNvSpPr/>
            <p:nvPr/>
          </p:nvSpPr>
          <p:spPr>
            <a:xfrm>
              <a:off x="2365375" y="896938"/>
              <a:ext cx="19050" cy="19050"/>
            </a:xfrm>
            <a:custGeom>
              <a:rect b="b" l="l" r="r" t="t"/>
              <a:pathLst>
                <a:path extrusionOk="0" h="118" w="118">
                  <a:moveTo>
                    <a:pt x="59" y="118"/>
                  </a:moveTo>
                  <a:cubicBezTo>
                    <a:pt x="91" y="118"/>
                    <a:pt x="118" y="92"/>
                    <a:pt x="118" y="59"/>
                  </a:cubicBezTo>
                  <a:cubicBezTo>
                    <a:pt x="118" y="26"/>
                    <a:pt x="91" y="0"/>
                    <a:pt x="59" y="0"/>
                  </a:cubicBezTo>
                  <a:cubicBezTo>
                    <a:pt x="26" y="0"/>
                    <a:pt x="0" y="26"/>
                    <a:pt x="0" y="59"/>
                  </a:cubicBezTo>
                  <a:cubicBezTo>
                    <a:pt x="0" y="92"/>
                    <a:pt x="26" y="118"/>
                    <a:pt x="59" y="118"/>
                  </a:cubicBezTo>
                  <a:close/>
                  <a:moveTo>
                    <a:pt x="59" y="29"/>
                  </a:moveTo>
                  <a:cubicBezTo>
                    <a:pt x="75" y="29"/>
                    <a:pt x="88" y="43"/>
                    <a:pt x="88" y="59"/>
                  </a:cubicBezTo>
                  <a:cubicBezTo>
                    <a:pt x="88" y="75"/>
                    <a:pt x="75" y="88"/>
                    <a:pt x="59" y="88"/>
                  </a:cubicBezTo>
                  <a:cubicBezTo>
                    <a:pt x="42" y="88"/>
                    <a:pt x="29" y="75"/>
                    <a:pt x="29" y="59"/>
                  </a:cubicBezTo>
                  <a:cubicBezTo>
                    <a:pt x="29" y="43"/>
                    <a:pt x="42" y="29"/>
                    <a:pt x="59" y="29"/>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grpSp>
      <p:sp>
        <p:nvSpPr>
          <p:cNvPr id="797" name="Google Shape;797;p55"/>
          <p:cNvSpPr/>
          <p:nvPr/>
        </p:nvSpPr>
        <p:spPr>
          <a:xfrm rot="5400000">
            <a:off x="5149330" y="2520929"/>
            <a:ext cx="726000" cy="826800"/>
          </a:xfrm>
          <a:prstGeom prst="bentUpArrow">
            <a:avLst>
              <a:gd fmla="val 32840" name="adj1"/>
              <a:gd fmla="val 25000" name="adj2"/>
              <a:gd fmla="val 35780" name="adj3"/>
            </a:avLst>
          </a:prstGeom>
          <a:solidFill>
            <a:srgbClr val="FFCD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4956925" y="1716107"/>
            <a:ext cx="968755" cy="855643"/>
          </a:xfrm>
          <a:custGeom>
            <a:rect b="b" l="l" r="r" t="t"/>
            <a:pathLst>
              <a:path extrusionOk="0" h="855643" w="1222404">
                <a:moveTo>
                  <a:pt x="0" y="142636"/>
                </a:moveTo>
                <a:cubicBezTo>
                  <a:pt x="0" y="63860"/>
                  <a:pt x="63860" y="0"/>
                  <a:pt x="142636" y="0"/>
                </a:cubicBezTo>
                <a:lnTo>
                  <a:pt x="1079768" y="0"/>
                </a:lnTo>
                <a:cubicBezTo>
                  <a:pt x="1158544" y="0"/>
                  <a:pt x="1222404" y="63860"/>
                  <a:pt x="1222404" y="142636"/>
                </a:cubicBezTo>
                <a:lnTo>
                  <a:pt x="1222404" y="713007"/>
                </a:lnTo>
                <a:cubicBezTo>
                  <a:pt x="1222404" y="791783"/>
                  <a:pt x="1158544" y="855643"/>
                  <a:pt x="1079768" y="855643"/>
                </a:cubicBezTo>
                <a:lnTo>
                  <a:pt x="142636" y="855643"/>
                </a:lnTo>
                <a:cubicBezTo>
                  <a:pt x="63860" y="855643"/>
                  <a:pt x="0" y="791783"/>
                  <a:pt x="0" y="713007"/>
                </a:cubicBezTo>
                <a:lnTo>
                  <a:pt x="0" y="142636"/>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83675" lIns="83675" spcFirstLastPara="1" rIns="83675" wrap="square" tIns="83675">
            <a:noAutofit/>
          </a:bodyPr>
          <a:lstStyle/>
          <a:p>
            <a:pPr indent="0" lvl="0" marL="0" marR="0" rtl="0" algn="ctr">
              <a:lnSpc>
                <a:spcPct val="90000"/>
              </a:lnSpc>
              <a:spcBef>
                <a:spcPts val="0"/>
              </a:spcBef>
              <a:spcAft>
                <a:spcPts val="0"/>
              </a:spcAft>
              <a:buClr>
                <a:schemeClr val="lt1"/>
              </a:buClr>
              <a:buSzPts val="1100"/>
              <a:buFont typeface="Roboto"/>
              <a:buNone/>
            </a:pPr>
            <a:r>
              <a:rPr lang="en" sz="1100">
                <a:solidFill>
                  <a:schemeClr val="lt1"/>
                </a:solidFill>
                <a:latin typeface="Roboto"/>
                <a:ea typeface="Roboto"/>
                <a:cs typeface="Roboto"/>
                <a:sym typeface="Roboto"/>
              </a:rPr>
              <a:t>Environment</a:t>
            </a:r>
            <a:endParaRPr/>
          </a:p>
        </p:txBody>
      </p:sp>
      <p:sp>
        <p:nvSpPr>
          <p:cNvPr id="799" name="Google Shape;799;p55"/>
          <p:cNvSpPr/>
          <p:nvPr/>
        </p:nvSpPr>
        <p:spPr>
          <a:xfrm>
            <a:off x="5970427" y="1797712"/>
            <a:ext cx="1546964" cy="691568"/>
          </a:xfrm>
          <a:custGeom>
            <a:rect b="b" l="l" r="r" t="t"/>
            <a:pathLst>
              <a:path extrusionOk="0" h="691568" w="889060">
                <a:moveTo>
                  <a:pt x="0" y="0"/>
                </a:moveTo>
                <a:lnTo>
                  <a:pt x="889060" y="0"/>
                </a:lnTo>
                <a:lnTo>
                  <a:pt x="889060" y="691568"/>
                </a:lnTo>
                <a:lnTo>
                  <a:pt x="0" y="691568"/>
                </a:lnTo>
                <a:lnTo>
                  <a:pt x="0" y="0"/>
                </a:lnTo>
                <a:close/>
              </a:path>
            </a:pathLst>
          </a:custGeom>
          <a:noFill/>
          <a:ln>
            <a:noFill/>
          </a:ln>
        </p:spPr>
        <p:txBody>
          <a:bodyPr anchorCtr="0" anchor="ctr" bIns="38100" lIns="38100" spcFirstLastPara="1" rIns="38100" wrap="square" tIns="38100">
            <a:noAutofit/>
          </a:bodyPr>
          <a:lstStyle/>
          <a:p>
            <a:pPr indent="-63500" lvl="1" marL="57150" marR="0" rtl="0" algn="l">
              <a:lnSpc>
                <a:spcPct val="90000"/>
              </a:lnSpc>
              <a:spcBef>
                <a:spcPts val="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1 Template</a:t>
            </a:r>
            <a:endParaRPr/>
          </a:p>
          <a:p>
            <a:pPr indent="-63500" lvl="1" marL="57150" marR="0" rtl="0" algn="l">
              <a:lnSpc>
                <a:spcPct val="90000"/>
              </a:lnSpc>
              <a:spcBef>
                <a:spcPts val="15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1 Region</a:t>
            </a:r>
            <a:endParaRPr/>
          </a:p>
          <a:p>
            <a:pPr indent="-63500" lvl="1" marL="57150" marR="0" rtl="0" algn="l">
              <a:lnSpc>
                <a:spcPct val="90000"/>
              </a:lnSpc>
              <a:spcBef>
                <a:spcPts val="15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1 VPC</a:t>
            </a:r>
            <a:endParaRPr/>
          </a:p>
          <a:p>
            <a:pPr indent="-63500" lvl="1" marL="57150" marR="0" rtl="0" algn="l">
              <a:lnSpc>
                <a:spcPct val="90000"/>
              </a:lnSpc>
              <a:spcBef>
                <a:spcPts val="15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Multiple Roles/Buckets</a:t>
            </a:r>
            <a:endParaRPr/>
          </a:p>
        </p:txBody>
      </p:sp>
      <p:sp>
        <p:nvSpPr>
          <p:cNvPr id="800" name="Google Shape;800;p55"/>
          <p:cNvSpPr/>
          <p:nvPr/>
        </p:nvSpPr>
        <p:spPr>
          <a:xfrm rot="5400000">
            <a:off x="6162833" y="3482099"/>
            <a:ext cx="726000" cy="826800"/>
          </a:xfrm>
          <a:prstGeom prst="bentUpArrow">
            <a:avLst>
              <a:gd fmla="val 32840" name="adj1"/>
              <a:gd fmla="val 25000" name="adj2"/>
              <a:gd fmla="val 35780" name="adj3"/>
            </a:avLst>
          </a:prstGeom>
          <a:solidFill>
            <a:srgbClr val="CCE8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5970428" y="2677277"/>
            <a:ext cx="968755" cy="855643"/>
          </a:xfrm>
          <a:custGeom>
            <a:rect b="b" l="l" r="r" t="t"/>
            <a:pathLst>
              <a:path extrusionOk="0" h="855643" w="1222404">
                <a:moveTo>
                  <a:pt x="0" y="142636"/>
                </a:moveTo>
                <a:cubicBezTo>
                  <a:pt x="0" y="63860"/>
                  <a:pt x="63860" y="0"/>
                  <a:pt x="142636" y="0"/>
                </a:cubicBezTo>
                <a:lnTo>
                  <a:pt x="1079768" y="0"/>
                </a:lnTo>
                <a:cubicBezTo>
                  <a:pt x="1158544" y="0"/>
                  <a:pt x="1222404" y="63860"/>
                  <a:pt x="1222404" y="142636"/>
                </a:cubicBezTo>
                <a:lnTo>
                  <a:pt x="1222404" y="713007"/>
                </a:lnTo>
                <a:cubicBezTo>
                  <a:pt x="1222404" y="791783"/>
                  <a:pt x="1158544" y="855643"/>
                  <a:pt x="1079768" y="855643"/>
                </a:cubicBezTo>
                <a:lnTo>
                  <a:pt x="142636" y="855643"/>
                </a:lnTo>
                <a:cubicBezTo>
                  <a:pt x="63860" y="855643"/>
                  <a:pt x="0" y="791783"/>
                  <a:pt x="0" y="713007"/>
                </a:cubicBezTo>
                <a:lnTo>
                  <a:pt x="0" y="142636"/>
                </a:lnTo>
                <a:close/>
              </a:path>
            </a:pathLst>
          </a:custGeom>
          <a:solidFill>
            <a:schemeClr val="accent3"/>
          </a:solidFill>
          <a:ln cap="flat" cmpd="sng" w="25400">
            <a:solidFill>
              <a:schemeClr val="lt1"/>
            </a:solidFill>
            <a:prstDash val="solid"/>
            <a:round/>
            <a:headEnd len="sm" w="sm" type="none"/>
            <a:tailEnd len="sm" w="sm" type="none"/>
          </a:ln>
        </p:spPr>
        <p:txBody>
          <a:bodyPr anchorCtr="0" anchor="ctr" bIns="83675" lIns="83675" spcFirstLastPara="1" rIns="83675" wrap="square" tIns="83675">
            <a:noAutofit/>
          </a:bodyPr>
          <a:lstStyle/>
          <a:p>
            <a:pPr indent="0" lvl="0" marL="0" marR="0" rtl="0" algn="ctr">
              <a:lnSpc>
                <a:spcPct val="90000"/>
              </a:lnSpc>
              <a:spcBef>
                <a:spcPts val="0"/>
              </a:spcBef>
              <a:spcAft>
                <a:spcPts val="0"/>
              </a:spcAft>
              <a:buClr>
                <a:schemeClr val="lt1"/>
              </a:buClr>
              <a:buSzPts val="1100"/>
              <a:buFont typeface="Roboto"/>
              <a:buNone/>
            </a:pPr>
            <a:r>
              <a:rPr lang="en" sz="1100">
                <a:solidFill>
                  <a:schemeClr val="lt1"/>
                </a:solidFill>
                <a:latin typeface="Roboto"/>
                <a:ea typeface="Roboto"/>
                <a:cs typeface="Roboto"/>
                <a:sym typeface="Roboto"/>
              </a:rPr>
              <a:t>Data Lake</a:t>
            </a:r>
            <a:endParaRPr/>
          </a:p>
        </p:txBody>
      </p:sp>
      <p:sp>
        <p:nvSpPr>
          <p:cNvPr id="802" name="Google Shape;802;p55"/>
          <p:cNvSpPr/>
          <p:nvPr/>
        </p:nvSpPr>
        <p:spPr>
          <a:xfrm>
            <a:off x="6983931" y="2758882"/>
            <a:ext cx="1322477" cy="691568"/>
          </a:xfrm>
          <a:custGeom>
            <a:rect b="b" l="l" r="r" t="t"/>
            <a:pathLst>
              <a:path extrusionOk="0" h="691568" w="889060">
                <a:moveTo>
                  <a:pt x="0" y="0"/>
                </a:moveTo>
                <a:lnTo>
                  <a:pt x="889060" y="0"/>
                </a:lnTo>
                <a:lnTo>
                  <a:pt x="889060" y="691568"/>
                </a:lnTo>
                <a:lnTo>
                  <a:pt x="0" y="691568"/>
                </a:lnTo>
                <a:lnTo>
                  <a:pt x="0" y="0"/>
                </a:lnTo>
                <a:close/>
              </a:path>
            </a:pathLst>
          </a:custGeom>
          <a:noFill/>
          <a:ln>
            <a:noFill/>
          </a:ln>
        </p:spPr>
        <p:txBody>
          <a:bodyPr anchorCtr="0" anchor="ctr" bIns="38100" lIns="38100" spcFirstLastPara="1" rIns="38100" wrap="square" tIns="38100">
            <a:noAutofit/>
          </a:bodyPr>
          <a:lstStyle/>
          <a:p>
            <a:pPr indent="-63500" lvl="1" marL="57150" marR="0" rtl="0" algn="l">
              <a:lnSpc>
                <a:spcPct val="90000"/>
              </a:lnSpc>
              <a:spcBef>
                <a:spcPts val="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SDX: Atlas, Ranger, Knox, IdBroker, CM</a:t>
            </a:r>
            <a:endParaRPr/>
          </a:p>
          <a:p>
            <a:pPr indent="-63500" lvl="1" marL="57150" marR="0" rtl="0" algn="l">
              <a:lnSpc>
                <a:spcPct val="90000"/>
              </a:lnSpc>
              <a:spcBef>
                <a:spcPts val="15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Associated with groups/users</a:t>
            </a:r>
            <a:endParaRPr/>
          </a:p>
        </p:txBody>
      </p:sp>
      <p:sp>
        <p:nvSpPr>
          <p:cNvPr id="803" name="Google Shape;803;p55"/>
          <p:cNvSpPr/>
          <p:nvPr/>
        </p:nvSpPr>
        <p:spPr>
          <a:xfrm>
            <a:off x="6983932" y="3638447"/>
            <a:ext cx="968755" cy="855643"/>
          </a:xfrm>
          <a:custGeom>
            <a:rect b="b" l="l" r="r" t="t"/>
            <a:pathLst>
              <a:path extrusionOk="0" h="855643" w="1222404">
                <a:moveTo>
                  <a:pt x="0" y="142636"/>
                </a:moveTo>
                <a:cubicBezTo>
                  <a:pt x="0" y="63860"/>
                  <a:pt x="63860" y="0"/>
                  <a:pt x="142636" y="0"/>
                </a:cubicBezTo>
                <a:lnTo>
                  <a:pt x="1079768" y="0"/>
                </a:lnTo>
                <a:cubicBezTo>
                  <a:pt x="1158544" y="0"/>
                  <a:pt x="1222404" y="63860"/>
                  <a:pt x="1222404" y="142636"/>
                </a:cubicBezTo>
                <a:lnTo>
                  <a:pt x="1222404" y="713007"/>
                </a:lnTo>
                <a:cubicBezTo>
                  <a:pt x="1222404" y="791783"/>
                  <a:pt x="1158544" y="855643"/>
                  <a:pt x="1079768" y="855643"/>
                </a:cubicBezTo>
                <a:lnTo>
                  <a:pt x="142636" y="855643"/>
                </a:lnTo>
                <a:cubicBezTo>
                  <a:pt x="63860" y="855643"/>
                  <a:pt x="0" y="791783"/>
                  <a:pt x="0" y="713007"/>
                </a:cubicBezTo>
                <a:lnTo>
                  <a:pt x="0" y="142636"/>
                </a:lnTo>
                <a:close/>
              </a:path>
            </a:pathLst>
          </a:custGeom>
          <a:solidFill>
            <a:schemeClr val="accent4"/>
          </a:solidFill>
          <a:ln cap="flat" cmpd="sng" w="25400">
            <a:solidFill>
              <a:schemeClr val="lt1"/>
            </a:solidFill>
            <a:prstDash val="solid"/>
            <a:round/>
            <a:headEnd len="sm" w="sm" type="none"/>
            <a:tailEnd len="sm" w="sm" type="none"/>
          </a:ln>
        </p:spPr>
        <p:txBody>
          <a:bodyPr anchorCtr="0" anchor="ctr" bIns="83675" lIns="83675" spcFirstLastPara="1" rIns="83675" wrap="square" tIns="83675">
            <a:noAutofit/>
          </a:bodyPr>
          <a:lstStyle/>
          <a:p>
            <a:pPr indent="0" lvl="0" marL="0" marR="0" rtl="0" algn="ctr">
              <a:lnSpc>
                <a:spcPct val="90000"/>
              </a:lnSpc>
              <a:spcBef>
                <a:spcPts val="0"/>
              </a:spcBef>
              <a:spcAft>
                <a:spcPts val="0"/>
              </a:spcAft>
              <a:buClr>
                <a:schemeClr val="lt1"/>
              </a:buClr>
              <a:buSzPts val="1100"/>
              <a:buFont typeface="Roboto"/>
              <a:buNone/>
            </a:pPr>
            <a:r>
              <a:rPr lang="en" sz="1100">
                <a:solidFill>
                  <a:schemeClr val="lt1"/>
                </a:solidFill>
                <a:latin typeface="Roboto"/>
                <a:ea typeface="Roboto"/>
                <a:cs typeface="Roboto"/>
                <a:sym typeface="Roboto"/>
              </a:rPr>
              <a:t>Data Hub Clusters / Data Services</a:t>
            </a:r>
            <a:endParaRPr/>
          </a:p>
        </p:txBody>
      </p:sp>
      <p:sp>
        <p:nvSpPr>
          <p:cNvPr id="804" name="Google Shape;804;p55"/>
          <p:cNvSpPr/>
          <p:nvPr/>
        </p:nvSpPr>
        <p:spPr>
          <a:xfrm>
            <a:off x="7997434" y="3720052"/>
            <a:ext cx="1146887" cy="691568"/>
          </a:xfrm>
          <a:custGeom>
            <a:rect b="b" l="l" r="r" t="t"/>
            <a:pathLst>
              <a:path extrusionOk="0" h="691568" w="889060">
                <a:moveTo>
                  <a:pt x="0" y="0"/>
                </a:moveTo>
                <a:lnTo>
                  <a:pt x="889060" y="0"/>
                </a:lnTo>
                <a:lnTo>
                  <a:pt x="889060" y="691568"/>
                </a:lnTo>
                <a:lnTo>
                  <a:pt x="0" y="691568"/>
                </a:lnTo>
                <a:lnTo>
                  <a:pt x="0" y="0"/>
                </a:lnTo>
                <a:close/>
              </a:path>
            </a:pathLst>
          </a:custGeom>
          <a:noFill/>
          <a:ln>
            <a:noFill/>
          </a:ln>
        </p:spPr>
        <p:txBody>
          <a:bodyPr anchorCtr="0" anchor="ctr" bIns="38100" lIns="38100" spcFirstLastPara="1" rIns="38100" wrap="square" tIns="38100">
            <a:noAutofit/>
          </a:bodyPr>
          <a:lstStyle/>
          <a:p>
            <a:pPr indent="-63500" lvl="1" marL="57150" marR="0" rtl="0" algn="l">
              <a:lnSpc>
                <a:spcPct val="90000"/>
              </a:lnSpc>
              <a:spcBef>
                <a:spcPts val="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a:t>
            </a:r>
            <a:r>
              <a:rPr b="0" i="0" lang="en" sz="1000" u="none" cap="none" strike="noStrike">
                <a:solidFill>
                  <a:schemeClr val="accent6"/>
                </a:solidFill>
                <a:latin typeface="Roboto"/>
                <a:ea typeface="Roboto"/>
                <a:cs typeface="Roboto"/>
                <a:sym typeface="Roboto"/>
              </a:rPr>
              <a:t>DH </a:t>
            </a:r>
            <a:r>
              <a:rPr lang="en" sz="1000">
                <a:solidFill>
                  <a:schemeClr val="accent6"/>
                </a:solidFill>
                <a:latin typeface="Roboto"/>
                <a:ea typeface="Roboto"/>
                <a:cs typeface="Roboto"/>
                <a:sym typeface="Roboto"/>
              </a:rPr>
              <a:t>Clusters</a:t>
            </a:r>
            <a:endParaRPr/>
          </a:p>
          <a:p>
            <a:pPr indent="-63500" lvl="1" marL="57150" marR="0" rtl="0" algn="l">
              <a:lnSpc>
                <a:spcPct val="90000"/>
              </a:lnSpc>
              <a:spcBef>
                <a:spcPts val="150"/>
              </a:spcBef>
              <a:spcAft>
                <a:spcPts val="0"/>
              </a:spcAft>
              <a:buClr>
                <a:schemeClr val="accent6"/>
              </a:buClr>
              <a:buSzPts val="1000"/>
              <a:buFont typeface="Roboto"/>
              <a:buChar char="•"/>
            </a:pPr>
            <a:r>
              <a:rPr lang="en" sz="1000">
                <a:solidFill>
                  <a:schemeClr val="accent6"/>
                </a:solidFill>
                <a:latin typeface="Roboto"/>
                <a:ea typeface="Roboto"/>
                <a:cs typeface="Roboto"/>
                <a:sym typeface="Roboto"/>
              </a:rPr>
              <a:t> CDF, CDE, CDW,COD,CML</a:t>
            </a:r>
            <a:endParaRPr/>
          </a:p>
        </p:txBody>
      </p:sp>
      <p:sp>
        <p:nvSpPr>
          <p:cNvPr id="805" name="Google Shape;805;p55"/>
          <p:cNvSpPr txBox="1"/>
          <p:nvPr/>
        </p:nvSpPr>
        <p:spPr>
          <a:xfrm>
            <a:off x="5143692" y="2965525"/>
            <a:ext cx="339300" cy="3078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Clr>
                <a:srgbClr val="E6E6E6"/>
              </a:buClr>
              <a:buSzPts val="1400"/>
              <a:buFont typeface="Roboto"/>
              <a:buNone/>
            </a:pPr>
            <a:r>
              <a:rPr lang="en" sz="1400">
                <a:solidFill>
                  <a:srgbClr val="7F4100"/>
                </a:solidFill>
                <a:latin typeface="Roboto"/>
                <a:ea typeface="Roboto"/>
                <a:cs typeface="Roboto"/>
                <a:sym typeface="Roboto"/>
              </a:rPr>
              <a:t>1:1</a:t>
            </a:r>
            <a:endParaRPr/>
          </a:p>
        </p:txBody>
      </p:sp>
      <p:sp>
        <p:nvSpPr>
          <p:cNvPr id="806" name="Google Shape;806;p55"/>
          <p:cNvSpPr txBox="1"/>
          <p:nvPr/>
        </p:nvSpPr>
        <p:spPr>
          <a:xfrm>
            <a:off x="6137749" y="3921375"/>
            <a:ext cx="389700" cy="3078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Clr>
                <a:srgbClr val="E6E6E6"/>
              </a:buClr>
              <a:buSzPts val="1400"/>
              <a:buFont typeface="Roboto"/>
              <a:buNone/>
            </a:pPr>
            <a:r>
              <a:rPr lang="en" sz="1400">
                <a:solidFill>
                  <a:srgbClr val="00457F"/>
                </a:solidFill>
                <a:latin typeface="Roboto"/>
                <a:ea typeface="Roboto"/>
                <a:cs typeface="Roboto"/>
                <a:sym typeface="Roboto"/>
              </a:rPr>
              <a:t>1:N</a:t>
            </a:r>
            <a:endParaRPr/>
          </a:p>
        </p:txBody>
      </p:sp>
      <p:sp>
        <p:nvSpPr>
          <p:cNvPr id="807" name="Google Shape;807;p55"/>
          <p:cNvSpPr txBox="1"/>
          <p:nvPr/>
        </p:nvSpPr>
        <p:spPr>
          <a:xfrm>
            <a:off x="4980375" y="1155725"/>
            <a:ext cx="1547100" cy="3078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Clr>
                <a:srgbClr val="E6E6E6"/>
              </a:buClr>
              <a:buSzPts val="1400"/>
              <a:buFont typeface="Roboto"/>
              <a:buNone/>
            </a:pPr>
            <a:r>
              <a:rPr lang="en" sz="1400">
                <a:solidFill>
                  <a:schemeClr val="accent6"/>
                </a:solidFill>
                <a:latin typeface="Roboto"/>
                <a:ea typeface="Roboto"/>
                <a:cs typeface="Roboto"/>
                <a:sym typeface="Roboto"/>
              </a:rPr>
              <a:t>ENVIRONMENTS</a:t>
            </a:r>
            <a:endParaRPr/>
          </a:p>
        </p:txBody>
      </p:sp>
      <p:pic>
        <p:nvPicPr>
          <p:cNvPr id="808" name="Google Shape;808;p55"/>
          <p:cNvPicPr preferRelativeResize="0"/>
          <p:nvPr/>
        </p:nvPicPr>
        <p:blipFill>
          <a:blip r:embed="rId3">
            <a:alphaModFix/>
          </a:blip>
          <a:stretch>
            <a:fillRect/>
          </a:stretch>
        </p:blipFill>
        <p:spPr>
          <a:xfrm>
            <a:off x="604475" y="1230550"/>
            <a:ext cx="4016225" cy="2245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6"/>
          <p:cNvSpPr/>
          <p:nvPr/>
        </p:nvSpPr>
        <p:spPr>
          <a:xfrm>
            <a:off x="1707750" y="2182973"/>
            <a:ext cx="1182000" cy="7686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KEY CONCEPTS &amp; COMPONENTS</a:t>
            </a:r>
            <a:endParaRPr/>
          </a:p>
        </p:txBody>
      </p:sp>
      <p:sp>
        <p:nvSpPr>
          <p:cNvPr id="815" name="Google Shape;815;p56"/>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Typical user flow</a:t>
            </a:r>
            <a:endParaRPr/>
          </a:p>
        </p:txBody>
      </p:sp>
      <p:pic>
        <p:nvPicPr>
          <p:cNvPr id="816" name="Google Shape;816;p56"/>
          <p:cNvPicPr preferRelativeResize="0"/>
          <p:nvPr/>
        </p:nvPicPr>
        <p:blipFill rotWithShape="1">
          <a:blip r:embed="rId3">
            <a:alphaModFix/>
          </a:blip>
          <a:srcRect b="0" l="129" r="139" t="0"/>
          <a:stretch/>
        </p:blipFill>
        <p:spPr>
          <a:xfrm>
            <a:off x="686352" y="2205700"/>
            <a:ext cx="702050" cy="714276"/>
          </a:xfrm>
          <a:prstGeom prst="rect">
            <a:avLst/>
          </a:prstGeom>
          <a:noFill/>
          <a:ln>
            <a:noFill/>
          </a:ln>
        </p:spPr>
      </p:pic>
      <p:cxnSp>
        <p:nvCxnSpPr>
          <p:cNvPr id="817" name="Google Shape;817;p56"/>
          <p:cNvCxnSpPr/>
          <p:nvPr/>
        </p:nvCxnSpPr>
        <p:spPr>
          <a:xfrm>
            <a:off x="1388550" y="2566438"/>
            <a:ext cx="548100" cy="0"/>
          </a:xfrm>
          <a:prstGeom prst="straightConnector1">
            <a:avLst/>
          </a:prstGeom>
          <a:noFill/>
          <a:ln cap="flat" cmpd="sng" w="9525">
            <a:solidFill>
              <a:schemeClr val="accent3"/>
            </a:solidFill>
            <a:prstDash val="solid"/>
            <a:round/>
            <a:headEnd len="med" w="med" type="none"/>
            <a:tailEnd len="med" w="med" type="triangle"/>
          </a:ln>
        </p:spPr>
      </p:cxnSp>
      <p:sp>
        <p:nvSpPr>
          <p:cNvPr id="818" name="Google Shape;818;p56"/>
          <p:cNvSpPr/>
          <p:nvPr/>
        </p:nvSpPr>
        <p:spPr>
          <a:xfrm>
            <a:off x="3059300" y="1562100"/>
            <a:ext cx="5571600" cy="20532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513100" y="2183069"/>
            <a:ext cx="1025100" cy="7686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txBox="1"/>
          <p:nvPr/>
        </p:nvSpPr>
        <p:spPr>
          <a:xfrm>
            <a:off x="513100" y="2993263"/>
            <a:ext cx="1025100" cy="1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Enterprise IT</a:t>
            </a:r>
            <a:endParaRPr sz="1000">
              <a:solidFill>
                <a:schemeClr val="accent6"/>
              </a:solidFill>
              <a:latin typeface="Roboto"/>
              <a:ea typeface="Roboto"/>
              <a:cs typeface="Roboto"/>
              <a:sym typeface="Roboto"/>
            </a:endParaRPr>
          </a:p>
        </p:txBody>
      </p:sp>
      <p:sp>
        <p:nvSpPr>
          <p:cNvPr id="821" name="Google Shape;821;p56"/>
          <p:cNvSpPr txBox="1"/>
          <p:nvPr/>
        </p:nvSpPr>
        <p:spPr>
          <a:xfrm>
            <a:off x="1707750" y="2993263"/>
            <a:ext cx="1182000" cy="1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CDP Control Plane</a:t>
            </a:r>
            <a:endParaRPr sz="1000">
              <a:solidFill>
                <a:schemeClr val="accent6"/>
              </a:solidFill>
              <a:latin typeface="Roboto"/>
              <a:ea typeface="Roboto"/>
              <a:cs typeface="Roboto"/>
              <a:sym typeface="Roboto"/>
            </a:endParaRPr>
          </a:p>
        </p:txBody>
      </p:sp>
      <p:sp>
        <p:nvSpPr>
          <p:cNvPr id="822" name="Google Shape;822;p56"/>
          <p:cNvSpPr txBox="1"/>
          <p:nvPr/>
        </p:nvSpPr>
        <p:spPr>
          <a:xfrm>
            <a:off x="4867500" y="3378525"/>
            <a:ext cx="3744900" cy="1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Enterprise Cloud Resources (IAM, Network, VMs, Buckets, etc.)</a:t>
            </a:r>
            <a:endParaRPr sz="1000">
              <a:solidFill>
                <a:schemeClr val="accent6"/>
              </a:solidFill>
              <a:latin typeface="Roboto"/>
              <a:ea typeface="Roboto"/>
              <a:cs typeface="Roboto"/>
              <a:sym typeface="Roboto"/>
            </a:endParaRPr>
          </a:p>
        </p:txBody>
      </p:sp>
      <p:pic>
        <p:nvPicPr>
          <p:cNvPr id="823" name="Google Shape;823;p56"/>
          <p:cNvPicPr preferRelativeResize="0"/>
          <p:nvPr/>
        </p:nvPicPr>
        <p:blipFill>
          <a:blip r:embed="rId4">
            <a:alphaModFix/>
          </a:blip>
          <a:stretch>
            <a:fillRect/>
          </a:stretch>
        </p:blipFill>
        <p:spPr>
          <a:xfrm>
            <a:off x="1968450" y="2209300"/>
            <a:ext cx="651925" cy="651925"/>
          </a:xfrm>
          <a:prstGeom prst="rect">
            <a:avLst/>
          </a:prstGeom>
          <a:noFill/>
          <a:ln>
            <a:noFill/>
          </a:ln>
        </p:spPr>
      </p:pic>
      <p:sp>
        <p:nvSpPr>
          <p:cNvPr id="824" name="Google Shape;824;p56"/>
          <p:cNvSpPr txBox="1"/>
          <p:nvPr/>
        </p:nvSpPr>
        <p:spPr>
          <a:xfrm>
            <a:off x="1707750" y="2809250"/>
            <a:ext cx="1182000" cy="1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Management Console</a:t>
            </a:r>
            <a:endParaRPr sz="800">
              <a:solidFill>
                <a:schemeClr val="dk1"/>
              </a:solidFill>
              <a:latin typeface="Roboto"/>
              <a:ea typeface="Roboto"/>
              <a:cs typeface="Roboto"/>
              <a:sym typeface="Roboto"/>
            </a:endParaRPr>
          </a:p>
        </p:txBody>
      </p:sp>
      <p:sp>
        <p:nvSpPr>
          <p:cNvPr id="825" name="Google Shape;825;p56"/>
          <p:cNvSpPr/>
          <p:nvPr/>
        </p:nvSpPr>
        <p:spPr>
          <a:xfrm>
            <a:off x="3251400" y="1679425"/>
            <a:ext cx="1025100" cy="1828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3327600" y="1727063"/>
            <a:ext cx="872700" cy="1600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lh6.googleusercontent.com/R7K2ZUWAiLv4jxX72xn-i1-AM8yKaikLWGHIj-aEn4FHoPvIYV_EUTcujIr0vunyHHmUgzmyzbm26ynNHyamNcR7CUd24tpLEbM0eDzCsxLM6mjpz6ya8SMLbH2FTLQV2i2-ZyZ49wE" id="827" name="Google Shape;827;p56"/>
          <p:cNvPicPr preferRelativeResize="0"/>
          <p:nvPr/>
        </p:nvPicPr>
        <p:blipFill rotWithShape="1">
          <a:blip r:embed="rId5">
            <a:alphaModFix/>
          </a:blip>
          <a:srcRect b="0" l="0" r="0" t="0"/>
          <a:stretch/>
        </p:blipFill>
        <p:spPr>
          <a:xfrm>
            <a:off x="3469436" y="1743927"/>
            <a:ext cx="589016" cy="308100"/>
          </a:xfrm>
          <a:prstGeom prst="rect">
            <a:avLst/>
          </a:prstGeom>
          <a:noFill/>
          <a:ln>
            <a:noFill/>
          </a:ln>
        </p:spPr>
      </p:pic>
      <p:sp>
        <p:nvSpPr>
          <p:cNvPr id="828" name="Google Shape;828;p56"/>
          <p:cNvSpPr/>
          <p:nvPr/>
        </p:nvSpPr>
        <p:spPr>
          <a:xfrm>
            <a:off x="1567800" y="2471638"/>
            <a:ext cx="189600" cy="1896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Roboto"/>
                <a:ea typeface="Roboto"/>
                <a:cs typeface="Roboto"/>
                <a:sym typeface="Roboto"/>
              </a:rPr>
              <a:t>1</a:t>
            </a:r>
            <a:endParaRPr sz="800">
              <a:solidFill>
                <a:schemeClr val="accent3"/>
              </a:solidFill>
              <a:latin typeface="Roboto"/>
              <a:ea typeface="Roboto"/>
              <a:cs typeface="Roboto"/>
              <a:sym typeface="Roboto"/>
            </a:endParaRPr>
          </a:p>
        </p:txBody>
      </p:sp>
      <p:sp>
        <p:nvSpPr>
          <p:cNvPr id="829" name="Google Shape;829;p56"/>
          <p:cNvSpPr txBox="1"/>
          <p:nvPr/>
        </p:nvSpPr>
        <p:spPr>
          <a:xfrm>
            <a:off x="513100" y="1488875"/>
            <a:ext cx="1025100" cy="7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Step 1 </a:t>
            </a:r>
            <a:endParaRPr sz="1000">
              <a:solidFill>
                <a:schemeClr val="accent3"/>
              </a:solidFill>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User connects to CDP with their enterprise identity</a:t>
            </a:r>
            <a:endParaRPr sz="1000">
              <a:latin typeface="Roboto"/>
              <a:ea typeface="Roboto"/>
              <a:cs typeface="Roboto"/>
              <a:sym typeface="Roboto"/>
            </a:endParaRPr>
          </a:p>
        </p:txBody>
      </p:sp>
      <p:sp>
        <p:nvSpPr>
          <p:cNvPr id="830" name="Google Shape;830;p56"/>
          <p:cNvSpPr txBox="1"/>
          <p:nvPr/>
        </p:nvSpPr>
        <p:spPr>
          <a:xfrm>
            <a:off x="1707750" y="3224575"/>
            <a:ext cx="1182000" cy="7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Step 2 </a:t>
            </a:r>
            <a:endParaRPr sz="1000">
              <a:solidFill>
                <a:schemeClr val="accent3"/>
              </a:solidFill>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They create an environment and data lake for their enterprise</a:t>
            </a:r>
            <a:endParaRPr sz="1000">
              <a:latin typeface="Roboto"/>
              <a:ea typeface="Roboto"/>
              <a:cs typeface="Roboto"/>
              <a:sym typeface="Roboto"/>
            </a:endParaRPr>
          </a:p>
        </p:txBody>
      </p:sp>
      <p:cxnSp>
        <p:nvCxnSpPr>
          <p:cNvPr id="831" name="Google Shape;831;p56"/>
          <p:cNvCxnSpPr/>
          <p:nvPr/>
        </p:nvCxnSpPr>
        <p:spPr>
          <a:xfrm>
            <a:off x="2655900" y="2566438"/>
            <a:ext cx="548100" cy="0"/>
          </a:xfrm>
          <a:prstGeom prst="straightConnector1">
            <a:avLst/>
          </a:prstGeom>
          <a:noFill/>
          <a:ln cap="flat" cmpd="sng" w="9525">
            <a:solidFill>
              <a:schemeClr val="accent3"/>
            </a:solidFill>
            <a:prstDash val="solid"/>
            <a:round/>
            <a:headEnd len="med" w="med" type="none"/>
            <a:tailEnd len="med" w="med" type="triangle"/>
          </a:ln>
        </p:spPr>
      </p:cxnSp>
      <p:sp>
        <p:nvSpPr>
          <p:cNvPr id="832" name="Google Shape;832;p56"/>
          <p:cNvSpPr/>
          <p:nvPr/>
        </p:nvSpPr>
        <p:spPr>
          <a:xfrm>
            <a:off x="2835150" y="2471638"/>
            <a:ext cx="189600" cy="1896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Roboto"/>
                <a:ea typeface="Roboto"/>
                <a:cs typeface="Roboto"/>
                <a:sym typeface="Roboto"/>
              </a:rPr>
              <a:t>2</a:t>
            </a:r>
            <a:endParaRPr sz="800">
              <a:solidFill>
                <a:schemeClr val="accent3"/>
              </a:solidFill>
              <a:latin typeface="Roboto"/>
              <a:ea typeface="Roboto"/>
              <a:cs typeface="Roboto"/>
              <a:sym typeface="Roboto"/>
            </a:endParaRPr>
          </a:p>
        </p:txBody>
      </p:sp>
      <p:sp>
        <p:nvSpPr>
          <p:cNvPr id="833" name="Google Shape;833;p56"/>
          <p:cNvSpPr txBox="1"/>
          <p:nvPr/>
        </p:nvSpPr>
        <p:spPr>
          <a:xfrm>
            <a:off x="3387450" y="3365171"/>
            <a:ext cx="7530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Environment</a:t>
            </a:r>
            <a:endParaRPr sz="800">
              <a:solidFill>
                <a:schemeClr val="lt1"/>
              </a:solidFill>
              <a:latin typeface="Roboto"/>
              <a:ea typeface="Roboto"/>
              <a:cs typeface="Roboto"/>
              <a:sym typeface="Roboto"/>
            </a:endParaRPr>
          </a:p>
        </p:txBody>
      </p:sp>
      <p:sp>
        <p:nvSpPr>
          <p:cNvPr id="834" name="Google Shape;834;p56"/>
          <p:cNvSpPr txBox="1"/>
          <p:nvPr/>
        </p:nvSpPr>
        <p:spPr>
          <a:xfrm>
            <a:off x="3387450" y="3183863"/>
            <a:ext cx="753000" cy="12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Data Lake</a:t>
            </a:r>
            <a:endParaRPr sz="800">
              <a:solidFill>
                <a:schemeClr val="lt1"/>
              </a:solidFill>
              <a:latin typeface="Roboto"/>
              <a:ea typeface="Roboto"/>
              <a:cs typeface="Roboto"/>
              <a:sym typeface="Roboto"/>
            </a:endParaRPr>
          </a:p>
        </p:txBody>
      </p:sp>
      <p:sp>
        <p:nvSpPr>
          <p:cNvPr id="835" name="Google Shape;835;p56"/>
          <p:cNvSpPr/>
          <p:nvPr/>
        </p:nvSpPr>
        <p:spPr>
          <a:xfrm>
            <a:off x="3414838" y="2088075"/>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Atlas</a:t>
            </a:r>
            <a:endParaRPr sz="800">
              <a:solidFill>
                <a:schemeClr val="lt1"/>
              </a:solidFill>
              <a:latin typeface="Roboto"/>
              <a:ea typeface="Roboto"/>
              <a:cs typeface="Roboto"/>
              <a:sym typeface="Roboto"/>
            </a:endParaRPr>
          </a:p>
        </p:txBody>
      </p:sp>
      <p:sp>
        <p:nvSpPr>
          <p:cNvPr id="836" name="Google Shape;836;p56"/>
          <p:cNvSpPr/>
          <p:nvPr/>
        </p:nvSpPr>
        <p:spPr>
          <a:xfrm>
            <a:off x="3414838" y="2244590"/>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Ranger</a:t>
            </a:r>
            <a:endParaRPr sz="800">
              <a:solidFill>
                <a:schemeClr val="lt1"/>
              </a:solidFill>
              <a:latin typeface="Roboto"/>
              <a:ea typeface="Roboto"/>
              <a:cs typeface="Roboto"/>
              <a:sym typeface="Roboto"/>
            </a:endParaRPr>
          </a:p>
        </p:txBody>
      </p:sp>
      <p:sp>
        <p:nvSpPr>
          <p:cNvPr id="837" name="Google Shape;837;p56"/>
          <p:cNvSpPr/>
          <p:nvPr/>
        </p:nvSpPr>
        <p:spPr>
          <a:xfrm>
            <a:off x="3414838" y="2401104"/>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Knox</a:t>
            </a:r>
            <a:endParaRPr sz="800">
              <a:solidFill>
                <a:schemeClr val="lt1"/>
              </a:solidFill>
              <a:latin typeface="Roboto"/>
              <a:ea typeface="Roboto"/>
              <a:cs typeface="Roboto"/>
              <a:sym typeface="Roboto"/>
            </a:endParaRPr>
          </a:p>
        </p:txBody>
      </p:sp>
      <p:sp>
        <p:nvSpPr>
          <p:cNvPr id="838" name="Google Shape;838;p56"/>
          <p:cNvSpPr/>
          <p:nvPr/>
        </p:nvSpPr>
        <p:spPr>
          <a:xfrm>
            <a:off x="3414838" y="2557619"/>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IdBroker</a:t>
            </a:r>
            <a:endParaRPr sz="800">
              <a:solidFill>
                <a:schemeClr val="lt1"/>
              </a:solidFill>
              <a:latin typeface="Roboto"/>
              <a:ea typeface="Roboto"/>
              <a:cs typeface="Roboto"/>
              <a:sym typeface="Roboto"/>
            </a:endParaRPr>
          </a:p>
        </p:txBody>
      </p:sp>
      <p:sp>
        <p:nvSpPr>
          <p:cNvPr id="839" name="Google Shape;839;p56"/>
          <p:cNvSpPr/>
          <p:nvPr/>
        </p:nvSpPr>
        <p:spPr>
          <a:xfrm>
            <a:off x="3414838" y="2714133"/>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FreeIPA</a:t>
            </a:r>
            <a:endParaRPr sz="800">
              <a:solidFill>
                <a:schemeClr val="lt1"/>
              </a:solidFill>
              <a:latin typeface="Roboto"/>
              <a:ea typeface="Roboto"/>
              <a:cs typeface="Roboto"/>
              <a:sym typeface="Roboto"/>
            </a:endParaRPr>
          </a:p>
        </p:txBody>
      </p:sp>
      <p:sp>
        <p:nvSpPr>
          <p:cNvPr id="840" name="Google Shape;840;p56"/>
          <p:cNvSpPr/>
          <p:nvPr/>
        </p:nvSpPr>
        <p:spPr>
          <a:xfrm>
            <a:off x="3414838" y="2870648"/>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CM</a:t>
            </a:r>
            <a:endParaRPr sz="800">
              <a:solidFill>
                <a:schemeClr val="lt1"/>
              </a:solidFill>
              <a:latin typeface="Roboto"/>
              <a:ea typeface="Roboto"/>
              <a:cs typeface="Roboto"/>
              <a:sym typeface="Roboto"/>
            </a:endParaRPr>
          </a:p>
        </p:txBody>
      </p:sp>
      <p:sp>
        <p:nvSpPr>
          <p:cNvPr id="841" name="Google Shape;841;p56"/>
          <p:cNvSpPr/>
          <p:nvPr/>
        </p:nvSpPr>
        <p:spPr>
          <a:xfrm>
            <a:off x="3414838" y="3027163"/>
            <a:ext cx="702000" cy="121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HMS</a:t>
            </a:r>
            <a:endParaRPr sz="800">
              <a:solidFill>
                <a:schemeClr val="lt1"/>
              </a:solidFill>
              <a:latin typeface="Roboto"/>
              <a:ea typeface="Roboto"/>
              <a:cs typeface="Roboto"/>
              <a:sym typeface="Roboto"/>
            </a:endParaRPr>
          </a:p>
        </p:txBody>
      </p:sp>
      <p:grpSp>
        <p:nvGrpSpPr>
          <p:cNvPr id="842" name="Google Shape;842;p56"/>
          <p:cNvGrpSpPr/>
          <p:nvPr/>
        </p:nvGrpSpPr>
        <p:grpSpPr>
          <a:xfrm>
            <a:off x="3864300" y="1074163"/>
            <a:ext cx="4621500" cy="1292338"/>
            <a:chOff x="3864300" y="1074163"/>
            <a:chExt cx="4621500" cy="1292338"/>
          </a:xfrm>
        </p:grpSpPr>
        <p:sp>
          <p:nvSpPr>
            <p:cNvPr id="843" name="Google Shape;843;p56"/>
            <p:cNvSpPr txBox="1"/>
            <p:nvPr/>
          </p:nvSpPr>
          <p:spPr>
            <a:xfrm>
              <a:off x="3864300" y="1074163"/>
              <a:ext cx="1818300" cy="51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Step 3 </a:t>
              </a:r>
              <a:endParaRPr sz="1000">
                <a:solidFill>
                  <a:schemeClr val="accent3"/>
                </a:solidFill>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They create data hub clusters for traditional workloads </a:t>
              </a:r>
              <a:endParaRPr sz="1000">
                <a:latin typeface="Roboto"/>
                <a:ea typeface="Roboto"/>
                <a:cs typeface="Roboto"/>
                <a:sym typeface="Roboto"/>
              </a:endParaRPr>
            </a:p>
          </p:txBody>
        </p:sp>
        <p:cxnSp>
          <p:nvCxnSpPr>
            <p:cNvPr id="844" name="Google Shape;844;p56"/>
            <p:cNvCxnSpPr/>
            <p:nvPr/>
          </p:nvCxnSpPr>
          <p:spPr>
            <a:xfrm>
              <a:off x="4297950" y="2009338"/>
              <a:ext cx="548100" cy="0"/>
            </a:xfrm>
            <a:prstGeom prst="straightConnector1">
              <a:avLst/>
            </a:prstGeom>
            <a:noFill/>
            <a:ln cap="flat" cmpd="sng" w="9525">
              <a:solidFill>
                <a:schemeClr val="accent3"/>
              </a:solidFill>
              <a:prstDash val="solid"/>
              <a:round/>
              <a:headEnd len="med" w="med" type="none"/>
              <a:tailEnd len="med" w="med" type="triangle"/>
            </a:ln>
          </p:spPr>
        </p:cxnSp>
        <p:sp>
          <p:nvSpPr>
            <p:cNvPr id="845" name="Google Shape;845;p56"/>
            <p:cNvSpPr/>
            <p:nvPr/>
          </p:nvSpPr>
          <p:spPr>
            <a:xfrm>
              <a:off x="4477200" y="1914538"/>
              <a:ext cx="189600" cy="1896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Roboto"/>
                  <a:ea typeface="Roboto"/>
                  <a:cs typeface="Roboto"/>
                  <a:sym typeface="Roboto"/>
                </a:rPr>
                <a:t>3</a:t>
              </a:r>
              <a:endParaRPr sz="800">
                <a:solidFill>
                  <a:schemeClr val="accent3"/>
                </a:solidFill>
                <a:latin typeface="Roboto"/>
                <a:ea typeface="Roboto"/>
                <a:cs typeface="Roboto"/>
                <a:sym typeface="Roboto"/>
              </a:endParaRPr>
            </a:p>
          </p:txBody>
        </p:sp>
        <p:sp>
          <p:nvSpPr>
            <p:cNvPr id="846" name="Google Shape;846;p56"/>
            <p:cNvSpPr/>
            <p:nvPr/>
          </p:nvSpPr>
          <p:spPr>
            <a:xfrm>
              <a:off x="4867500" y="1652200"/>
              <a:ext cx="1708800" cy="71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47" name="Google Shape;847;p56"/>
            <p:cNvSpPr/>
            <p:nvPr/>
          </p:nvSpPr>
          <p:spPr>
            <a:xfrm>
              <a:off x="6777000" y="1652200"/>
              <a:ext cx="1708800" cy="71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txBox="1"/>
            <p:nvPr/>
          </p:nvSpPr>
          <p:spPr>
            <a:xfrm>
              <a:off x="5345400" y="2205696"/>
              <a:ext cx="7530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BI Team Cluster</a:t>
              </a:r>
              <a:endParaRPr sz="800">
                <a:solidFill>
                  <a:schemeClr val="lt1"/>
                </a:solidFill>
                <a:latin typeface="Roboto"/>
                <a:ea typeface="Roboto"/>
                <a:cs typeface="Roboto"/>
                <a:sym typeface="Roboto"/>
              </a:endParaRPr>
            </a:p>
          </p:txBody>
        </p:sp>
        <p:sp>
          <p:nvSpPr>
            <p:cNvPr id="849" name="Google Shape;849;p56"/>
            <p:cNvSpPr txBox="1"/>
            <p:nvPr/>
          </p:nvSpPr>
          <p:spPr>
            <a:xfrm>
              <a:off x="7118850" y="2205700"/>
              <a:ext cx="10251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ETL Team Cluster</a:t>
              </a:r>
              <a:endParaRPr sz="800">
                <a:solidFill>
                  <a:schemeClr val="lt1"/>
                </a:solidFill>
                <a:latin typeface="Roboto"/>
                <a:ea typeface="Roboto"/>
                <a:cs typeface="Roboto"/>
                <a:sym typeface="Roboto"/>
              </a:endParaRPr>
            </a:p>
          </p:txBody>
        </p:sp>
        <p:sp>
          <p:nvSpPr>
            <p:cNvPr id="850" name="Google Shape;850;p56"/>
            <p:cNvSpPr/>
            <p:nvPr/>
          </p:nvSpPr>
          <p:spPr>
            <a:xfrm>
              <a:off x="4943704"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1" name="Google Shape;851;p56"/>
            <p:cNvSpPr/>
            <p:nvPr/>
          </p:nvSpPr>
          <p:spPr>
            <a:xfrm>
              <a:off x="5485816"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2" name="Google Shape;852;p56"/>
            <p:cNvSpPr/>
            <p:nvPr/>
          </p:nvSpPr>
          <p:spPr>
            <a:xfrm>
              <a:off x="6027929"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3" name="Google Shape;853;p56"/>
            <p:cNvSpPr/>
            <p:nvPr/>
          </p:nvSpPr>
          <p:spPr>
            <a:xfrm>
              <a:off x="6857854"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4" name="Google Shape;854;p56"/>
            <p:cNvSpPr/>
            <p:nvPr/>
          </p:nvSpPr>
          <p:spPr>
            <a:xfrm>
              <a:off x="7399966"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5" name="Google Shape;855;p56"/>
            <p:cNvSpPr/>
            <p:nvPr/>
          </p:nvSpPr>
          <p:spPr>
            <a:xfrm>
              <a:off x="7942079" y="1714679"/>
              <a:ext cx="464100" cy="4683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56" name="Google Shape;856;p56"/>
            <p:cNvSpPr txBox="1"/>
            <p:nvPr/>
          </p:nvSpPr>
          <p:spPr>
            <a:xfrm>
              <a:off x="6916200"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1</a:t>
              </a:r>
              <a:endParaRPr sz="800">
                <a:solidFill>
                  <a:schemeClr val="lt1"/>
                </a:solidFill>
                <a:latin typeface="Roboto"/>
                <a:ea typeface="Roboto"/>
                <a:cs typeface="Roboto"/>
                <a:sym typeface="Roboto"/>
              </a:endParaRPr>
            </a:p>
          </p:txBody>
        </p:sp>
        <p:sp>
          <p:nvSpPr>
            <p:cNvPr id="857" name="Google Shape;857;p56"/>
            <p:cNvSpPr txBox="1"/>
            <p:nvPr/>
          </p:nvSpPr>
          <p:spPr>
            <a:xfrm>
              <a:off x="7458313"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2</a:t>
              </a:r>
              <a:endParaRPr sz="800">
                <a:solidFill>
                  <a:schemeClr val="lt1"/>
                </a:solidFill>
                <a:latin typeface="Roboto"/>
                <a:ea typeface="Roboto"/>
                <a:cs typeface="Roboto"/>
                <a:sym typeface="Roboto"/>
              </a:endParaRPr>
            </a:p>
          </p:txBody>
        </p:sp>
        <p:sp>
          <p:nvSpPr>
            <p:cNvPr id="858" name="Google Shape;858;p56"/>
            <p:cNvSpPr txBox="1"/>
            <p:nvPr/>
          </p:nvSpPr>
          <p:spPr>
            <a:xfrm>
              <a:off x="7989013"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3</a:t>
              </a:r>
              <a:endParaRPr sz="800">
                <a:solidFill>
                  <a:schemeClr val="lt1"/>
                </a:solidFill>
                <a:latin typeface="Roboto"/>
                <a:ea typeface="Roboto"/>
                <a:cs typeface="Roboto"/>
                <a:sym typeface="Roboto"/>
              </a:endParaRPr>
            </a:p>
          </p:txBody>
        </p:sp>
        <p:pic>
          <p:nvPicPr>
            <p:cNvPr id="859" name="Google Shape;859;p56"/>
            <p:cNvPicPr preferRelativeResize="0"/>
            <p:nvPr/>
          </p:nvPicPr>
          <p:blipFill>
            <a:blip r:embed="rId6">
              <a:alphaModFix/>
            </a:blip>
            <a:stretch>
              <a:fillRect/>
            </a:stretch>
          </p:blipFill>
          <p:spPr>
            <a:xfrm>
              <a:off x="5128913" y="1759738"/>
              <a:ext cx="228600" cy="228600"/>
            </a:xfrm>
            <a:prstGeom prst="rect">
              <a:avLst/>
            </a:prstGeom>
            <a:noFill/>
            <a:ln>
              <a:noFill/>
            </a:ln>
          </p:spPr>
        </p:pic>
        <p:pic>
          <p:nvPicPr>
            <p:cNvPr id="860" name="Google Shape;860;p56"/>
            <p:cNvPicPr preferRelativeResize="0"/>
            <p:nvPr/>
          </p:nvPicPr>
          <p:blipFill>
            <a:blip r:embed="rId7">
              <a:alphaModFix/>
            </a:blip>
            <a:stretch>
              <a:fillRect/>
            </a:stretch>
          </p:blipFill>
          <p:spPr>
            <a:xfrm>
              <a:off x="4916520" y="1779245"/>
              <a:ext cx="228600" cy="189600"/>
            </a:xfrm>
            <a:prstGeom prst="rect">
              <a:avLst/>
            </a:prstGeom>
            <a:noFill/>
            <a:ln>
              <a:noFill/>
            </a:ln>
          </p:spPr>
        </p:pic>
        <p:pic>
          <p:nvPicPr>
            <p:cNvPr id="861" name="Google Shape;861;p56"/>
            <p:cNvPicPr preferRelativeResize="0"/>
            <p:nvPr/>
          </p:nvPicPr>
          <p:blipFill>
            <a:blip r:embed="rId6">
              <a:alphaModFix/>
            </a:blip>
            <a:stretch>
              <a:fillRect/>
            </a:stretch>
          </p:blipFill>
          <p:spPr>
            <a:xfrm>
              <a:off x="5682575" y="1766988"/>
              <a:ext cx="228600" cy="228600"/>
            </a:xfrm>
            <a:prstGeom prst="rect">
              <a:avLst/>
            </a:prstGeom>
            <a:noFill/>
            <a:ln>
              <a:noFill/>
            </a:ln>
          </p:spPr>
        </p:pic>
        <p:pic>
          <p:nvPicPr>
            <p:cNvPr id="862" name="Google Shape;862;p56"/>
            <p:cNvPicPr preferRelativeResize="0"/>
            <p:nvPr/>
          </p:nvPicPr>
          <p:blipFill>
            <a:blip r:embed="rId7">
              <a:alphaModFix/>
            </a:blip>
            <a:stretch>
              <a:fillRect/>
            </a:stretch>
          </p:blipFill>
          <p:spPr>
            <a:xfrm>
              <a:off x="5470182" y="1786495"/>
              <a:ext cx="228600" cy="189600"/>
            </a:xfrm>
            <a:prstGeom prst="rect">
              <a:avLst/>
            </a:prstGeom>
            <a:noFill/>
            <a:ln>
              <a:noFill/>
            </a:ln>
          </p:spPr>
        </p:pic>
        <p:pic>
          <p:nvPicPr>
            <p:cNvPr id="863" name="Google Shape;863;p56"/>
            <p:cNvPicPr preferRelativeResize="0"/>
            <p:nvPr/>
          </p:nvPicPr>
          <p:blipFill>
            <a:blip r:embed="rId6">
              <a:alphaModFix/>
            </a:blip>
            <a:stretch>
              <a:fillRect/>
            </a:stretch>
          </p:blipFill>
          <p:spPr>
            <a:xfrm>
              <a:off x="6230925" y="1766988"/>
              <a:ext cx="228600" cy="228600"/>
            </a:xfrm>
            <a:prstGeom prst="rect">
              <a:avLst/>
            </a:prstGeom>
            <a:noFill/>
            <a:ln>
              <a:noFill/>
            </a:ln>
          </p:spPr>
        </p:pic>
        <p:pic>
          <p:nvPicPr>
            <p:cNvPr id="864" name="Google Shape;864;p56"/>
            <p:cNvPicPr preferRelativeResize="0"/>
            <p:nvPr/>
          </p:nvPicPr>
          <p:blipFill>
            <a:blip r:embed="rId7">
              <a:alphaModFix/>
            </a:blip>
            <a:stretch>
              <a:fillRect/>
            </a:stretch>
          </p:blipFill>
          <p:spPr>
            <a:xfrm>
              <a:off x="6018532" y="1786495"/>
              <a:ext cx="228600" cy="189600"/>
            </a:xfrm>
            <a:prstGeom prst="rect">
              <a:avLst/>
            </a:prstGeom>
            <a:noFill/>
            <a:ln>
              <a:noFill/>
            </a:ln>
          </p:spPr>
        </p:pic>
        <p:sp>
          <p:nvSpPr>
            <p:cNvPr id="865" name="Google Shape;865;p56"/>
            <p:cNvSpPr txBox="1"/>
            <p:nvPr/>
          </p:nvSpPr>
          <p:spPr>
            <a:xfrm>
              <a:off x="5002050"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1</a:t>
              </a:r>
              <a:endParaRPr sz="800">
                <a:solidFill>
                  <a:schemeClr val="lt1"/>
                </a:solidFill>
                <a:latin typeface="Roboto"/>
                <a:ea typeface="Roboto"/>
                <a:cs typeface="Roboto"/>
                <a:sym typeface="Roboto"/>
              </a:endParaRPr>
            </a:p>
          </p:txBody>
        </p:sp>
        <p:sp>
          <p:nvSpPr>
            <p:cNvPr id="866" name="Google Shape;866;p56"/>
            <p:cNvSpPr txBox="1"/>
            <p:nvPr/>
          </p:nvSpPr>
          <p:spPr>
            <a:xfrm>
              <a:off x="5544163"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2</a:t>
              </a:r>
              <a:endParaRPr sz="800">
                <a:solidFill>
                  <a:schemeClr val="lt1"/>
                </a:solidFill>
                <a:latin typeface="Roboto"/>
                <a:ea typeface="Roboto"/>
                <a:cs typeface="Roboto"/>
                <a:sym typeface="Roboto"/>
              </a:endParaRPr>
            </a:p>
          </p:txBody>
        </p:sp>
        <p:sp>
          <p:nvSpPr>
            <p:cNvPr id="867" name="Google Shape;867;p56"/>
            <p:cNvSpPr txBox="1"/>
            <p:nvPr/>
          </p:nvSpPr>
          <p:spPr>
            <a:xfrm>
              <a:off x="6074863" y="2064475"/>
              <a:ext cx="347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Node 3</a:t>
              </a:r>
              <a:endParaRPr sz="800">
                <a:solidFill>
                  <a:schemeClr val="lt1"/>
                </a:solidFill>
                <a:latin typeface="Roboto"/>
                <a:ea typeface="Roboto"/>
                <a:cs typeface="Roboto"/>
                <a:sym typeface="Roboto"/>
              </a:endParaRPr>
            </a:p>
          </p:txBody>
        </p:sp>
        <p:pic>
          <p:nvPicPr>
            <p:cNvPr id="868" name="Google Shape;868;p56"/>
            <p:cNvPicPr preferRelativeResize="0"/>
            <p:nvPr/>
          </p:nvPicPr>
          <p:blipFill>
            <a:blip r:embed="rId8">
              <a:alphaModFix/>
            </a:blip>
            <a:stretch>
              <a:fillRect/>
            </a:stretch>
          </p:blipFill>
          <p:spPr>
            <a:xfrm>
              <a:off x="7093825" y="1767009"/>
              <a:ext cx="228600" cy="228600"/>
            </a:xfrm>
            <a:prstGeom prst="rect">
              <a:avLst/>
            </a:prstGeom>
            <a:noFill/>
            <a:ln>
              <a:noFill/>
            </a:ln>
          </p:spPr>
        </p:pic>
        <p:pic>
          <p:nvPicPr>
            <p:cNvPr id="869" name="Google Shape;869;p56"/>
            <p:cNvPicPr preferRelativeResize="0"/>
            <p:nvPr/>
          </p:nvPicPr>
          <p:blipFill>
            <a:blip r:embed="rId9">
              <a:alphaModFix/>
            </a:blip>
            <a:stretch>
              <a:fillRect/>
            </a:stretch>
          </p:blipFill>
          <p:spPr>
            <a:xfrm>
              <a:off x="6866756" y="1767009"/>
              <a:ext cx="228600" cy="228600"/>
            </a:xfrm>
            <a:prstGeom prst="rect">
              <a:avLst/>
            </a:prstGeom>
            <a:noFill/>
            <a:ln>
              <a:noFill/>
            </a:ln>
          </p:spPr>
        </p:pic>
        <p:pic>
          <p:nvPicPr>
            <p:cNvPr id="870" name="Google Shape;870;p56"/>
            <p:cNvPicPr preferRelativeResize="0"/>
            <p:nvPr/>
          </p:nvPicPr>
          <p:blipFill>
            <a:blip r:embed="rId8">
              <a:alphaModFix/>
            </a:blip>
            <a:stretch>
              <a:fillRect/>
            </a:stretch>
          </p:blipFill>
          <p:spPr>
            <a:xfrm>
              <a:off x="7631488" y="1767009"/>
              <a:ext cx="228600" cy="228600"/>
            </a:xfrm>
            <a:prstGeom prst="rect">
              <a:avLst/>
            </a:prstGeom>
            <a:noFill/>
            <a:ln>
              <a:noFill/>
            </a:ln>
          </p:spPr>
        </p:pic>
        <p:pic>
          <p:nvPicPr>
            <p:cNvPr id="871" name="Google Shape;871;p56"/>
            <p:cNvPicPr preferRelativeResize="0"/>
            <p:nvPr/>
          </p:nvPicPr>
          <p:blipFill>
            <a:blip r:embed="rId9">
              <a:alphaModFix/>
            </a:blip>
            <a:stretch>
              <a:fillRect/>
            </a:stretch>
          </p:blipFill>
          <p:spPr>
            <a:xfrm>
              <a:off x="7404419" y="1767009"/>
              <a:ext cx="228600" cy="228600"/>
            </a:xfrm>
            <a:prstGeom prst="rect">
              <a:avLst/>
            </a:prstGeom>
            <a:noFill/>
            <a:ln>
              <a:noFill/>
            </a:ln>
          </p:spPr>
        </p:pic>
        <p:pic>
          <p:nvPicPr>
            <p:cNvPr id="872" name="Google Shape;872;p56"/>
            <p:cNvPicPr preferRelativeResize="0"/>
            <p:nvPr/>
          </p:nvPicPr>
          <p:blipFill>
            <a:blip r:embed="rId8">
              <a:alphaModFix/>
            </a:blip>
            <a:stretch>
              <a:fillRect/>
            </a:stretch>
          </p:blipFill>
          <p:spPr>
            <a:xfrm>
              <a:off x="8168688" y="1783684"/>
              <a:ext cx="228600" cy="228600"/>
            </a:xfrm>
            <a:prstGeom prst="rect">
              <a:avLst/>
            </a:prstGeom>
            <a:noFill/>
            <a:ln>
              <a:noFill/>
            </a:ln>
          </p:spPr>
        </p:pic>
        <p:pic>
          <p:nvPicPr>
            <p:cNvPr id="873" name="Google Shape;873;p56"/>
            <p:cNvPicPr preferRelativeResize="0"/>
            <p:nvPr/>
          </p:nvPicPr>
          <p:blipFill>
            <a:blip r:embed="rId9">
              <a:alphaModFix/>
            </a:blip>
            <a:stretch>
              <a:fillRect/>
            </a:stretch>
          </p:blipFill>
          <p:spPr>
            <a:xfrm>
              <a:off x="7941619" y="1783684"/>
              <a:ext cx="228600" cy="228600"/>
            </a:xfrm>
            <a:prstGeom prst="rect">
              <a:avLst/>
            </a:prstGeom>
            <a:noFill/>
            <a:ln>
              <a:noFill/>
            </a:ln>
          </p:spPr>
        </p:pic>
      </p:grpSp>
      <p:grpSp>
        <p:nvGrpSpPr>
          <p:cNvPr id="874" name="Google Shape;874;p56"/>
          <p:cNvGrpSpPr/>
          <p:nvPr/>
        </p:nvGrpSpPr>
        <p:grpSpPr>
          <a:xfrm>
            <a:off x="3918200" y="2541125"/>
            <a:ext cx="4567600" cy="1627900"/>
            <a:chOff x="3918200" y="2541125"/>
            <a:chExt cx="4567600" cy="1627900"/>
          </a:xfrm>
        </p:grpSpPr>
        <p:cxnSp>
          <p:nvCxnSpPr>
            <p:cNvPr id="875" name="Google Shape;875;p56"/>
            <p:cNvCxnSpPr/>
            <p:nvPr/>
          </p:nvCxnSpPr>
          <p:spPr>
            <a:xfrm>
              <a:off x="4297950" y="2898300"/>
              <a:ext cx="548100" cy="0"/>
            </a:xfrm>
            <a:prstGeom prst="straightConnector1">
              <a:avLst/>
            </a:prstGeom>
            <a:noFill/>
            <a:ln cap="flat" cmpd="sng" w="9525">
              <a:solidFill>
                <a:schemeClr val="accent3"/>
              </a:solidFill>
              <a:prstDash val="solid"/>
              <a:round/>
              <a:headEnd len="med" w="med" type="none"/>
              <a:tailEnd len="med" w="med" type="triangle"/>
            </a:ln>
          </p:spPr>
        </p:cxnSp>
        <p:sp>
          <p:nvSpPr>
            <p:cNvPr id="876" name="Google Shape;876;p56"/>
            <p:cNvSpPr/>
            <p:nvPr/>
          </p:nvSpPr>
          <p:spPr>
            <a:xfrm>
              <a:off x="4477200" y="2803500"/>
              <a:ext cx="189600" cy="1896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Roboto"/>
                  <a:ea typeface="Roboto"/>
                  <a:cs typeface="Roboto"/>
                  <a:sym typeface="Roboto"/>
                </a:rPr>
                <a:t>4</a:t>
              </a:r>
              <a:endParaRPr sz="800">
                <a:solidFill>
                  <a:schemeClr val="accent3"/>
                </a:solidFill>
                <a:latin typeface="Roboto"/>
                <a:ea typeface="Roboto"/>
                <a:cs typeface="Roboto"/>
                <a:sym typeface="Roboto"/>
              </a:endParaRPr>
            </a:p>
          </p:txBody>
        </p:sp>
        <p:sp>
          <p:nvSpPr>
            <p:cNvPr id="877" name="Google Shape;877;p56"/>
            <p:cNvSpPr txBox="1"/>
            <p:nvPr/>
          </p:nvSpPr>
          <p:spPr>
            <a:xfrm>
              <a:off x="3918200" y="3653625"/>
              <a:ext cx="2100300" cy="51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Step 4</a:t>
              </a:r>
              <a:endParaRPr sz="1000">
                <a:solidFill>
                  <a:schemeClr val="accent3"/>
                </a:solidFill>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They create access points for containerized analytic experiences</a:t>
              </a:r>
              <a:endParaRPr sz="1000">
                <a:latin typeface="Roboto"/>
                <a:ea typeface="Roboto"/>
                <a:cs typeface="Roboto"/>
                <a:sym typeface="Roboto"/>
              </a:endParaRPr>
            </a:p>
          </p:txBody>
        </p:sp>
        <p:sp>
          <p:nvSpPr>
            <p:cNvPr id="878" name="Google Shape;878;p56"/>
            <p:cNvSpPr/>
            <p:nvPr/>
          </p:nvSpPr>
          <p:spPr>
            <a:xfrm>
              <a:off x="4867500" y="2541138"/>
              <a:ext cx="1708800" cy="71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txBox="1"/>
            <p:nvPr/>
          </p:nvSpPr>
          <p:spPr>
            <a:xfrm>
              <a:off x="4924675" y="3107325"/>
              <a:ext cx="1586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Data Warehouse Experience</a:t>
              </a:r>
              <a:endParaRPr sz="800">
                <a:solidFill>
                  <a:schemeClr val="lt1"/>
                </a:solidFill>
                <a:latin typeface="Roboto"/>
                <a:ea typeface="Roboto"/>
                <a:cs typeface="Roboto"/>
                <a:sym typeface="Roboto"/>
              </a:endParaRPr>
            </a:p>
          </p:txBody>
        </p:sp>
        <p:sp>
          <p:nvSpPr>
            <p:cNvPr id="880" name="Google Shape;880;p56"/>
            <p:cNvSpPr/>
            <p:nvPr/>
          </p:nvSpPr>
          <p:spPr>
            <a:xfrm>
              <a:off x="4920016"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1" name="Google Shape;881;p56"/>
            <p:cNvSpPr/>
            <p:nvPr/>
          </p:nvSpPr>
          <p:spPr>
            <a:xfrm>
              <a:off x="5121834"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2" name="Google Shape;882;p56"/>
            <p:cNvSpPr/>
            <p:nvPr/>
          </p:nvSpPr>
          <p:spPr>
            <a:xfrm>
              <a:off x="5323652"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3" name="Google Shape;883;p56"/>
            <p:cNvSpPr/>
            <p:nvPr/>
          </p:nvSpPr>
          <p:spPr>
            <a:xfrm>
              <a:off x="5525470"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4" name="Google Shape;884;p56"/>
            <p:cNvSpPr/>
            <p:nvPr/>
          </p:nvSpPr>
          <p:spPr>
            <a:xfrm>
              <a:off x="5727288"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5" name="Google Shape;885;p56"/>
            <p:cNvSpPr/>
            <p:nvPr/>
          </p:nvSpPr>
          <p:spPr>
            <a:xfrm>
              <a:off x="5929106"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6" name="Google Shape;886;p56"/>
            <p:cNvSpPr/>
            <p:nvPr/>
          </p:nvSpPr>
          <p:spPr>
            <a:xfrm>
              <a:off x="6332741"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7" name="Google Shape;887;p56"/>
            <p:cNvSpPr/>
            <p:nvPr/>
          </p:nvSpPr>
          <p:spPr>
            <a:xfrm>
              <a:off x="6130924" y="2609479"/>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8" name="Google Shape;888;p56"/>
            <p:cNvSpPr/>
            <p:nvPr/>
          </p:nvSpPr>
          <p:spPr>
            <a:xfrm>
              <a:off x="4920004"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89" name="Google Shape;889;p56"/>
            <p:cNvSpPr/>
            <p:nvPr/>
          </p:nvSpPr>
          <p:spPr>
            <a:xfrm>
              <a:off x="5121822"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0" name="Google Shape;890;p56"/>
            <p:cNvSpPr/>
            <p:nvPr/>
          </p:nvSpPr>
          <p:spPr>
            <a:xfrm>
              <a:off x="5323640"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1" name="Google Shape;891;p56"/>
            <p:cNvSpPr/>
            <p:nvPr/>
          </p:nvSpPr>
          <p:spPr>
            <a:xfrm>
              <a:off x="5525458"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2" name="Google Shape;892;p56"/>
            <p:cNvSpPr/>
            <p:nvPr/>
          </p:nvSpPr>
          <p:spPr>
            <a:xfrm>
              <a:off x="5727275"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3" name="Google Shape;893;p56"/>
            <p:cNvSpPr/>
            <p:nvPr/>
          </p:nvSpPr>
          <p:spPr>
            <a:xfrm>
              <a:off x="5929093"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4" name="Google Shape;894;p56"/>
            <p:cNvSpPr/>
            <p:nvPr/>
          </p:nvSpPr>
          <p:spPr>
            <a:xfrm>
              <a:off x="6332729"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895" name="Google Shape;895;p56"/>
            <p:cNvSpPr/>
            <p:nvPr/>
          </p:nvSpPr>
          <p:spPr>
            <a:xfrm>
              <a:off x="6130911" y="2840054"/>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pic>
          <p:nvPicPr>
            <p:cNvPr id="896" name="Google Shape;896;p56"/>
            <p:cNvPicPr preferRelativeResize="0"/>
            <p:nvPr/>
          </p:nvPicPr>
          <p:blipFill>
            <a:blip r:embed="rId7">
              <a:alphaModFix/>
            </a:blip>
            <a:stretch>
              <a:fillRect/>
            </a:stretch>
          </p:blipFill>
          <p:spPr>
            <a:xfrm>
              <a:off x="4929225" y="2618675"/>
              <a:ext cx="164592" cy="164592"/>
            </a:xfrm>
            <a:prstGeom prst="rect">
              <a:avLst/>
            </a:prstGeom>
            <a:noFill/>
            <a:ln>
              <a:noFill/>
            </a:ln>
          </p:spPr>
        </p:pic>
        <p:pic>
          <p:nvPicPr>
            <p:cNvPr id="897" name="Google Shape;897;p56"/>
            <p:cNvPicPr preferRelativeResize="0"/>
            <p:nvPr/>
          </p:nvPicPr>
          <p:blipFill>
            <a:blip r:embed="rId7">
              <a:alphaModFix/>
            </a:blip>
            <a:stretch>
              <a:fillRect/>
            </a:stretch>
          </p:blipFill>
          <p:spPr>
            <a:xfrm>
              <a:off x="5131038" y="2618675"/>
              <a:ext cx="164592" cy="164592"/>
            </a:xfrm>
            <a:prstGeom prst="rect">
              <a:avLst/>
            </a:prstGeom>
            <a:noFill/>
            <a:ln>
              <a:noFill/>
            </a:ln>
          </p:spPr>
        </p:pic>
        <p:pic>
          <p:nvPicPr>
            <p:cNvPr id="898" name="Google Shape;898;p56"/>
            <p:cNvPicPr preferRelativeResize="0"/>
            <p:nvPr/>
          </p:nvPicPr>
          <p:blipFill>
            <a:blip r:embed="rId7">
              <a:alphaModFix/>
            </a:blip>
            <a:stretch>
              <a:fillRect/>
            </a:stretch>
          </p:blipFill>
          <p:spPr>
            <a:xfrm>
              <a:off x="5332850" y="2618675"/>
              <a:ext cx="164592" cy="164592"/>
            </a:xfrm>
            <a:prstGeom prst="rect">
              <a:avLst/>
            </a:prstGeom>
            <a:noFill/>
            <a:ln>
              <a:noFill/>
            </a:ln>
          </p:spPr>
        </p:pic>
        <p:pic>
          <p:nvPicPr>
            <p:cNvPr id="899" name="Google Shape;899;p56"/>
            <p:cNvPicPr preferRelativeResize="0"/>
            <p:nvPr/>
          </p:nvPicPr>
          <p:blipFill>
            <a:blip r:embed="rId7">
              <a:alphaModFix/>
            </a:blip>
            <a:stretch>
              <a:fillRect/>
            </a:stretch>
          </p:blipFill>
          <p:spPr>
            <a:xfrm>
              <a:off x="5534675" y="2618675"/>
              <a:ext cx="164592" cy="164592"/>
            </a:xfrm>
            <a:prstGeom prst="rect">
              <a:avLst/>
            </a:prstGeom>
            <a:noFill/>
            <a:ln>
              <a:noFill/>
            </a:ln>
          </p:spPr>
        </p:pic>
        <p:pic>
          <p:nvPicPr>
            <p:cNvPr id="900" name="Google Shape;900;p56"/>
            <p:cNvPicPr preferRelativeResize="0"/>
            <p:nvPr/>
          </p:nvPicPr>
          <p:blipFill>
            <a:blip r:embed="rId7">
              <a:alphaModFix/>
            </a:blip>
            <a:stretch>
              <a:fillRect/>
            </a:stretch>
          </p:blipFill>
          <p:spPr>
            <a:xfrm>
              <a:off x="5736488" y="2618675"/>
              <a:ext cx="164592" cy="164592"/>
            </a:xfrm>
            <a:prstGeom prst="rect">
              <a:avLst/>
            </a:prstGeom>
            <a:noFill/>
            <a:ln>
              <a:noFill/>
            </a:ln>
          </p:spPr>
        </p:pic>
        <p:pic>
          <p:nvPicPr>
            <p:cNvPr id="901" name="Google Shape;901;p56"/>
            <p:cNvPicPr preferRelativeResize="0"/>
            <p:nvPr/>
          </p:nvPicPr>
          <p:blipFill>
            <a:blip r:embed="rId7">
              <a:alphaModFix/>
            </a:blip>
            <a:stretch>
              <a:fillRect/>
            </a:stretch>
          </p:blipFill>
          <p:spPr>
            <a:xfrm>
              <a:off x="5938313" y="2618675"/>
              <a:ext cx="164592" cy="164592"/>
            </a:xfrm>
            <a:prstGeom prst="rect">
              <a:avLst/>
            </a:prstGeom>
            <a:noFill/>
            <a:ln>
              <a:noFill/>
            </a:ln>
          </p:spPr>
        </p:pic>
        <p:pic>
          <p:nvPicPr>
            <p:cNvPr id="902" name="Google Shape;902;p56"/>
            <p:cNvPicPr preferRelativeResize="0"/>
            <p:nvPr/>
          </p:nvPicPr>
          <p:blipFill>
            <a:blip r:embed="rId7">
              <a:alphaModFix/>
            </a:blip>
            <a:stretch>
              <a:fillRect/>
            </a:stretch>
          </p:blipFill>
          <p:spPr>
            <a:xfrm>
              <a:off x="6140125" y="2618675"/>
              <a:ext cx="164592" cy="164592"/>
            </a:xfrm>
            <a:prstGeom prst="rect">
              <a:avLst/>
            </a:prstGeom>
            <a:noFill/>
            <a:ln>
              <a:noFill/>
            </a:ln>
          </p:spPr>
        </p:pic>
        <p:pic>
          <p:nvPicPr>
            <p:cNvPr id="903" name="Google Shape;903;p56"/>
            <p:cNvPicPr preferRelativeResize="0"/>
            <p:nvPr/>
          </p:nvPicPr>
          <p:blipFill>
            <a:blip r:embed="rId7">
              <a:alphaModFix/>
            </a:blip>
            <a:stretch>
              <a:fillRect/>
            </a:stretch>
          </p:blipFill>
          <p:spPr>
            <a:xfrm>
              <a:off x="6341950" y="2618675"/>
              <a:ext cx="164592" cy="164592"/>
            </a:xfrm>
            <a:prstGeom prst="rect">
              <a:avLst/>
            </a:prstGeom>
            <a:noFill/>
            <a:ln>
              <a:noFill/>
            </a:ln>
          </p:spPr>
        </p:pic>
        <p:pic>
          <p:nvPicPr>
            <p:cNvPr id="904" name="Google Shape;904;p56"/>
            <p:cNvPicPr preferRelativeResize="0"/>
            <p:nvPr/>
          </p:nvPicPr>
          <p:blipFill>
            <a:blip r:embed="rId8">
              <a:alphaModFix/>
            </a:blip>
            <a:stretch>
              <a:fillRect/>
            </a:stretch>
          </p:blipFill>
          <p:spPr>
            <a:xfrm>
              <a:off x="4929200" y="2849250"/>
              <a:ext cx="164592" cy="164592"/>
            </a:xfrm>
            <a:prstGeom prst="rect">
              <a:avLst/>
            </a:prstGeom>
            <a:noFill/>
            <a:ln>
              <a:noFill/>
            </a:ln>
          </p:spPr>
        </p:pic>
        <p:pic>
          <p:nvPicPr>
            <p:cNvPr id="905" name="Google Shape;905;p56"/>
            <p:cNvPicPr preferRelativeResize="0"/>
            <p:nvPr/>
          </p:nvPicPr>
          <p:blipFill>
            <a:blip r:embed="rId8">
              <a:alphaModFix/>
            </a:blip>
            <a:stretch>
              <a:fillRect/>
            </a:stretch>
          </p:blipFill>
          <p:spPr>
            <a:xfrm>
              <a:off x="5131025" y="2849250"/>
              <a:ext cx="164592" cy="164592"/>
            </a:xfrm>
            <a:prstGeom prst="rect">
              <a:avLst/>
            </a:prstGeom>
            <a:noFill/>
            <a:ln>
              <a:noFill/>
            </a:ln>
          </p:spPr>
        </p:pic>
        <p:pic>
          <p:nvPicPr>
            <p:cNvPr id="906" name="Google Shape;906;p56"/>
            <p:cNvPicPr preferRelativeResize="0"/>
            <p:nvPr/>
          </p:nvPicPr>
          <p:blipFill>
            <a:blip r:embed="rId8">
              <a:alphaModFix/>
            </a:blip>
            <a:stretch>
              <a:fillRect/>
            </a:stretch>
          </p:blipFill>
          <p:spPr>
            <a:xfrm>
              <a:off x="5332838" y="2849250"/>
              <a:ext cx="164592" cy="164592"/>
            </a:xfrm>
            <a:prstGeom prst="rect">
              <a:avLst/>
            </a:prstGeom>
            <a:noFill/>
            <a:ln>
              <a:noFill/>
            </a:ln>
          </p:spPr>
        </p:pic>
        <p:pic>
          <p:nvPicPr>
            <p:cNvPr id="907" name="Google Shape;907;p56"/>
            <p:cNvPicPr preferRelativeResize="0"/>
            <p:nvPr/>
          </p:nvPicPr>
          <p:blipFill>
            <a:blip r:embed="rId8">
              <a:alphaModFix/>
            </a:blip>
            <a:stretch>
              <a:fillRect/>
            </a:stretch>
          </p:blipFill>
          <p:spPr>
            <a:xfrm>
              <a:off x="5534663" y="2849250"/>
              <a:ext cx="164592" cy="164592"/>
            </a:xfrm>
            <a:prstGeom prst="rect">
              <a:avLst/>
            </a:prstGeom>
            <a:noFill/>
            <a:ln>
              <a:noFill/>
            </a:ln>
          </p:spPr>
        </p:pic>
        <p:pic>
          <p:nvPicPr>
            <p:cNvPr id="908" name="Google Shape;908;p56"/>
            <p:cNvPicPr preferRelativeResize="0"/>
            <p:nvPr/>
          </p:nvPicPr>
          <p:blipFill>
            <a:blip r:embed="rId8">
              <a:alphaModFix/>
            </a:blip>
            <a:stretch>
              <a:fillRect/>
            </a:stretch>
          </p:blipFill>
          <p:spPr>
            <a:xfrm>
              <a:off x="5736475" y="2849250"/>
              <a:ext cx="164592" cy="164592"/>
            </a:xfrm>
            <a:prstGeom prst="rect">
              <a:avLst/>
            </a:prstGeom>
            <a:noFill/>
            <a:ln>
              <a:noFill/>
            </a:ln>
          </p:spPr>
        </p:pic>
        <p:pic>
          <p:nvPicPr>
            <p:cNvPr id="909" name="Google Shape;909;p56"/>
            <p:cNvPicPr preferRelativeResize="0"/>
            <p:nvPr/>
          </p:nvPicPr>
          <p:blipFill>
            <a:blip r:embed="rId8">
              <a:alphaModFix/>
            </a:blip>
            <a:stretch>
              <a:fillRect/>
            </a:stretch>
          </p:blipFill>
          <p:spPr>
            <a:xfrm>
              <a:off x="5938288" y="2849250"/>
              <a:ext cx="164592" cy="164592"/>
            </a:xfrm>
            <a:prstGeom prst="rect">
              <a:avLst/>
            </a:prstGeom>
            <a:noFill/>
            <a:ln>
              <a:noFill/>
            </a:ln>
          </p:spPr>
        </p:pic>
        <p:pic>
          <p:nvPicPr>
            <p:cNvPr id="910" name="Google Shape;910;p56"/>
            <p:cNvPicPr preferRelativeResize="0"/>
            <p:nvPr/>
          </p:nvPicPr>
          <p:blipFill>
            <a:blip r:embed="rId8">
              <a:alphaModFix/>
            </a:blip>
            <a:stretch>
              <a:fillRect/>
            </a:stretch>
          </p:blipFill>
          <p:spPr>
            <a:xfrm>
              <a:off x="6140113" y="2849250"/>
              <a:ext cx="164592" cy="164592"/>
            </a:xfrm>
            <a:prstGeom prst="rect">
              <a:avLst/>
            </a:prstGeom>
            <a:noFill/>
            <a:ln>
              <a:noFill/>
            </a:ln>
          </p:spPr>
        </p:pic>
        <p:pic>
          <p:nvPicPr>
            <p:cNvPr id="911" name="Google Shape;911;p56"/>
            <p:cNvPicPr preferRelativeResize="0"/>
            <p:nvPr/>
          </p:nvPicPr>
          <p:blipFill>
            <a:blip r:embed="rId8">
              <a:alphaModFix/>
            </a:blip>
            <a:stretch>
              <a:fillRect/>
            </a:stretch>
          </p:blipFill>
          <p:spPr>
            <a:xfrm>
              <a:off x="6341913" y="2849250"/>
              <a:ext cx="164592" cy="164592"/>
            </a:xfrm>
            <a:prstGeom prst="rect">
              <a:avLst/>
            </a:prstGeom>
            <a:noFill/>
            <a:ln>
              <a:noFill/>
            </a:ln>
          </p:spPr>
        </p:pic>
        <p:sp>
          <p:nvSpPr>
            <p:cNvPr id="912" name="Google Shape;912;p56"/>
            <p:cNvSpPr/>
            <p:nvPr/>
          </p:nvSpPr>
          <p:spPr>
            <a:xfrm>
              <a:off x="6777000" y="2541125"/>
              <a:ext cx="1708800" cy="71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txBox="1"/>
            <p:nvPr/>
          </p:nvSpPr>
          <p:spPr>
            <a:xfrm>
              <a:off x="6834175" y="3107313"/>
              <a:ext cx="1586400" cy="11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Machine Learning Experience</a:t>
              </a:r>
              <a:endParaRPr sz="800">
                <a:solidFill>
                  <a:schemeClr val="lt1"/>
                </a:solidFill>
                <a:latin typeface="Roboto"/>
                <a:ea typeface="Roboto"/>
                <a:cs typeface="Roboto"/>
                <a:sym typeface="Roboto"/>
              </a:endParaRPr>
            </a:p>
          </p:txBody>
        </p:sp>
        <p:sp>
          <p:nvSpPr>
            <p:cNvPr id="914" name="Google Shape;914;p56"/>
            <p:cNvSpPr/>
            <p:nvPr/>
          </p:nvSpPr>
          <p:spPr>
            <a:xfrm>
              <a:off x="6829516"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15" name="Google Shape;915;p56"/>
            <p:cNvSpPr/>
            <p:nvPr/>
          </p:nvSpPr>
          <p:spPr>
            <a:xfrm>
              <a:off x="7031334"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16" name="Google Shape;916;p56"/>
            <p:cNvSpPr/>
            <p:nvPr/>
          </p:nvSpPr>
          <p:spPr>
            <a:xfrm>
              <a:off x="7233152"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17" name="Google Shape;917;p56"/>
            <p:cNvSpPr/>
            <p:nvPr/>
          </p:nvSpPr>
          <p:spPr>
            <a:xfrm>
              <a:off x="7434970"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18" name="Google Shape;918;p56"/>
            <p:cNvSpPr/>
            <p:nvPr/>
          </p:nvSpPr>
          <p:spPr>
            <a:xfrm>
              <a:off x="7636788"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19" name="Google Shape;919;p56"/>
            <p:cNvSpPr/>
            <p:nvPr/>
          </p:nvSpPr>
          <p:spPr>
            <a:xfrm>
              <a:off x="7838606"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0" name="Google Shape;920;p56"/>
            <p:cNvSpPr/>
            <p:nvPr/>
          </p:nvSpPr>
          <p:spPr>
            <a:xfrm>
              <a:off x="8242241"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1" name="Google Shape;921;p56"/>
            <p:cNvSpPr/>
            <p:nvPr/>
          </p:nvSpPr>
          <p:spPr>
            <a:xfrm>
              <a:off x="8040424" y="2609467"/>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2" name="Google Shape;922;p56"/>
            <p:cNvSpPr/>
            <p:nvPr/>
          </p:nvSpPr>
          <p:spPr>
            <a:xfrm>
              <a:off x="6829504"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3" name="Google Shape;923;p56"/>
            <p:cNvSpPr/>
            <p:nvPr/>
          </p:nvSpPr>
          <p:spPr>
            <a:xfrm>
              <a:off x="7031322"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4" name="Google Shape;924;p56"/>
            <p:cNvSpPr/>
            <p:nvPr/>
          </p:nvSpPr>
          <p:spPr>
            <a:xfrm>
              <a:off x="7233140"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5" name="Google Shape;925;p56"/>
            <p:cNvSpPr/>
            <p:nvPr/>
          </p:nvSpPr>
          <p:spPr>
            <a:xfrm>
              <a:off x="7434958"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6" name="Google Shape;926;p56"/>
            <p:cNvSpPr/>
            <p:nvPr/>
          </p:nvSpPr>
          <p:spPr>
            <a:xfrm>
              <a:off x="7636775"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7" name="Google Shape;927;p56"/>
            <p:cNvSpPr/>
            <p:nvPr/>
          </p:nvSpPr>
          <p:spPr>
            <a:xfrm>
              <a:off x="7838593"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8" name="Google Shape;928;p56"/>
            <p:cNvSpPr/>
            <p:nvPr/>
          </p:nvSpPr>
          <p:spPr>
            <a:xfrm>
              <a:off x="8242229" y="2840042"/>
              <a:ext cx="183000" cy="1830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sp>
          <p:nvSpPr>
            <p:cNvPr id="929" name="Google Shape;929;p56"/>
            <p:cNvSpPr/>
            <p:nvPr/>
          </p:nvSpPr>
          <p:spPr>
            <a:xfrm>
              <a:off x="8040411" y="2840042"/>
              <a:ext cx="183000" cy="183000"/>
            </a:xfrm>
            <a:prstGeom prst="rect">
              <a:avLst/>
            </a:prstGeom>
            <a:noFill/>
            <a:ln cap="flat" cmpd="sng" w="9525">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chemeClr val="accent6"/>
                </a:solidFill>
                <a:latin typeface="Roboto"/>
                <a:ea typeface="Roboto"/>
                <a:cs typeface="Roboto"/>
                <a:sym typeface="Roboto"/>
              </a:endParaRPr>
            </a:p>
          </p:txBody>
        </p:sp>
        <p:pic>
          <p:nvPicPr>
            <p:cNvPr id="930" name="Google Shape;930;p56"/>
            <p:cNvPicPr preferRelativeResize="0"/>
            <p:nvPr/>
          </p:nvPicPr>
          <p:blipFill>
            <a:blip r:embed="rId9">
              <a:alphaModFix/>
            </a:blip>
            <a:stretch>
              <a:fillRect/>
            </a:stretch>
          </p:blipFill>
          <p:spPr>
            <a:xfrm>
              <a:off x="6838700" y="2618675"/>
              <a:ext cx="164592" cy="164592"/>
            </a:xfrm>
            <a:prstGeom prst="rect">
              <a:avLst/>
            </a:prstGeom>
            <a:noFill/>
            <a:ln>
              <a:noFill/>
            </a:ln>
          </p:spPr>
        </p:pic>
        <p:pic>
          <p:nvPicPr>
            <p:cNvPr id="931" name="Google Shape;931;p56"/>
            <p:cNvPicPr preferRelativeResize="0"/>
            <p:nvPr/>
          </p:nvPicPr>
          <p:blipFill>
            <a:blip r:embed="rId9">
              <a:alphaModFix/>
            </a:blip>
            <a:stretch>
              <a:fillRect/>
            </a:stretch>
          </p:blipFill>
          <p:spPr>
            <a:xfrm>
              <a:off x="6838700" y="2849250"/>
              <a:ext cx="164592" cy="164592"/>
            </a:xfrm>
            <a:prstGeom prst="rect">
              <a:avLst/>
            </a:prstGeom>
            <a:noFill/>
            <a:ln>
              <a:noFill/>
            </a:ln>
          </p:spPr>
        </p:pic>
        <p:pic>
          <p:nvPicPr>
            <p:cNvPr id="932" name="Google Shape;932;p56"/>
            <p:cNvPicPr preferRelativeResize="0"/>
            <p:nvPr/>
          </p:nvPicPr>
          <p:blipFill>
            <a:blip r:embed="rId9">
              <a:alphaModFix/>
            </a:blip>
            <a:stretch>
              <a:fillRect/>
            </a:stretch>
          </p:blipFill>
          <p:spPr>
            <a:xfrm>
              <a:off x="7040525" y="2849250"/>
              <a:ext cx="164592" cy="164592"/>
            </a:xfrm>
            <a:prstGeom prst="rect">
              <a:avLst/>
            </a:prstGeom>
            <a:noFill/>
            <a:ln>
              <a:noFill/>
            </a:ln>
          </p:spPr>
        </p:pic>
        <p:pic>
          <p:nvPicPr>
            <p:cNvPr id="933" name="Google Shape;933;p56"/>
            <p:cNvPicPr preferRelativeResize="0"/>
            <p:nvPr/>
          </p:nvPicPr>
          <p:blipFill>
            <a:blip r:embed="rId9">
              <a:alphaModFix/>
            </a:blip>
            <a:stretch>
              <a:fillRect/>
            </a:stretch>
          </p:blipFill>
          <p:spPr>
            <a:xfrm>
              <a:off x="7040538" y="2618675"/>
              <a:ext cx="164592" cy="164592"/>
            </a:xfrm>
            <a:prstGeom prst="rect">
              <a:avLst/>
            </a:prstGeom>
            <a:noFill/>
            <a:ln>
              <a:noFill/>
            </a:ln>
          </p:spPr>
        </p:pic>
        <p:pic>
          <p:nvPicPr>
            <p:cNvPr id="934" name="Google Shape;934;p56"/>
            <p:cNvPicPr preferRelativeResize="0"/>
            <p:nvPr/>
          </p:nvPicPr>
          <p:blipFill>
            <a:blip r:embed="rId9">
              <a:alphaModFix/>
            </a:blip>
            <a:stretch>
              <a:fillRect/>
            </a:stretch>
          </p:blipFill>
          <p:spPr>
            <a:xfrm>
              <a:off x="7242350" y="2618675"/>
              <a:ext cx="164592" cy="164592"/>
            </a:xfrm>
            <a:prstGeom prst="rect">
              <a:avLst/>
            </a:prstGeom>
            <a:noFill/>
            <a:ln>
              <a:noFill/>
            </a:ln>
          </p:spPr>
        </p:pic>
        <p:pic>
          <p:nvPicPr>
            <p:cNvPr id="935" name="Google Shape;935;p56"/>
            <p:cNvPicPr preferRelativeResize="0"/>
            <p:nvPr/>
          </p:nvPicPr>
          <p:blipFill>
            <a:blip r:embed="rId9">
              <a:alphaModFix/>
            </a:blip>
            <a:stretch>
              <a:fillRect/>
            </a:stretch>
          </p:blipFill>
          <p:spPr>
            <a:xfrm>
              <a:off x="7242338" y="2849250"/>
              <a:ext cx="164592" cy="164592"/>
            </a:xfrm>
            <a:prstGeom prst="rect">
              <a:avLst/>
            </a:prstGeom>
            <a:noFill/>
            <a:ln>
              <a:noFill/>
            </a:ln>
          </p:spPr>
        </p:pic>
        <p:pic>
          <p:nvPicPr>
            <p:cNvPr id="936" name="Google Shape;936;p56"/>
            <p:cNvPicPr preferRelativeResize="0"/>
            <p:nvPr/>
          </p:nvPicPr>
          <p:blipFill>
            <a:blip r:embed="rId9">
              <a:alphaModFix/>
            </a:blip>
            <a:stretch>
              <a:fillRect/>
            </a:stretch>
          </p:blipFill>
          <p:spPr>
            <a:xfrm>
              <a:off x="7444163" y="2849250"/>
              <a:ext cx="164592" cy="164592"/>
            </a:xfrm>
            <a:prstGeom prst="rect">
              <a:avLst/>
            </a:prstGeom>
            <a:noFill/>
            <a:ln>
              <a:noFill/>
            </a:ln>
          </p:spPr>
        </p:pic>
        <p:pic>
          <p:nvPicPr>
            <p:cNvPr id="937" name="Google Shape;937;p56"/>
            <p:cNvPicPr preferRelativeResize="0"/>
            <p:nvPr/>
          </p:nvPicPr>
          <p:blipFill>
            <a:blip r:embed="rId9">
              <a:alphaModFix/>
            </a:blip>
            <a:stretch>
              <a:fillRect/>
            </a:stretch>
          </p:blipFill>
          <p:spPr>
            <a:xfrm>
              <a:off x="7444175" y="2618675"/>
              <a:ext cx="164592" cy="164592"/>
            </a:xfrm>
            <a:prstGeom prst="rect">
              <a:avLst/>
            </a:prstGeom>
            <a:noFill/>
            <a:ln>
              <a:noFill/>
            </a:ln>
          </p:spPr>
        </p:pic>
        <p:pic>
          <p:nvPicPr>
            <p:cNvPr id="938" name="Google Shape;938;p56"/>
            <p:cNvPicPr preferRelativeResize="0"/>
            <p:nvPr/>
          </p:nvPicPr>
          <p:blipFill>
            <a:blip r:embed="rId9">
              <a:alphaModFix/>
            </a:blip>
            <a:stretch>
              <a:fillRect/>
            </a:stretch>
          </p:blipFill>
          <p:spPr>
            <a:xfrm>
              <a:off x="7645988" y="2618675"/>
              <a:ext cx="164592" cy="164592"/>
            </a:xfrm>
            <a:prstGeom prst="rect">
              <a:avLst/>
            </a:prstGeom>
            <a:noFill/>
            <a:ln>
              <a:noFill/>
            </a:ln>
          </p:spPr>
        </p:pic>
        <p:pic>
          <p:nvPicPr>
            <p:cNvPr id="939" name="Google Shape;939;p56"/>
            <p:cNvPicPr preferRelativeResize="0"/>
            <p:nvPr/>
          </p:nvPicPr>
          <p:blipFill>
            <a:blip r:embed="rId9">
              <a:alphaModFix/>
            </a:blip>
            <a:stretch>
              <a:fillRect/>
            </a:stretch>
          </p:blipFill>
          <p:spPr>
            <a:xfrm>
              <a:off x="7645975" y="2849250"/>
              <a:ext cx="164592" cy="164592"/>
            </a:xfrm>
            <a:prstGeom prst="rect">
              <a:avLst/>
            </a:prstGeom>
            <a:noFill/>
            <a:ln>
              <a:noFill/>
            </a:ln>
          </p:spPr>
        </p:pic>
        <p:pic>
          <p:nvPicPr>
            <p:cNvPr id="940" name="Google Shape;940;p56"/>
            <p:cNvPicPr preferRelativeResize="0"/>
            <p:nvPr/>
          </p:nvPicPr>
          <p:blipFill>
            <a:blip r:embed="rId9">
              <a:alphaModFix/>
            </a:blip>
            <a:stretch>
              <a:fillRect/>
            </a:stretch>
          </p:blipFill>
          <p:spPr>
            <a:xfrm>
              <a:off x="7847788" y="2849250"/>
              <a:ext cx="164592" cy="164592"/>
            </a:xfrm>
            <a:prstGeom prst="rect">
              <a:avLst/>
            </a:prstGeom>
            <a:noFill/>
            <a:ln>
              <a:noFill/>
            </a:ln>
          </p:spPr>
        </p:pic>
        <p:pic>
          <p:nvPicPr>
            <p:cNvPr id="941" name="Google Shape;941;p56"/>
            <p:cNvPicPr preferRelativeResize="0"/>
            <p:nvPr/>
          </p:nvPicPr>
          <p:blipFill>
            <a:blip r:embed="rId9">
              <a:alphaModFix/>
            </a:blip>
            <a:stretch>
              <a:fillRect/>
            </a:stretch>
          </p:blipFill>
          <p:spPr>
            <a:xfrm>
              <a:off x="7847813" y="2618675"/>
              <a:ext cx="164592" cy="164592"/>
            </a:xfrm>
            <a:prstGeom prst="rect">
              <a:avLst/>
            </a:prstGeom>
            <a:noFill/>
            <a:ln>
              <a:noFill/>
            </a:ln>
          </p:spPr>
        </p:pic>
        <p:pic>
          <p:nvPicPr>
            <p:cNvPr id="942" name="Google Shape;942;p56"/>
            <p:cNvPicPr preferRelativeResize="0"/>
            <p:nvPr/>
          </p:nvPicPr>
          <p:blipFill>
            <a:blip r:embed="rId9">
              <a:alphaModFix/>
            </a:blip>
            <a:stretch>
              <a:fillRect/>
            </a:stretch>
          </p:blipFill>
          <p:spPr>
            <a:xfrm>
              <a:off x="8049625" y="2618675"/>
              <a:ext cx="164592" cy="164592"/>
            </a:xfrm>
            <a:prstGeom prst="rect">
              <a:avLst/>
            </a:prstGeom>
            <a:noFill/>
            <a:ln>
              <a:noFill/>
            </a:ln>
          </p:spPr>
        </p:pic>
        <p:pic>
          <p:nvPicPr>
            <p:cNvPr id="943" name="Google Shape;943;p56"/>
            <p:cNvPicPr preferRelativeResize="0"/>
            <p:nvPr/>
          </p:nvPicPr>
          <p:blipFill>
            <a:blip r:embed="rId9">
              <a:alphaModFix/>
            </a:blip>
            <a:stretch>
              <a:fillRect/>
            </a:stretch>
          </p:blipFill>
          <p:spPr>
            <a:xfrm>
              <a:off x="8049613" y="2849250"/>
              <a:ext cx="164592" cy="164592"/>
            </a:xfrm>
            <a:prstGeom prst="rect">
              <a:avLst/>
            </a:prstGeom>
            <a:noFill/>
            <a:ln cap="flat" cmpd="sng" w="9525">
              <a:solidFill>
                <a:schemeClr val="lt1"/>
              </a:solidFill>
              <a:prstDash val="solid"/>
              <a:round/>
              <a:headEnd len="sm" w="sm" type="none"/>
              <a:tailEnd len="sm" w="sm" type="none"/>
            </a:ln>
          </p:spPr>
        </p:pic>
        <p:pic>
          <p:nvPicPr>
            <p:cNvPr id="944" name="Google Shape;944;p56"/>
            <p:cNvPicPr preferRelativeResize="0"/>
            <p:nvPr/>
          </p:nvPicPr>
          <p:blipFill>
            <a:blip r:embed="rId9">
              <a:alphaModFix/>
            </a:blip>
            <a:stretch>
              <a:fillRect/>
            </a:stretch>
          </p:blipFill>
          <p:spPr>
            <a:xfrm>
              <a:off x="8251413" y="2849250"/>
              <a:ext cx="164592" cy="164592"/>
            </a:xfrm>
            <a:prstGeom prst="rect">
              <a:avLst/>
            </a:prstGeom>
            <a:noFill/>
            <a:ln>
              <a:noFill/>
            </a:ln>
          </p:spPr>
        </p:pic>
        <p:pic>
          <p:nvPicPr>
            <p:cNvPr id="945" name="Google Shape;945;p56"/>
            <p:cNvPicPr preferRelativeResize="0"/>
            <p:nvPr/>
          </p:nvPicPr>
          <p:blipFill>
            <a:blip r:embed="rId9">
              <a:alphaModFix/>
            </a:blip>
            <a:stretch>
              <a:fillRect/>
            </a:stretch>
          </p:blipFill>
          <p:spPr>
            <a:xfrm>
              <a:off x="8251438" y="2618675"/>
              <a:ext cx="164592" cy="16459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7"/>
          <p:cNvSpPr/>
          <p:nvPr/>
        </p:nvSpPr>
        <p:spPr>
          <a:xfrm>
            <a:off x="3610550" y="353450"/>
            <a:ext cx="5257500" cy="42759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951" name="Google Shape;951;p57"/>
          <p:cNvSpPr/>
          <p:nvPr/>
        </p:nvSpPr>
        <p:spPr>
          <a:xfrm>
            <a:off x="1824825" y="3708225"/>
            <a:ext cx="120300" cy="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281500" y="18821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E9E9E"/>
              </a:buClr>
              <a:buFont typeface="Roboto"/>
              <a:buNone/>
            </a:pPr>
            <a:r>
              <a:rPr b="1" lang="en" sz="750">
                <a:solidFill>
                  <a:srgbClr val="6691A7"/>
                </a:solidFill>
                <a:latin typeface="Roboto"/>
                <a:ea typeface="Roboto"/>
                <a:cs typeface="Roboto"/>
                <a:sym typeface="Roboto"/>
              </a:rPr>
              <a:t>CLI</a:t>
            </a:r>
            <a:endParaRPr b="1" sz="750">
              <a:solidFill>
                <a:srgbClr val="6691A7"/>
              </a:solidFill>
              <a:latin typeface="Roboto"/>
              <a:ea typeface="Roboto"/>
              <a:cs typeface="Roboto"/>
              <a:sym typeface="Roboto"/>
            </a:endParaRPr>
          </a:p>
        </p:txBody>
      </p:sp>
      <p:sp>
        <p:nvSpPr>
          <p:cNvPr id="953" name="Google Shape;953;p57"/>
          <p:cNvSpPr/>
          <p:nvPr/>
        </p:nvSpPr>
        <p:spPr>
          <a:xfrm>
            <a:off x="3729150" y="414488"/>
            <a:ext cx="966900" cy="25584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FreeIPA Services</a:t>
            </a:r>
            <a:endParaRPr>
              <a:solidFill>
                <a:srgbClr val="9E9E9E"/>
              </a:solidFill>
            </a:endParaRPr>
          </a:p>
        </p:txBody>
      </p:sp>
      <p:sp>
        <p:nvSpPr>
          <p:cNvPr id="954" name="Google Shape;954;p57"/>
          <p:cNvSpPr/>
          <p:nvPr/>
        </p:nvSpPr>
        <p:spPr>
          <a:xfrm>
            <a:off x="3872504" y="1676346"/>
            <a:ext cx="680100" cy="11892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955" name="Google Shape;955;p57"/>
          <p:cNvSpPr/>
          <p:nvPr/>
        </p:nvSpPr>
        <p:spPr>
          <a:xfrm>
            <a:off x="4747650" y="414488"/>
            <a:ext cx="966900" cy="32526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SDX Data Lake</a:t>
            </a:r>
            <a:endParaRPr>
              <a:solidFill>
                <a:srgbClr val="9E9E9E"/>
              </a:solidFill>
            </a:endParaRPr>
          </a:p>
        </p:txBody>
      </p:sp>
      <p:sp>
        <p:nvSpPr>
          <p:cNvPr id="956" name="Google Shape;956;p57"/>
          <p:cNvSpPr/>
          <p:nvPr/>
        </p:nvSpPr>
        <p:spPr>
          <a:xfrm>
            <a:off x="4877425" y="1899863"/>
            <a:ext cx="680100" cy="15876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957" name="Google Shape;957;p57"/>
          <p:cNvSpPr/>
          <p:nvPr/>
        </p:nvSpPr>
        <p:spPr>
          <a:xfrm>
            <a:off x="3806958" y="686061"/>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KDC</a:t>
            </a:r>
            <a:endParaRPr b="0" i="0" sz="700" u="none" cap="none" strike="noStrike">
              <a:solidFill>
                <a:srgbClr val="757575"/>
              </a:solidFill>
              <a:latin typeface="Roboto"/>
              <a:ea typeface="Roboto"/>
              <a:cs typeface="Roboto"/>
              <a:sym typeface="Roboto"/>
            </a:endParaRPr>
          </a:p>
        </p:txBody>
      </p:sp>
      <p:sp>
        <p:nvSpPr>
          <p:cNvPr id="958" name="Google Shape;958;p57"/>
          <p:cNvSpPr/>
          <p:nvPr/>
        </p:nvSpPr>
        <p:spPr>
          <a:xfrm>
            <a:off x="3806958" y="92027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LDAP</a:t>
            </a:r>
            <a:endParaRPr b="0" i="0" sz="700" u="none" cap="none" strike="noStrike">
              <a:solidFill>
                <a:srgbClr val="757575"/>
              </a:solidFill>
              <a:latin typeface="Roboto"/>
              <a:ea typeface="Roboto"/>
              <a:cs typeface="Roboto"/>
              <a:sym typeface="Roboto"/>
            </a:endParaRPr>
          </a:p>
        </p:txBody>
      </p:sp>
      <p:sp>
        <p:nvSpPr>
          <p:cNvPr id="959" name="Google Shape;959;p57"/>
          <p:cNvSpPr/>
          <p:nvPr/>
        </p:nvSpPr>
        <p:spPr>
          <a:xfrm>
            <a:off x="3806958" y="115450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DNS</a:t>
            </a:r>
            <a:endParaRPr b="0" i="0" sz="700" u="none" cap="none" strike="noStrike">
              <a:solidFill>
                <a:srgbClr val="757575"/>
              </a:solidFill>
              <a:latin typeface="Roboto"/>
              <a:ea typeface="Roboto"/>
              <a:cs typeface="Roboto"/>
              <a:sym typeface="Roboto"/>
            </a:endParaRPr>
          </a:p>
        </p:txBody>
      </p:sp>
      <p:sp>
        <p:nvSpPr>
          <p:cNvPr id="960" name="Google Shape;960;p57"/>
          <p:cNvSpPr/>
          <p:nvPr/>
        </p:nvSpPr>
        <p:spPr>
          <a:xfrm>
            <a:off x="3806958" y="138873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CA</a:t>
            </a:r>
            <a:endParaRPr b="0" i="0" sz="700" u="none" cap="none" strike="noStrike">
              <a:solidFill>
                <a:srgbClr val="757575"/>
              </a:solidFill>
              <a:latin typeface="Roboto"/>
              <a:ea typeface="Roboto"/>
              <a:cs typeface="Roboto"/>
              <a:sym typeface="Roboto"/>
            </a:endParaRPr>
          </a:p>
        </p:txBody>
      </p:sp>
      <p:sp>
        <p:nvSpPr>
          <p:cNvPr id="961" name="Google Shape;961;p57"/>
          <p:cNvSpPr txBox="1"/>
          <p:nvPr/>
        </p:nvSpPr>
        <p:spPr>
          <a:xfrm>
            <a:off x="3592875" y="20900"/>
            <a:ext cx="52575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Customer AWS Account</a:t>
            </a:r>
            <a:endParaRPr b="1" sz="1100">
              <a:solidFill>
                <a:srgbClr val="9E9E9E"/>
              </a:solidFill>
              <a:latin typeface="Lato"/>
              <a:ea typeface="Lato"/>
              <a:cs typeface="Lato"/>
              <a:sym typeface="Lato"/>
            </a:endParaRPr>
          </a:p>
        </p:txBody>
      </p:sp>
      <p:sp>
        <p:nvSpPr>
          <p:cNvPr id="962" name="Google Shape;962;p57"/>
          <p:cNvSpPr/>
          <p:nvPr/>
        </p:nvSpPr>
        <p:spPr>
          <a:xfrm>
            <a:off x="4820785" y="3571213"/>
            <a:ext cx="811200" cy="175200"/>
          </a:xfrm>
          <a:prstGeom prst="roundRect">
            <a:avLst>
              <a:gd fmla="val 9974" name="adj"/>
            </a:avLst>
          </a:prstGeom>
          <a:solidFill>
            <a:srgbClr val="99999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KNOX</a:t>
            </a:r>
            <a:endParaRPr sz="1300">
              <a:solidFill>
                <a:srgbClr val="FFFFFF"/>
              </a:solidFill>
              <a:latin typeface="Roboto"/>
              <a:ea typeface="Roboto"/>
              <a:cs typeface="Roboto"/>
              <a:sym typeface="Roboto"/>
            </a:endParaRPr>
          </a:p>
        </p:txBody>
      </p:sp>
      <p:sp>
        <p:nvSpPr>
          <p:cNvPr id="963" name="Google Shape;963;p57"/>
          <p:cNvSpPr/>
          <p:nvPr/>
        </p:nvSpPr>
        <p:spPr>
          <a:xfrm flipH="1">
            <a:off x="7112500" y="-114400"/>
            <a:ext cx="53700" cy="543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3851050" y="3883225"/>
            <a:ext cx="6801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965" name="Google Shape;965;p57"/>
          <p:cNvSpPr/>
          <p:nvPr/>
        </p:nvSpPr>
        <p:spPr>
          <a:xfrm>
            <a:off x="1139800" y="1546425"/>
            <a:ext cx="2310300" cy="22161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966" name="Google Shape;966;p57"/>
          <p:cNvSpPr txBox="1"/>
          <p:nvPr/>
        </p:nvSpPr>
        <p:spPr>
          <a:xfrm>
            <a:off x="1139800" y="1233825"/>
            <a:ext cx="23103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Cloudera Cloud</a:t>
            </a:r>
            <a:endParaRPr b="1" sz="1100">
              <a:solidFill>
                <a:srgbClr val="9E9E9E"/>
              </a:solidFill>
              <a:latin typeface="Lato"/>
              <a:ea typeface="Lato"/>
              <a:cs typeface="Lato"/>
              <a:sym typeface="Lato"/>
            </a:endParaRPr>
          </a:p>
        </p:txBody>
      </p:sp>
      <p:sp>
        <p:nvSpPr>
          <p:cNvPr id="967" name="Google Shape;967;p57"/>
          <p:cNvSpPr/>
          <p:nvPr/>
        </p:nvSpPr>
        <p:spPr>
          <a:xfrm>
            <a:off x="1217475" y="163150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Catalog</a:t>
            </a:r>
            <a:endParaRPr>
              <a:solidFill>
                <a:srgbClr val="9E9E9E"/>
              </a:solidFill>
            </a:endParaRPr>
          </a:p>
        </p:txBody>
      </p:sp>
      <p:sp>
        <p:nvSpPr>
          <p:cNvPr id="968" name="Google Shape;968;p57"/>
          <p:cNvSpPr/>
          <p:nvPr/>
        </p:nvSpPr>
        <p:spPr>
          <a:xfrm>
            <a:off x="1217480" y="1967152"/>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Replication Manager</a:t>
            </a:r>
            <a:endParaRPr>
              <a:solidFill>
                <a:srgbClr val="9E9E9E"/>
              </a:solidFill>
            </a:endParaRPr>
          </a:p>
        </p:txBody>
      </p:sp>
      <p:sp>
        <p:nvSpPr>
          <p:cNvPr id="969" name="Google Shape;969;p57"/>
          <p:cNvSpPr/>
          <p:nvPr/>
        </p:nvSpPr>
        <p:spPr>
          <a:xfrm>
            <a:off x="1221260" y="2302804"/>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Workload Analytics</a:t>
            </a:r>
            <a:endParaRPr>
              <a:solidFill>
                <a:srgbClr val="9E9E9E"/>
              </a:solidFill>
            </a:endParaRPr>
          </a:p>
        </p:txBody>
      </p:sp>
      <p:sp>
        <p:nvSpPr>
          <p:cNvPr id="970" name="Google Shape;970;p57"/>
          <p:cNvSpPr/>
          <p:nvPr/>
        </p:nvSpPr>
        <p:spPr>
          <a:xfrm>
            <a:off x="1221249" y="2638456"/>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Identity Management</a:t>
            </a:r>
            <a:endParaRPr>
              <a:solidFill>
                <a:srgbClr val="9E9E9E"/>
              </a:solidFill>
            </a:endParaRPr>
          </a:p>
        </p:txBody>
      </p:sp>
      <p:sp>
        <p:nvSpPr>
          <p:cNvPr id="971" name="Google Shape;971;p57"/>
          <p:cNvSpPr/>
          <p:nvPr/>
        </p:nvSpPr>
        <p:spPr>
          <a:xfrm>
            <a:off x="1217475" y="2972850"/>
            <a:ext cx="1248900" cy="3648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00000"/>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Mgmt, Orchestration, &amp; Monitoring Services</a:t>
            </a:r>
            <a:endParaRPr>
              <a:solidFill>
                <a:srgbClr val="9E9E9E"/>
              </a:solidFill>
            </a:endParaRPr>
          </a:p>
        </p:txBody>
      </p:sp>
      <p:sp>
        <p:nvSpPr>
          <p:cNvPr id="972" name="Google Shape;972;p57"/>
          <p:cNvSpPr/>
          <p:nvPr/>
        </p:nvSpPr>
        <p:spPr>
          <a:xfrm>
            <a:off x="2761239" y="1851475"/>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DLM</a:t>
            </a:r>
            <a:endParaRPr sz="650">
              <a:solidFill>
                <a:srgbClr val="666666"/>
              </a:solidFill>
              <a:latin typeface="Roboto"/>
              <a:ea typeface="Roboto"/>
              <a:cs typeface="Roboto"/>
              <a:sym typeface="Roboto"/>
            </a:endParaRPr>
          </a:p>
        </p:txBody>
      </p:sp>
      <p:sp>
        <p:nvSpPr>
          <p:cNvPr id="973" name="Google Shape;973;p57"/>
          <p:cNvSpPr/>
          <p:nvPr/>
        </p:nvSpPr>
        <p:spPr>
          <a:xfrm>
            <a:off x="2761265" y="2130547"/>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BDR</a:t>
            </a:r>
            <a:endParaRPr sz="650">
              <a:solidFill>
                <a:srgbClr val="666666"/>
              </a:solidFill>
              <a:latin typeface="Roboto"/>
              <a:ea typeface="Roboto"/>
              <a:cs typeface="Roboto"/>
              <a:sym typeface="Roboto"/>
            </a:endParaRPr>
          </a:p>
        </p:txBody>
      </p:sp>
      <p:sp>
        <p:nvSpPr>
          <p:cNvPr id="974" name="Google Shape;974;p57"/>
          <p:cNvSpPr/>
          <p:nvPr/>
        </p:nvSpPr>
        <p:spPr>
          <a:xfrm>
            <a:off x="2761226" y="2515630"/>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SAML Federation</a:t>
            </a:r>
            <a:endParaRPr sz="1300">
              <a:solidFill>
                <a:srgbClr val="9E9E9E"/>
              </a:solidFill>
            </a:endParaRPr>
          </a:p>
        </p:txBody>
      </p:sp>
      <p:sp>
        <p:nvSpPr>
          <p:cNvPr id="975" name="Google Shape;975;p57"/>
          <p:cNvSpPr/>
          <p:nvPr/>
        </p:nvSpPr>
        <p:spPr>
          <a:xfrm>
            <a:off x="2759976" y="2807755"/>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ID Broker Mapping</a:t>
            </a:r>
            <a:endParaRPr sz="1300">
              <a:solidFill>
                <a:srgbClr val="9E9E9E"/>
              </a:solidFill>
            </a:endParaRPr>
          </a:p>
        </p:txBody>
      </p:sp>
      <p:sp>
        <p:nvSpPr>
          <p:cNvPr id="976" name="Google Shape;976;p57"/>
          <p:cNvSpPr/>
          <p:nvPr/>
        </p:nvSpPr>
        <p:spPr>
          <a:xfrm>
            <a:off x="2100600" y="3988075"/>
            <a:ext cx="1098300" cy="474900"/>
          </a:xfrm>
          <a:prstGeom prst="roundRect">
            <a:avLst>
              <a:gd fmla="val 7933" name="adj"/>
            </a:avLst>
          </a:prstGeom>
          <a:solidFill>
            <a:srgbClr val="90B1C0"/>
          </a:solidFill>
          <a:ln>
            <a:noFill/>
          </a:ln>
        </p:spPr>
        <p:txBody>
          <a:bodyPr anchorCtr="0" anchor="ctr" bIns="91425" lIns="91425" spcFirstLastPara="1" rIns="91425" wrap="square" tIns="36575">
            <a:noAutofit/>
          </a:bodyPr>
          <a:lstStyle/>
          <a:p>
            <a:pPr indent="0" lvl="0" marL="0" rtl="0" algn="ctr">
              <a:spcBef>
                <a:spcPts val="0"/>
              </a:spcBef>
              <a:spcAft>
                <a:spcPts val="0"/>
              </a:spcAft>
              <a:buClr>
                <a:srgbClr val="9E9E9E"/>
              </a:buClr>
              <a:buFont typeface="Roboto"/>
              <a:buNone/>
            </a:pPr>
            <a:r>
              <a:rPr b="1" lang="en" sz="750">
                <a:solidFill>
                  <a:schemeClr val="lt1"/>
                </a:solidFill>
                <a:latin typeface="Roboto"/>
                <a:ea typeface="Roboto"/>
                <a:cs typeface="Roboto"/>
                <a:sym typeface="Roboto"/>
              </a:rPr>
              <a:t>Cross Account Access IAM Role</a:t>
            </a:r>
            <a:endParaRPr b="1" sz="750">
              <a:solidFill>
                <a:srgbClr val="FFFFFF"/>
              </a:solidFill>
              <a:latin typeface="Roboto"/>
              <a:ea typeface="Roboto"/>
              <a:cs typeface="Roboto"/>
              <a:sym typeface="Roboto"/>
            </a:endParaRPr>
          </a:p>
        </p:txBody>
      </p:sp>
      <p:sp>
        <p:nvSpPr>
          <p:cNvPr id="977" name="Google Shape;977;p57"/>
          <p:cNvSpPr/>
          <p:nvPr/>
        </p:nvSpPr>
        <p:spPr>
          <a:xfrm>
            <a:off x="1221260" y="343115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Control Plane APIs</a:t>
            </a:r>
            <a:endParaRPr>
              <a:solidFill>
                <a:srgbClr val="9E9E9E"/>
              </a:solidFill>
            </a:endParaRPr>
          </a:p>
        </p:txBody>
      </p:sp>
      <p:cxnSp>
        <p:nvCxnSpPr>
          <p:cNvPr id="978" name="Google Shape;978;p57"/>
          <p:cNvCxnSpPr>
            <a:stCxn id="976" idx="3"/>
            <a:endCxn id="964" idx="1"/>
          </p:cNvCxnSpPr>
          <p:nvPr/>
        </p:nvCxnSpPr>
        <p:spPr>
          <a:xfrm flipH="1" rot="10800000">
            <a:off x="3198900" y="4148425"/>
            <a:ext cx="652200" cy="77100"/>
          </a:xfrm>
          <a:prstGeom prst="straightConnector1">
            <a:avLst/>
          </a:prstGeom>
          <a:noFill/>
          <a:ln cap="flat" cmpd="sng" w="9525">
            <a:solidFill>
              <a:srgbClr val="90B1C0"/>
            </a:solidFill>
            <a:prstDash val="solid"/>
            <a:round/>
            <a:headEnd len="med" w="med" type="none"/>
            <a:tailEnd len="med" w="med" type="triangle"/>
          </a:ln>
        </p:spPr>
      </p:cxnSp>
      <p:cxnSp>
        <p:nvCxnSpPr>
          <p:cNvPr id="979" name="Google Shape;979;p57"/>
          <p:cNvCxnSpPr>
            <a:stCxn id="951" idx="2"/>
            <a:endCxn id="976" idx="1"/>
          </p:cNvCxnSpPr>
          <p:nvPr/>
        </p:nvCxnSpPr>
        <p:spPr>
          <a:xfrm flipH="1" rot="-5400000">
            <a:off x="1761375" y="3886125"/>
            <a:ext cx="462900" cy="215700"/>
          </a:xfrm>
          <a:prstGeom prst="curvedConnector2">
            <a:avLst/>
          </a:prstGeom>
          <a:noFill/>
          <a:ln cap="flat" cmpd="sng" w="9525">
            <a:solidFill>
              <a:srgbClr val="90B1C0"/>
            </a:solidFill>
            <a:prstDash val="solid"/>
            <a:round/>
            <a:headEnd len="med" w="med" type="none"/>
            <a:tailEnd len="med" w="med" type="none"/>
          </a:ln>
        </p:spPr>
      </p:cxnSp>
      <p:cxnSp>
        <p:nvCxnSpPr>
          <p:cNvPr id="980" name="Google Shape;980;p57"/>
          <p:cNvCxnSpPr>
            <a:stCxn id="970" idx="3"/>
            <a:endCxn id="974" idx="1"/>
          </p:cNvCxnSpPr>
          <p:nvPr/>
        </p:nvCxnSpPr>
        <p:spPr>
          <a:xfrm flipH="1" rot="10800000">
            <a:off x="2470149" y="2630506"/>
            <a:ext cx="291000" cy="135300"/>
          </a:xfrm>
          <a:prstGeom prst="curvedConnector3">
            <a:avLst>
              <a:gd fmla="val 50013" name="adj1"/>
            </a:avLst>
          </a:prstGeom>
          <a:noFill/>
          <a:ln cap="flat" cmpd="sng" w="9525">
            <a:solidFill>
              <a:srgbClr val="90B1C0"/>
            </a:solidFill>
            <a:prstDash val="solid"/>
            <a:round/>
            <a:headEnd len="med" w="med" type="none"/>
            <a:tailEnd len="med" w="med" type="none"/>
          </a:ln>
        </p:spPr>
      </p:cxnSp>
      <p:cxnSp>
        <p:nvCxnSpPr>
          <p:cNvPr id="981" name="Google Shape;981;p57"/>
          <p:cNvCxnSpPr>
            <a:stCxn id="970" idx="3"/>
            <a:endCxn id="975" idx="1"/>
          </p:cNvCxnSpPr>
          <p:nvPr/>
        </p:nvCxnSpPr>
        <p:spPr>
          <a:xfrm>
            <a:off x="2470149" y="2765806"/>
            <a:ext cx="289800" cy="156600"/>
          </a:xfrm>
          <a:prstGeom prst="curvedConnector3">
            <a:avLst>
              <a:gd fmla="val 50005" name="adj1"/>
            </a:avLst>
          </a:prstGeom>
          <a:noFill/>
          <a:ln cap="flat" cmpd="sng" w="9525">
            <a:solidFill>
              <a:srgbClr val="90B1C0"/>
            </a:solidFill>
            <a:prstDash val="solid"/>
            <a:round/>
            <a:headEnd len="med" w="med" type="none"/>
            <a:tailEnd len="med" w="med" type="none"/>
          </a:ln>
        </p:spPr>
      </p:cxnSp>
      <p:cxnSp>
        <p:nvCxnSpPr>
          <p:cNvPr id="982" name="Google Shape;982;p57"/>
          <p:cNvCxnSpPr>
            <a:stCxn id="968" idx="3"/>
            <a:endCxn id="972" idx="1"/>
          </p:cNvCxnSpPr>
          <p:nvPr/>
        </p:nvCxnSpPr>
        <p:spPr>
          <a:xfrm flipH="1" rot="10800000">
            <a:off x="2466380" y="1966102"/>
            <a:ext cx="294900" cy="128400"/>
          </a:xfrm>
          <a:prstGeom prst="curvedConnector3">
            <a:avLst>
              <a:gd fmla="val 49993" name="adj1"/>
            </a:avLst>
          </a:prstGeom>
          <a:noFill/>
          <a:ln cap="flat" cmpd="sng" w="9525">
            <a:solidFill>
              <a:srgbClr val="90B1C0"/>
            </a:solidFill>
            <a:prstDash val="solid"/>
            <a:round/>
            <a:headEnd len="med" w="med" type="none"/>
            <a:tailEnd len="med" w="med" type="none"/>
          </a:ln>
        </p:spPr>
      </p:cxnSp>
      <p:cxnSp>
        <p:nvCxnSpPr>
          <p:cNvPr id="983" name="Google Shape;983;p57"/>
          <p:cNvCxnSpPr>
            <a:stCxn id="968" idx="3"/>
            <a:endCxn id="973" idx="1"/>
          </p:cNvCxnSpPr>
          <p:nvPr/>
        </p:nvCxnSpPr>
        <p:spPr>
          <a:xfrm>
            <a:off x="2466380" y="2094502"/>
            <a:ext cx="294900" cy="150900"/>
          </a:xfrm>
          <a:prstGeom prst="curvedConnector3">
            <a:avLst>
              <a:gd fmla="val 49997" name="adj1"/>
            </a:avLst>
          </a:prstGeom>
          <a:noFill/>
          <a:ln cap="flat" cmpd="sng" w="9525">
            <a:solidFill>
              <a:srgbClr val="90B1C0"/>
            </a:solidFill>
            <a:prstDash val="solid"/>
            <a:round/>
            <a:headEnd len="med" w="med" type="none"/>
            <a:tailEnd len="med" w="med" type="none"/>
          </a:ln>
        </p:spPr>
      </p:cxnSp>
      <p:grpSp>
        <p:nvGrpSpPr>
          <p:cNvPr id="984" name="Google Shape;984;p57"/>
          <p:cNvGrpSpPr/>
          <p:nvPr/>
        </p:nvGrpSpPr>
        <p:grpSpPr>
          <a:xfrm>
            <a:off x="2359709" y="2313948"/>
            <a:ext cx="230090" cy="232420"/>
            <a:chOff x="1908115" y="4030325"/>
            <a:chExt cx="503700" cy="508800"/>
          </a:xfrm>
        </p:grpSpPr>
        <p:sp>
          <p:nvSpPr>
            <p:cNvPr id="985" name="Google Shape;985;p57"/>
            <p:cNvSpPr/>
            <p:nvPr/>
          </p:nvSpPr>
          <p:spPr>
            <a:xfrm rot="5400000">
              <a:off x="1905565" y="403287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86" name="Google Shape;986;p57"/>
            <p:cNvPicPr preferRelativeResize="0"/>
            <p:nvPr/>
          </p:nvPicPr>
          <p:blipFill>
            <a:blip r:embed="rId3">
              <a:alphaModFix/>
            </a:blip>
            <a:stretch>
              <a:fillRect/>
            </a:stretch>
          </p:blipFill>
          <p:spPr>
            <a:xfrm>
              <a:off x="1928449" y="4053231"/>
              <a:ext cx="462900" cy="462900"/>
            </a:xfrm>
            <a:prstGeom prst="foldedCorner">
              <a:avLst>
                <a:gd fmla="val 34439" name="adj"/>
              </a:avLst>
            </a:prstGeom>
            <a:noFill/>
            <a:ln>
              <a:noFill/>
            </a:ln>
          </p:spPr>
        </p:pic>
      </p:grpSp>
      <p:grpSp>
        <p:nvGrpSpPr>
          <p:cNvPr id="987" name="Google Shape;987;p57"/>
          <p:cNvGrpSpPr/>
          <p:nvPr/>
        </p:nvGrpSpPr>
        <p:grpSpPr>
          <a:xfrm>
            <a:off x="2359706" y="1640575"/>
            <a:ext cx="230090" cy="232420"/>
            <a:chOff x="1865515" y="5780075"/>
            <a:chExt cx="503700" cy="508800"/>
          </a:xfrm>
        </p:grpSpPr>
        <p:sp>
          <p:nvSpPr>
            <p:cNvPr id="988" name="Google Shape;988;p57"/>
            <p:cNvSpPr/>
            <p:nvPr/>
          </p:nvSpPr>
          <p:spPr>
            <a:xfrm rot="5400000">
              <a:off x="18629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89" name="Google Shape;989;p57"/>
            <p:cNvPicPr preferRelativeResize="0"/>
            <p:nvPr/>
          </p:nvPicPr>
          <p:blipFill>
            <a:blip r:embed="rId4">
              <a:alphaModFix/>
            </a:blip>
            <a:stretch>
              <a:fillRect/>
            </a:stretch>
          </p:blipFill>
          <p:spPr>
            <a:xfrm>
              <a:off x="1884207" y="5801307"/>
              <a:ext cx="466200" cy="466200"/>
            </a:xfrm>
            <a:prstGeom prst="foldedCorner">
              <a:avLst>
                <a:gd fmla="val 34310" name="adj"/>
              </a:avLst>
            </a:prstGeom>
            <a:noFill/>
            <a:ln>
              <a:noFill/>
            </a:ln>
          </p:spPr>
        </p:pic>
      </p:grpSp>
      <p:grpSp>
        <p:nvGrpSpPr>
          <p:cNvPr id="990" name="Google Shape;990;p57"/>
          <p:cNvGrpSpPr/>
          <p:nvPr/>
        </p:nvGrpSpPr>
        <p:grpSpPr>
          <a:xfrm>
            <a:off x="2359698" y="1978290"/>
            <a:ext cx="230090" cy="232420"/>
            <a:chOff x="2506215" y="5780075"/>
            <a:chExt cx="503700" cy="508800"/>
          </a:xfrm>
        </p:grpSpPr>
        <p:sp>
          <p:nvSpPr>
            <p:cNvPr id="991" name="Google Shape;991;p57"/>
            <p:cNvSpPr/>
            <p:nvPr/>
          </p:nvSpPr>
          <p:spPr>
            <a:xfrm rot="5400000">
              <a:off x="25036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92" name="Google Shape;992;p57"/>
            <p:cNvPicPr preferRelativeResize="0"/>
            <p:nvPr/>
          </p:nvPicPr>
          <p:blipFill>
            <a:blip r:embed="rId5">
              <a:alphaModFix/>
            </a:blip>
            <a:stretch>
              <a:fillRect/>
            </a:stretch>
          </p:blipFill>
          <p:spPr>
            <a:xfrm>
              <a:off x="2524894" y="5801294"/>
              <a:ext cx="466200" cy="466200"/>
            </a:xfrm>
            <a:prstGeom prst="foldedCorner">
              <a:avLst>
                <a:gd fmla="val 34790" name="adj"/>
              </a:avLst>
            </a:prstGeom>
            <a:noFill/>
            <a:ln>
              <a:noFill/>
            </a:ln>
          </p:spPr>
        </p:pic>
      </p:grpSp>
      <p:grpSp>
        <p:nvGrpSpPr>
          <p:cNvPr id="993" name="Google Shape;993;p57"/>
          <p:cNvGrpSpPr/>
          <p:nvPr/>
        </p:nvGrpSpPr>
        <p:grpSpPr>
          <a:xfrm>
            <a:off x="3169456" y="3484948"/>
            <a:ext cx="230090" cy="232420"/>
            <a:chOff x="1224815" y="5780075"/>
            <a:chExt cx="503700" cy="508800"/>
          </a:xfrm>
        </p:grpSpPr>
        <p:sp>
          <p:nvSpPr>
            <p:cNvPr id="994" name="Google Shape;994;p57"/>
            <p:cNvSpPr/>
            <p:nvPr/>
          </p:nvSpPr>
          <p:spPr>
            <a:xfrm rot="5400000">
              <a:off x="12222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95" name="Google Shape;995;p57"/>
            <p:cNvPicPr preferRelativeResize="0"/>
            <p:nvPr/>
          </p:nvPicPr>
          <p:blipFill>
            <a:blip r:embed="rId6">
              <a:alphaModFix/>
            </a:blip>
            <a:stretch>
              <a:fillRect/>
            </a:stretch>
          </p:blipFill>
          <p:spPr>
            <a:xfrm>
              <a:off x="1243500" y="5801312"/>
              <a:ext cx="466200" cy="466200"/>
            </a:xfrm>
            <a:prstGeom prst="foldedCorner">
              <a:avLst>
                <a:gd fmla="val 34245" name="adj"/>
              </a:avLst>
            </a:prstGeom>
            <a:noFill/>
            <a:ln>
              <a:noFill/>
            </a:ln>
          </p:spPr>
        </p:pic>
      </p:grpSp>
      <p:sp>
        <p:nvSpPr>
          <p:cNvPr id="996" name="Google Shape;996;p57"/>
          <p:cNvSpPr txBox="1"/>
          <p:nvPr/>
        </p:nvSpPr>
        <p:spPr>
          <a:xfrm>
            <a:off x="123550" y="1445988"/>
            <a:ext cx="9669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User</a:t>
            </a:r>
            <a:endParaRPr b="1" sz="1100">
              <a:solidFill>
                <a:srgbClr val="9E9E9E"/>
              </a:solidFill>
              <a:latin typeface="Lato"/>
              <a:ea typeface="Lato"/>
              <a:cs typeface="Lato"/>
              <a:sym typeface="Lato"/>
            </a:endParaRPr>
          </a:p>
        </p:txBody>
      </p:sp>
      <p:cxnSp>
        <p:nvCxnSpPr>
          <p:cNvPr id="997" name="Google Shape;997;p57"/>
          <p:cNvCxnSpPr>
            <a:stCxn id="952" idx="3"/>
          </p:cNvCxnSpPr>
          <p:nvPr/>
        </p:nvCxnSpPr>
        <p:spPr>
          <a:xfrm>
            <a:off x="925900" y="1990725"/>
            <a:ext cx="212400" cy="0"/>
          </a:xfrm>
          <a:prstGeom prst="straightConnector1">
            <a:avLst/>
          </a:prstGeom>
          <a:noFill/>
          <a:ln cap="flat" cmpd="sng" w="9525">
            <a:solidFill>
              <a:srgbClr val="90B1C0"/>
            </a:solidFill>
            <a:prstDash val="solid"/>
            <a:round/>
            <a:headEnd len="med" w="med" type="none"/>
            <a:tailEnd len="med" w="med" type="triangle"/>
          </a:ln>
        </p:spPr>
      </p:cxnSp>
      <p:cxnSp>
        <p:nvCxnSpPr>
          <p:cNvPr id="998" name="Google Shape;998;p57"/>
          <p:cNvCxnSpPr>
            <a:stCxn id="999" idx="3"/>
          </p:cNvCxnSpPr>
          <p:nvPr/>
        </p:nvCxnSpPr>
        <p:spPr>
          <a:xfrm>
            <a:off x="925900" y="2355425"/>
            <a:ext cx="212700" cy="0"/>
          </a:xfrm>
          <a:prstGeom prst="straightConnector1">
            <a:avLst/>
          </a:prstGeom>
          <a:noFill/>
          <a:ln cap="flat" cmpd="sng" w="9525">
            <a:solidFill>
              <a:srgbClr val="90B1C0"/>
            </a:solidFill>
            <a:prstDash val="solid"/>
            <a:round/>
            <a:headEnd len="med" w="med" type="none"/>
            <a:tailEnd len="med" w="med" type="triangle"/>
          </a:ln>
        </p:spPr>
      </p:cxnSp>
      <p:cxnSp>
        <p:nvCxnSpPr>
          <p:cNvPr id="1000" name="Google Shape;1000;p57"/>
          <p:cNvCxnSpPr>
            <a:stCxn id="1001" idx="3"/>
          </p:cNvCxnSpPr>
          <p:nvPr/>
        </p:nvCxnSpPr>
        <p:spPr>
          <a:xfrm>
            <a:off x="929200" y="2720125"/>
            <a:ext cx="210600" cy="0"/>
          </a:xfrm>
          <a:prstGeom prst="straightConnector1">
            <a:avLst/>
          </a:prstGeom>
          <a:noFill/>
          <a:ln cap="flat" cmpd="sng" w="9525">
            <a:solidFill>
              <a:srgbClr val="90B1C0"/>
            </a:solidFill>
            <a:prstDash val="solid"/>
            <a:round/>
            <a:headEnd len="med" w="med" type="none"/>
            <a:tailEnd len="med" w="med" type="triangle"/>
          </a:ln>
        </p:spPr>
      </p:cxnSp>
      <p:sp>
        <p:nvSpPr>
          <p:cNvPr id="999" name="Google Shape;999;p57"/>
          <p:cNvSpPr/>
          <p:nvPr/>
        </p:nvSpPr>
        <p:spPr>
          <a:xfrm>
            <a:off x="281500" y="22468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Web UI</a:t>
            </a:r>
            <a:endParaRPr b="1" sz="750">
              <a:solidFill>
                <a:srgbClr val="6691A7"/>
              </a:solidFill>
              <a:latin typeface="Roboto"/>
              <a:ea typeface="Roboto"/>
              <a:cs typeface="Roboto"/>
              <a:sym typeface="Roboto"/>
            </a:endParaRPr>
          </a:p>
        </p:txBody>
      </p:sp>
      <p:sp>
        <p:nvSpPr>
          <p:cNvPr id="1001" name="Google Shape;1001;p57"/>
          <p:cNvSpPr/>
          <p:nvPr/>
        </p:nvSpPr>
        <p:spPr>
          <a:xfrm>
            <a:off x="284800" y="26115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SDK</a:t>
            </a:r>
            <a:endParaRPr b="1" sz="750">
              <a:solidFill>
                <a:srgbClr val="6691A7"/>
              </a:solidFill>
              <a:latin typeface="Roboto"/>
              <a:ea typeface="Roboto"/>
              <a:cs typeface="Roboto"/>
              <a:sym typeface="Roboto"/>
            </a:endParaRPr>
          </a:p>
        </p:txBody>
      </p:sp>
      <p:sp>
        <p:nvSpPr>
          <p:cNvPr id="1002" name="Google Shape;1002;p57"/>
          <p:cNvSpPr/>
          <p:nvPr/>
        </p:nvSpPr>
        <p:spPr>
          <a:xfrm>
            <a:off x="4823820" y="686073"/>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Ranger</a:t>
            </a:r>
            <a:endParaRPr b="0" i="0" sz="700" u="none" cap="none" strike="noStrike">
              <a:solidFill>
                <a:srgbClr val="757575"/>
              </a:solidFill>
              <a:latin typeface="Roboto"/>
              <a:ea typeface="Roboto"/>
              <a:cs typeface="Roboto"/>
              <a:sym typeface="Roboto"/>
            </a:endParaRPr>
          </a:p>
        </p:txBody>
      </p:sp>
      <p:sp>
        <p:nvSpPr>
          <p:cNvPr id="1003" name="Google Shape;1003;p57"/>
          <p:cNvSpPr/>
          <p:nvPr/>
        </p:nvSpPr>
        <p:spPr>
          <a:xfrm>
            <a:off x="4823820" y="920288"/>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Atlas</a:t>
            </a:r>
            <a:endParaRPr b="0" i="0" sz="700" u="none" cap="none" strike="noStrike">
              <a:solidFill>
                <a:srgbClr val="757575"/>
              </a:solidFill>
              <a:latin typeface="Roboto"/>
              <a:ea typeface="Roboto"/>
              <a:cs typeface="Roboto"/>
              <a:sym typeface="Roboto"/>
            </a:endParaRPr>
          </a:p>
        </p:txBody>
      </p:sp>
      <p:sp>
        <p:nvSpPr>
          <p:cNvPr id="1004" name="Google Shape;1004;p57"/>
          <p:cNvSpPr/>
          <p:nvPr/>
        </p:nvSpPr>
        <p:spPr>
          <a:xfrm>
            <a:off x="4823820" y="115451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IDBroker</a:t>
            </a:r>
            <a:endParaRPr b="0" i="0" sz="700" u="none" cap="none" strike="noStrike">
              <a:solidFill>
                <a:srgbClr val="757575"/>
              </a:solidFill>
              <a:latin typeface="Roboto"/>
              <a:ea typeface="Roboto"/>
              <a:cs typeface="Roboto"/>
              <a:sym typeface="Roboto"/>
            </a:endParaRPr>
          </a:p>
        </p:txBody>
      </p:sp>
      <p:sp>
        <p:nvSpPr>
          <p:cNvPr id="1005" name="Google Shape;1005;p57"/>
          <p:cNvSpPr/>
          <p:nvPr/>
        </p:nvSpPr>
        <p:spPr>
          <a:xfrm>
            <a:off x="4823820" y="138874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Hive Metastore</a:t>
            </a:r>
            <a:endParaRPr b="0" i="0" sz="700" u="none" cap="none" strike="noStrike">
              <a:solidFill>
                <a:srgbClr val="757575"/>
              </a:solidFill>
              <a:latin typeface="Roboto"/>
              <a:ea typeface="Roboto"/>
              <a:cs typeface="Roboto"/>
              <a:sym typeface="Roboto"/>
            </a:endParaRPr>
          </a:p>
        </p:txBody>
      </p:sp>
      <p:pic>
        <p:nvPicPr>
          <p:cNvPr id="1006" name="Google Shape;1006;p57"/>
          <p:cNvPicPr preferRelativeResize="0"/>
          <p:nvPr/>
        </p:nvPicPr>
        <p:blipFill rotWithShape="1">
          <a:blip r:embed="rId7">
            <a:alphaModFix/>
          </a:blip>
          <a:srcRect b="0" l="0" r="79648" t="0"/>
          <a:stretch/>
        </p:blipFill>
        <p:spPr>
          <a:xfrm>
            <a:off x="5449531" y="716462"/>
            <a:ext cx="145638" cy="150900"/>
          </a:xfrm>
          <a:prstGeom prst="rect">
            <a:avLst/>
          </a:prstGeom>
          <a:noFill/>
          <a:ln>
            <a:noFill/>
          </a:ln>
        </p:spPr>
      </p:pic>
      <p:pic>
        <p:nvPicPr>
          <p:cNvPr id="1007" name="Google Shape;1007;p57"/>
          <p:cNvPicPr preferRelativeResize="0"/>
          <p:nvPr/>
        </p:nvPicPr>
        <p:blipFill rotWithShape="1">
          <a:blip r:embed="rId8">
            <a:alphaModFix/>
          </a:blip>
          <a:srcRect b="0" l="0" r="84197" t="0"/>
          <a:stretch/>
        </p:blipFill>
        <p:spPr>
          <a:xfrm>
            <a:off x="5449513" y="938414"/>
            <a:ext cx="145650" cy="167449"/>
          </a:xfrm>
          <a:prstGeom prst="rect">
            <a:avLst/>
          </a:prstGeom>
          <a:noFill/>
          <a:ln>
            <a:noFill/>
          </a:ln>
        </p:spPr>
      </p:pic>
      <p:sp>
        <p:nvSpPr>
          <p:cNvPr id="1008" name="Google Shape;1008;p57"/>
          <p:cNvSpPr/>
          <p:nvPr/>
        </p:nvSpPr>
        <p:spPr>
          <a:xfrm>
            <a:off x="4823245" y="1622972"/>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Cloudera Manager</a:t>
            </a:r>
            <a:endParaRPr b="0" i="0" sz="700" u="none" cap="none" strike="noStrike">
              <a:solidFill>
                <a:srgbClr val="757575"/>
              </a:solidFill>
              <a:latin typeface="Roboto"/>
              <a:ea typeface="Roboto"/>
              <a:cs typeface="Roboto"/>
              <a:sym typeface="Roboto"/>
            </a:endParaRPr>
          </a:p>
        </p:txBody>
      </p:sp>
      <p:sp>
        <p:nvSpPr>
          <p:cNvPr id="1009" name="Google Shape;1009;p57"/>
          <p:cNvSpPr/>
          <p:nvPr/>
        </p:nvSpPr>
        <p:spPr>
          <a:xfrm>
            <a:off x="5875600" y="407738"/>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Hub / COD</a:t>
            </a:r>
            <a:endParaRPr b="1" sz="750">
              <a:solidFill>
                <a:srgbClr val="666666"/>
              </a:solidFill>
              <a:latin typeface="Roboto"/>
              <a:ea typeface="Roboto"/>
              <a:cs typeface="Roboto"/>
              <a:sym typeface="Roboto"/>
            </a:endParaRPr>
          </a:p>
        </p:txBody>
      </p:sp>
      <p:sp>
        <p:nvSpPr>
          <p:cNvPr id="1010" name="Google Shape;1010;p57"/>
          <p:cNvSpPr/>
          <p:nvPr/>
        </p:nvSpPr>
        <p:spPr>
          <a:xfrm>
            <a:off x="7829550" y="64430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Custom Templates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Manual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t/>
            </a:r>
            <a:endParaRPr b="1" sz="600">
              <a:solidFill>
                <a:schemeClr val="lt1"/>
              </a:solidFill>
              <a:latin typeface="Roboto"/>
              <a:ea typeface="Roboto"/>
              <a:cs typeface="Roboto"/>
              <a:sym typeface="Roboto"/>
            </a:endParaRPr>
          </a:p>
        </p:txBody>
      </p:sp>
      <p:sp>
        <p:nvSpPr>
          <p:cNvPr id="1011" name="Google Shape;1011;p57"/>
          <p:cNvSpPr/>
          <p:nvPr/>
        </p:nvSpPr>
        <p:spPr>
          <a:xfrm>
            <a:off x="5875600" y="1254484"/>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Warehouse</a:t>
            </a:r>
            <a:endParaRPr b="1" sz="750">
              <a:solidFill>
                <a:srgbClr val="666666"/>
              </a:solidFill>
              <a:latin typeface="Roboto"/>
              <a:ea typeface="Roboto"/>
              <a:cs typeface="Roboto"/>
              <a:sym typeface="Roboto"/>
            </a:endParaRPr>
          </a:p>
        </p:txBody>
      </p:sp>
      <p:sp>
        <p:nvSpPr>
          <p:cNvPr id="1012" name="Google Shape;1012;p57"/>
          <p:cNvSpPr/>
          <p:nvPr/>
        </p:nvSpPr>
        <p:spPr>
          <a:xfrm>
            <a:off x="7829550" y="149105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JDBC connectivity</a:t>
            </a:r>
            <a:endParaRPr b="1" sz="600">
              <a:solidFill>
                <a:schemeClr val="lt1"/>
              </a:solidFill>
              <a:latin typeface="Roboto"/>
              <a:ea typeface="Roboto"/>
              <a:cs typeface="Roboto"/>
              <a:sym typeface="Roboto"/>
            </a:endParaRPr>
          </a:p>
        </p:txBody>
      </p:sp>
      <p:sp>
        <p:nvSpPr>
          <p:cNvPr id="1013" name="Google Shape;1013;p57"/>
          <p:cNvSpPr/>
          <p:nvPr/>
        </p:nvSpPr>
        <p:spPr>
          <a:xfrm>
            <a:off x="5875600" y="2100169"/>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Machine Learning</a:t>
            </a:r>
            <a:endParaRPr b="1" sz="750">
              <a:solidFill>
                <a:srgbClr val="666666"/>
              </a:solidFill>
              <a:latin typeface="Roboto"/>
              <a:ea typeface="Roboto"/>
              <a:cs typeface="Roboto"/>
              <a:sym typeface="Roboto"/>
            </a:endParaRPr>
          </a:p>
        </p:txBody>
      </p:sp>
      <p:sp>
        <p:nvSpPr>
          <p:cNvPr id="1014" name="Google Shape;1014;p57"/>
          <p:cNvSpPr/>
          <p:nvPr/>
        </p:nvSpPr>
        <p:spPr>
          <a:xfrm>
            <a:off x="7829550" y="233673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GPU support</a:t>
            </a:r>
            <a:endParaRPr b="1" sz="600">
              <a:solidFill>
                <a:srgbClr val="FFFFFF"/>
              </a:solidFill>
              <a:latin typeface="Roboto"/>
              <a:ea typeface="Roboto"/>
              <a:cs typeface="Roboto"/>
              <a:sym typeface="Roboto"/>
            </a:endParaRPr>
          </a:p>
        </p:txBody>
      </p:sp>
      <p:sp>
        <p:nvSpPr>
          <p:cNvPr id="1015" name="Google Shape;1015;p57"/>
          <p:cNvSpPr/>
          <p:nvPr/>
        </p:nvSpPr>
        <p:spPr>
          <a:xfrm>
            <a:off x="5875600" y="29469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Engineering</a:t>
            </a:r>
            <a:endParaRPr b="1" sz="750">
              <a:solidFill>
                <a:srgbClr val="666666"/>
              </a:solidFill>
              <a:latin typeface="Roboto"/>
              <a:ea typeface="Roboto"/>
              <a:cs typeface="Roboto"/>
              <a:sym typeface="Roboto"/>
            </a:endParaRPr>
          </a:p>
        </p:txBody>
      </p:sp>
      <p:sp>
        <p:nvSpPr>
          <p:cNvPr id="1016" name="Google Shape;1016;p57"/>
          <p:cNvSpPr/>
          <p:nvPr/>
        </p:nvSpPr>
        <p:spPr>
          <a:xfrm>
            <a:off x="7829550" y="31834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Job Management</a:t>
            </a:r>
            <a:endParaRPr b="1" sz="600">
              <a:solidFill>
                <a:srgbClr val="FFFFFF"/>
              </a:solidFill>
              <a:latin typeface="Roboto"/>
              <a:ea typeface="Roboto"/>
              <a:cs typeface="Roboto"/>
              <a:sym typeface="Roboto"/>
            </a:endParaRPr>
          </a:p>
        </p:txBody>
      </p:sp>
      <p:sp>
        <p:nvSpPr>
          <p:cNvPr id="1017" name="Google Shape;1017;p57"/>
          <p:cNvSpPr/>
          <p:nvPr/>
        </p:nvSpPr>
        <p:spPr>
          <a:xfrm>
            <a:off x="6019875" y="315568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018" name="Google Shape;1018;p57"/>
          <p:cNvSpPr/>
          <p:nvPr/>
        </p:nvSpPr>
        <p:spPr>
          <a:xfrm>
            <a:off x="7047825" y="31833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019" name="Google Shape;1019;p57"/>
          <p:cNvSpPr/>
          <p:nvPr/>
        </p:nvSpPr>
        <p:spPr>
          <a:xfrm>
            <a:off x="7047825" y="33506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Airflow</a:t>
            </a:r>
            <a:endParaRPr b="0" i="0" sz="600" u="none" cap="none" strike="noStrike">
              <a:solidFill>
                <a:srgbClr val="757575"/>
              </a:solidFill>
              <a:latin typeface="Roboto"/>
              <a:ea typeface="Roboto"/>
              <a:cs typeface="Roboto"/>
              <a:sym typeface="Roboto"/>
            </a:endParaRPr>
          </a:p>
        </p:txBody>
      </p:sp>
      <p:sp>
        <p:nvSpPr>
          <p:cNvPr id="1020" name="Google Shape;1020;p57"/>
          <p:cNvSpPr/>
          <p:nvPr/>
        </p:nvSpPr>
        <p:spPr>
          <a:xfrm>
            <a:off x="7047825" y="35179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Safari (perf-mon)</a:t>
            </a:r>
            <a:endParaRPr b="0" i="0" sz="600" u="none" cap="none" strike="noStrike">
              <a:solidFill>
                <a:srgbClr val="757575"/>
              </a:solidFill>
              <a:latin typeface="Roboto"/>
              <a:ea typeface="Roboto"/>
              <a:cs typeface="Roboto"/>
              <a:sym typeface="Roboto"/>
            </a:endParaRPr>
          </a:p>
        </p:txBody>
      </p:sp>
      <p:sp>
        <p:nvSpPr>
          <p:cNvPr id="1021" name="Google Shape;1021;p57"/>
          <p:cNvSpPr/>
          <p:nvPr/>
        </p:nvSpPr>
        <p:spPr>
          <a:xfrm>
            <a:off x="6019875" y="230893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022" name="Google Shape;1022;p57"/>
          <p:cNvSpPr/>
          <p:nvPr/>
        </p:nvSpPr>
        <p:spPr>
          <a:xfrm>
            <a:off x="7047825" y="233660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ML Workbench</a:t>
            </a:r>
            <a:endParaRPr sz="600">
              <a:solidFill>
                <a:srgbClr val="757575"/>
              </a:solidFill>
              <a:latin typeface="Roboto"/>
              <a:ea typeface="Roboto"/>
              <a:cs typeface="Roboto"/>
              <a:sym typeface="Roboto"/>
            </a:endParaRPr>
          </a:p>
        </p:txBody>
      </p:sp>
      <p:sp>
        <p:nvSpPr>
          <p:cNvPr id="1023" name="Google Shape;1023;p57"/>
          <p:cNvSpPr/>
          <p:nvPr/>
        </p:nvSpPr>
        <p:spPr>
          <a:xfrm>
            <a:off x="7047825" y="250391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024" name="Google Shape;1024;p57"/>
          <p:cNvSpPr/>
          <p:nvPr/>
        </p:nvSpPr>
        <p:spPr>
          <a:xfrm>
            <a:off x="7047825" y="267123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Python/R</a:t>
            </a:r>
            <a:endParaRPr sz="600">
              <a:solidFill>
                <a:srgbClr val="757575"/>
              </a:solidFill>
              <a:latin typeface="Roboto"/>
              <a:ea typeface="Roboto"/>
              <a:cs typeface="Roboto"/>
              <a:sym typeface="Roboto"/>
            </a:endParaRPr>
          </a:p>
        </p:txBody>
      </p:sp>
      <p:sp>
        <p:nvSpPr>
          <p:cNvPr id="1025" name="Google Shape;1025;p57"/>
          <p:cNvSpPr/>
          <p:nvPr/>
        </p:nvSpPr>
        <p:spPr>
          <a:xfrm>
            <a:off x="6019875" y="146325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026" name="Google Shape;1026;p57"/>
          <p:cNvSpPr/>
          <p:nvPr/>
        </p:nvSpPr>
        <p:spPr>
          <a:xfrm>
            <a:off x="7047825" y="149091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Hive (w LLAP)</a:t>
            </a:r>
            <a:endParaRPr b="0" i="0" sz="600" u="none" cap="none" strike="noStrike">
              <a:solidFill>
                <a:srgbClr val="757575"/>
              </a:solidFill>
              <a:latin typeface="Roboto"/>
              <a:ea typeface="Roboto"/>
              <a:cs typeface="Roboto"/>
              <a:sym typeface="Roboto"/>
            </a:endParaRPr>
          </a:p>
        </p:txBody>
      </p:sp>
      <p:sp>
        <p:nvSpPr>
          <p:cNvPr id="1027" name="Google Shape;1027;p57"/>
          <p:cNvSpPr/>
          <p:nvPr/>
        </p:nvSpPr>
        <p:spPr>
          <a:xfrm>
            <a:off x="7047825" y="165823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Impala</a:t>
            </a:r>
            <a:endParaRPr b="0" i="0" sz="600" u="none" cap="none" strike="noStrike">
              <a:solidFill>
                <a:srgbClr val="757575"/>
              </a:solidFill>
              <a:latin typeface="Roboto"/>
              <a:ea typeface="Roboto"/>
              <a:cs typeface="Roboto"/>
              <a:sym typeface="Roboto"/>
            </a:endParaRPr>
          </a:p>
        </p:txBody>
      </p:sp>
      <p:sp>
        <p:nvSpPr>
          <p:cNvPr id="1028" name="Google Shape;1028;p57"/>
          <p:cNvSpPr/>
          <p:nvPr/>
        </p:nvSpPr>
        <p:spPr>
          <a:xfrm>
            <a:off x="7047825" y="182555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DAS &amp; Hue</a:t>
            </a:r>
            <a:endParaRPr sz="600">
              <a:solidFill>
                <a:srgbClr val="757575"/>
              </a:solidFill>
              <a:latin typeface="Roboto"/>
              <a:ea typeface="Roboto"/>
              <a:cs typeface="Roboto"/>
              <a:sym typeface="Roboto"/>
            </a:endParaRPr>
          </a:p>
        </p:txBody>
      </p:sp>
      <p:sp>
        <p:nvSpPr>
          <p:cNvPr id="1029" name="Google Shape;1029;p57"/>
          <p:cNvSpPr/>
          <p:nvPr/>
        </p:nvSpPr>
        <p:spPr>
          <a:xfrm>
            <a:off x="6019875" y="61650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030" name="Google Shape;1030;p57"/>
          <p:cNvSpPr/>
          <p:nvPr/>
        </p:nvSpPr>
        <p:spPr>
          <a:xfrm>
            <a:off x="7047825" y="644163"/>
            <a:ext cx="680100" cy="314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Cloudera Runtime</a:t>
            </a:r>
            <a:br>
              <a:rPr lang="en" sz="600">
                <a:solidFill>
                  <a:srgbClr val="757575"/>
                </a:solidFill>
                <a:latin typeface="Roboto"/>
                <a:ea typeface="Roboto"/>
                <a:cs typeface="Roboto"/>
                <a:sym typeface="Roboto"/>
              </a:rPr>
            </a:br>
            <a:r>
              <a:rPr lang="en" sz="600">
                <a:solidFill>
                  <a:srgbClr val="757575"/>
                </a:solidFill>
                <a:latin typeface="Roboto"/>
                <a:ea typeface="Roboto"/>
                <a:cs typeface="Roboto"/>
                <a:sym typeface="Roboto"/>
              </a:rPr>
              <a:t>(all services)</a:t>
            </a:r>
            <a:endParaRPr sz="600">
              <a:solidFill>
                <a:srgbClr val="757575"/>
              </a:solidFill>
              <a:latin typeface="Roboto"/>
              <a:ea typeface="Roboto"/>
              <a:cs typeface="Roboto"/>
              <a:sym typeface="Roboto"/>
            </a:endParaRPr>
          </a:p>
        </p:txBody>
      </p:sp>
      <p:sp>
        <p:nvSpPr>
          <p:cNvPr id="1031" name="Google Shape;1031;p57"/>
          <p:cNvSpPr/>
          <p:nvPr/>
        </p:nvSpPr>
        <p:spPr>
          <a:xfrm>
            <a:off x="7047825" y="97880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In-built definitions</a:t>
            </a:r>
            <a:endParaRPr sz="600">
              <a:solidFill>
                <a:srgbClr val="757575"/>
              </a:solidFill>
              <a:latin typeface="Roboto"/>
              <a:ea typeface="Roboto"/>
              <a:cs typeface="Roboto"/>
              <a:sym typeface="Roboto"/>
            </a:endParaRPr>
          </a:p>
        </p:txBody>
      </p:sp>
      <p:sp>
        <p:nvSpPr>
          <p:cNvPr id="1032" name="Google Shape;1032;p57"/>
          <p:cNvSpPr/>
          <p:nvPr/>
        </p:nvSpPr>
        <p:spPr>
          <a:xfrm>
            <a:off x="5804988" y="444792"/>
            <a:ext cx="175200" cy="679500"/>
          </a:xfrm>
          <a:prstGeom prst="roundRect">
            <a:avLst>
              <a:gd fmla="val 9974" name="adj"/>
            </a:avLst>
          </a:prstGeom>
          <a:solidFill>
            <a:srgbClr val="999999"/>
          </a:solidFill>
          <a:ln>
            <a:noFill/>
          </a:ln>
        </p:spPr>
        <p:txBody>
          <a:bodyPr anchorCtr="0" anchor="ctr" bIns="91425" lIns="54850" spcFirstLastPara="1" rIns="91425" wrap="square" tIns="91425">
            <a:noAutofit/>
          </a:bodyPr>
          <a:lstStyle/>
          <a:p>
            <a:pPr indent="0" lvl="0" marL="0" rtl="0" algn="l">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N</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OX</a:t>
            </a:r>
            <a:endParaRPr sz="1300">
              <a:solidFill>
                <a:srgbClr val="FFFFFF"/>
              </a:solidFill>
              <a:latin typeface="Roboto"/>
              <a:ea typeface="Roboto"/>
              <a:cs typeface="Roboto"/>
              <a:sym typeface="Roboto"/>
            </a:endParaRPr>
          </a:p>
        </p:txBody>
      </p:sp>
      <p:sp>
        <p:nvSpPr>
          <p:cNvPr id="1033" name="Google Shape;1033;p57"/>
          <p:cNvSpPr/>
          <p:nvPr/>
        </p:nvSpPr>
        <p:spPr>
          <a:xfrm>
            <a:off x="5875600" y="37851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DataFlow</a:t>
            </a:r>
            <a:endParaRPr b="1" sz="750">
              <a:solidFill>
                <a:srgbClr val="666666"/>
              </a:solidFill>
              <a:latin typeface="Roboto"/>
              <a:ea typeface="Roboto"/>
              <a:cs typeface="Roboto"/>
              <a:sym typeface="Roboto"/>
            </a:endParaRPr>
          </a:p>
        </p:txBody>
      </p:sp>
      <p:sp>
        <p:nvSpPr>
          <p:cNvPr id="1034" name="Google Shape;1034;p57"/>
          <p:cNvSpPr/>
          <p:nvPr/>
        </p:nvSpPr>
        <p:spPr>
          <a:xfrm>
            <a:off x="7829550" y="40216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Flow Management</a:t>
            </a:r>
            <a:endParaRPr b="1" sz="600">
              <a:solidFill>
                <a:srgbClr val="FFFFFF"/>
              </a:solidFill>
              <a:latin typeface="Roboto"/>
              <a:ea typeface="Roboto"/>
              <a:cs typeface="Roboto"/>
              <a:sym typeface="Roboto"/>
            </a:endParaRPr>
          </a:p>
        </p:txBody>
      </p:sp>
      <p:sp>
        <p:nvSpPr>
          <p:cNvPr id="1035" name="Google Shape;1035;p57"/>
          <p:cNvSpPr/>
          <p:nvPr/>
        </p:nvSpPr>
        <p:spPr>
          <a:xfrm>
            <a:off x="5918650" y="3993900"/>
            <a:ext cx="10983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036" name="Google Shape;1036;p57"/>
          <p:cNvSpPr/>
          <p:nvPr/>
        </p:nvSpPr>
        <p:spPr>
          <a:xfrm>
            <a:off x="7047825" y="40215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NiFi</a:t>
            </a:r>
            <a:endParaRPr b="0" i="0" sz="600" u="none" cap="none" strike="noStrike">
              <a:solidFill>
                <a:srgbClr val="757575"/>
              </a:solidFill>
              <a:latin typeface="Roboto"/>
              <a:ea typeface="Roboto"/>
              <a:cs typeface="Roboto"/>
              <a:sym typeface="Roboto"/>
            </a:endParaRPr>
          </a:p>
        </p:txBody>
      </p:sp>
      <p:sp>
        <p:nvSpPr>
          <p:cNvPr id="1037" name="Google Shape;1037;p57"/>
          <p:cNvSpPr/>
          <p:nvPr/>
        </p:nvSpPr>
        <p:spPr>
          <a:xfrm>
            <a:off x="7047825" y="41888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Zookeeper</a:t>
            </a:r>
            <a:endParaRPr b="0" i="0" sz="600" u="none" cap="none" strike="noStrike">
              <a:solidFill>
                <a:srgbClr val="757575"/>
              </a:solidFill>
              <a:latin typeface="Roboto"/>
              <a:ea typeface="Roboto"/>
              <a:cs typeface="Roboto"/>
              <a:sym typeface="Roboto"/>
            </a:endParaRPr>
          </a:p>
        </p:txBody>
      </p:sp>
      <p:sp>
        <p:nvSpPr>
          <p:cNvPr id="1038" name="Google Shape;1038;p57"/>
          <p:cNvSpPr/>
          <p:nvPr/>
        </p:nvSpPr>
        <p:spPr>
          <a:xfrm>
            <a:off x="7047825" y="43561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Monitoring</a:t>
            </a:r>
            <a:endParaRPr b="0" i="0" sz="600" u="none" cap="none" strike="noStrike">
              <a:solidFill>
                <a:srgbClr val="757575"/>
              </a:solidFill>
              <a:latin typeface="Roboto"/>
              <a:ea typeface="Roboto"/>
              <a:cs typeface="Roboto"/>
              <a:sym typeface="Roboto"/>
            </a:endParaRPr>
          </a:p>
        </p:txBody>
      </p:sp>
      <p:sp>
        <p:nvSpPr>
          <p:cNvPr id="1039" name="Google Shape;1039;p57"/>
          <p:cNvSpPr txBox="1"/>
          <p:nvPr/>
        </p:nvSpPr>
        <p:spPr>
          <a:xfrm>
            <a:off x="284800" y="327388"/>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200">
                <a:solidFill>
                  <a:srgbClr val="305868"/>
                </a:solidFill>
                <a:latin typeface="Lato"/>
                <a:ea typeface="Lato"/>
                <a:cs typeface="Lato"/>
                <a:sym typeface="Lato"/>
              </a:rPr>
              <a:t>CDP on AWS</a:t>
            </a:r>
            <a:endParaRPr sz="2200">
              <a:solidFill>
                <a:srgbClr val="305868"/>
              </a:solidFill>
              <a:latin typeface="Lato"/>
              <a:ea typeface="Lato"/>
              <a:cs typeface="Lato"/>
              <a:sym typeface="Lato"/>
            </a:endParaRPr>
          </a:p>
        </p:txBody>
      </p:sp>
      <p:sp>
        <p:nvSpPr>
          <p:cNvPr id="1040" name="Google Shape;1040;p57"/>
          <p:cNvSpPr txBox="1"/>
          <p:nvPr/>
        </p:nvSpPr>
        <p:spPr>
          <a:xfrm>
            <a:off x="284800" y="693150"/>
            <a:ext cx="3308100" cy="3081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None/>
            </a:pPr>
            <a:r>
              <a:rPr lang="en" sz="1600">
                <a:solidFill>
                  <a:srgbClr val="00A3AF"/>
                </a:solidFill>
                <a:latin typeface="Roboto"/>
                <a:ea typeface="Roboto"/>
                <a:cs typeface="Roboto"/>
                <a:sym typeface="Roboto"/>
              </a:rPr>
              <a:t>High Level Architecture</a:t>
            </a:r>
            <a:endParaRPr sz="1600">
              <a:solidFill>
                <a:srgbClr val="00A3AF"/>
              </a:solidFill>
              <a:latin typeface="Roboto"/>
              <a:ea typeface="Roboto"/>
              <a:cs typeface="Roboto"/>
              <a:sym typeface="Roboto"/>
            </a:endParaRPr>
          </a:p>
        </p:txBody>
      </p:sp>
      <p:sp>
        <p:nvSpPr>
          <p:cNvPr id="1041" name="Google Shape;1041;p57"/>
          <p:cNvSpPr txBox="1"/>
          <p:nvPr/>
        </p:nvSpPr>
        <p:spPr>
          <a:xfrm>
            <a:off x="3765175" y="4169350"/>
            <a:ext cx="8520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757575"/>
                </a:solidFill>
                <a:latin typeface="Roboto"/>
                <a:ea typeface="Roboto"/>
                <a:cs typeface="Roboto"/>
                <a:sym typeface="Roboto"/>
              </a:rPr>
              <a:t>Amazon IAM</a:t>
            </a:r>
            <a:endParaRPr sz="700">
              <a:solidFill>
                <a:srgbClr val="757575"/>
              </a:solidFill>
              <a:latin typeface="Roboto"/>
              <a:ea typeface="Roboto"/>
              <a:cs typeface="Roboto"/>
              <a:sym typeface="Roboto"/>
            </a:endParaRPr>
          </a:p>
        </p:txBody>
      </p:sp>
      <p:pic>
        <p:nvPicPr>
          <p:cNvPr id="1042" name="Google Shape;1042;p57"/>
          <p:cNvPicPr preferRelativeResize="0"/>
          <p:nvPr/>
        </p:nvPicPr>
        <p:blipFill>
          <a:blip r:embed="rId9">
            <a:alphaModFix/>
          </a:blip>
          <a:stretch>
            <a:fillRect/>
          </a:stretch>
        </p:blipFill>
        <p:spPr>
          <a:xfrm>
            <a:off x="4061900" y="3958836"/>
            <a:ext cx="258400" cy="260028"/>
          </a:xfrm>
          <a:prstGeom prst="rect">
            <a:avLst/>
          </a:prstGeom>
          <a:noFill/>
          <a:ln>
            <a:noFill/>
          </a:ln>
        </p:spPr>
      </p:pic>
      <p:grpSp>
        <p:nvGrpSpPr>
          <p:cNvPr id="1043" name="Google Shape;1043;p57"/>
          <p:cNvGrpSpPr/>
          <p:nvPr/>
        </p:nvGrpSpPr>
        <p:grpSpPr>
          <a:xfrm>
            <a:off x="4107836" y="1767401"/>
            <a:ext cx="266454" cy="266454"/>
            <a:chOff x="331775" y="3939784"/>
            <a:chExt cx="404700" cy="404700"/>
          </a:xfrm>
        </p:grpSpPr>
        <p:grpSp>
          <p:nvGrpSpPr>
            <p:cNvPr id="1044" name="Google Shape;1044;p57"/>
            <p:cNvGrpSpPr/>
            <p:nvPr/>
          </p:nvGrpSpPr>
          <p:grpSpPr>
            <a:xfrm>
              <a:off x="359050" y="3965925"/>
              <a:ext cx="349298" cy="351101"/>
              <a:chOff x="2501618" y="3723564"/>
              <a:chExt cx="379465" cy="444995"/>
            </a:xfrm>
          </p:grpSpPr>
          <p:sp>
            <p:nvSpPr>
              <p:cNvPr id="1045" name="Google Shape;1045;p57"/>
              <p:cNvSpPr/>
              <p:nvPr/>
            </p:nvSpPr>
            <p:spPr>
              <a:xfrm>
                <a:off x="2501618" y="3723564"/>
                <a:ext cx="190200" cy="22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2588989" y="3837284"/>
                <a:ext cx="190200" cy="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2692683" y="3944759"/>
                <a:ext cx="188400" cy="22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8" name="Google Shape;1048;p57"/>
            <p:cNvPicPr preferRelativeResize="0"/>
            <p:nvPr/>
          </p:nvPicPr>
          <p:blipFill>
            <a:blip r:embed="rId10">
              <a:alphaModFix/>
            </a:blip>
            <a:stretch>
              <a:fillRect/>
            </a:stretch>
          </p:blipFill>
          <p:spPr>
            <a:xfrm>
              <a:off x="331775" y="3939784"/>
              <a:ext cx="404700" cy="404700"/>
            </a:xfrm>
            <a:prstGeom prst="rect">
              <a:avLst/>
            </a:prstGeom>
            <a:noFill/>
            <a:ln>
              <a:noFill/>
            </a:ln>
          </p:spPr>
        </p:pic>
      </p:grpSp>
      <p:sp>
        <p:nvSpPr>
          <p:cNvPr id="1049" name="Google Shape;1049;p57"/>
          <p:cNvSpPr txBox="1"/>
          <p:nvPr/>
        </p:nvSpPr>
        <p:spPr>
          <a:xfrm>
            <a:off x="3881488" y="1976700"/>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757575"/>
                </a:solidFill>
                <a:latin typeface="Roboto"/>
                <a:ea typeface="Roboto"/>
                <a:cs typeface="Roboto"/>
                <a:sym typeface="Roboto"/>
              </a:rPr>
              <a:t>Amazon EC2</a:t>
            </a:r>
            <a:endParaRPr sz="700">
              <a:solidFill>
                <a:srgbClr val="757575"/>
              </a:solidFill>
              <a:latin typeface="Roboto"/>
              <a:ea typeface="Roboto"/>
              <a:cs typeface="Roboto"/>
              <a:sym typeface="Roboto"/>
            </a:endParaRPr>
          </a:p>
        </p:txBody>
      </p:sp>
      <p:sp>
        <p:nvSpPr>
          <p:cNvPr id="1050" name="Google Shape;1050;p57"/>
          <p:cNvSpPr txBox="1"/>
          <p:nvPr/>
        </p:nvSpPr>
        <p:spPr>
          <a:xfrm>
            <a:off x="4836400" y="2679688"/>
            <a:ext cx="755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Amazon RDS</a:t>
            </a:r>
            <a:endParaRPr sz="700">
              <a:solidFill>
                <a:srgbClr val="757575"/>
              </a:solidFill>
              <a:latin typeface="Roboto"/>
              <a:ea typeface="Roboto"/>
              <a:cs typeface="Roboto"/>
              <a:sym typeface="Roboto"/>
            </a:endParaRPr>
          </a:p>
        </p:txBody>
      </p:sp>
      <p:sp>
        <p:nvSpPr>
          <p:cNvPr id="1051" name="Google Shape;1051;p57"/>
          <p:cNvSpPr txBox="1"/>
          <p:nvPr/>
        </p:nvSpPr>
        <p:spPr>
          <a:xfrm>
            <a:off x="4878563" y="3204063"/>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 Storage</a:t>
            </a:r>
            <a:endParaRPr sz="700">
              <a:solidFill>
                <a:srgbClr val="757575"/>
              </a:solidFill>
              <a:latin typeface="Roboto"/>
              <a:ea typeface="Roboto"/>
              <a:cs typeface="Roboto"/>
              <a:sym typeface="Roboto"/>
            </a:endParaRPr>
          </a:p>
        </p:txBody>
      </p:sp>
      <p:grpSp>
        <p:nvGrpSpPr>
          <p:cNvPr id="1052" name="Google Shape;1052;p57"/>
          <p:cNvGrpSpPr/>
          <p:nvPr/>
        </p:nvGrpSpPr>
        <p:grpSpPr>
          <a:xfrm>
            <a:off x="5086261" y="1941539"/>
            <a:ext cx="266454" cy="266454"/>
            <a:chOff x="331775" y="3939784"/>
            <a:chExt cx="404700" cy="404700"/>
          </a:xfrm>
        </p:grpSpPr>
        <p:grpSp>
          <p:nvGrpSpPr>
            <p:cNvPr id="1053" name="Google Shape;1053;p57"/>
            <p:cNvGrpSpPr/>
            <p:nvPr/>
          </p:nvGrpSpPr>
          <p:grpSpPr>
            <a:xfrm>
              <a:off x="359050" y="3965925"/>
              <a:ext cx="349298" cy="351101"/>
              <a:chOff x="2501618" y="3723564"/>
              <a:chExt cx="379465" cy="444995"/>
            </a:xfrm>
          </p:grpSpPr>
          <p:sp>
            <p:nvSpPr>
              <p:cNvPr id="1054" name="Google Shape;1054;p57"/>
              <p:cNvSpPr/>
              <p:nvPr/>
            </p:nvSpPr>
            <p:spPr>
              <a:xfrm>
                <a:off x="2501618" y="3723564"/>
                <a:ext cx="190200" cy="22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2588989" y="3837284"/>
                <a:ext cx="190200" cy="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2692683" y="3944759"/>
                <a:ext cx="188400" cy="22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7" name="Google Shape;1057;p57"/>
            <p:cNvPicPr preferRelativeResize="0"/>
            <p:nvPr/>
          </p:nvPicPr>
          <p:blipFill>
            <a:blip r:embed="rId10">
              <a:alphaModFix/>
            </a:blip>
            <a:stretch>
              <a:fillRect/>
            </a:stretch>
          </p:blipFill>
          <p:spPr>
            <a:xfrm>
              <a:off x="331775" y="3939784"/>
              <a:ext cx="404700" cy="404700"/>
            </a:xfrm>
            <a:prstGeom prst="rect">
              <a:avLst/>
            </a:prstGeom>
            <a:noFill/>
            <a:ln>
              <a:noFill/>
            </a:ln>
          </p:spPr>
        </p:pic>
      </p:grpSp>
      <p:grpSp>
        <p:nvGrpSpPr>
          <p:cNvPr id="1058" name="Google Shape;1058;p57"/>
          <p:cNvGrpSpPr/>
          <p:nvPr/>
        </p:nvGrpSpPr>
        <p:grpSpPr>
          <a:xfrm>
            <a:off x="5079169" y="2980551"/>
            <a:ext cx="269879" cy="269908"/>
            <a:chOff x="1739927" y="4308337"/>
            <a:chExt cx="288025" cy="288025"/>
          </a:xfrm>
        </p:grpSpPr>
        <p:grpSp>
          <p:nvGrpSpPr>
            <p:cNvPr id="1059" name="Google Shape;1059;p57"/>
            <p:cNvGrpSpPr/>
            <p:nvPr/>
          </p:nvGrpSpPr>
          <p:grpSpPr>
            <a:xfrm>
              <a:off x="1765575" y="4329975"/>
              <a:ext cx="222000" cy="246650"/>
              <a:chOff x="1765575" y="4329975"/>
              <a:chExt cx="222000" cy="246650"/>
            </a:xfrm>
          </p:grpSpPr>
          <p:sp>
            <p:nvSpPr>
              <p:cNvPr id="1060" name="Google Shape;1060;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3" name="Google Shape;1063;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064" name="Google Shape;1064;p57"/>
          <p:cNvGrpSpPr/>
          <p:nvPr/>
        </p:nvGrpSpPr>
        <p:grpSpPr>
          <a:xfrm>
            <a:off x="5090350" y="2479127"/>
            <a:ext cx="258400" cy="256210"/>
            <a:chOff x="2413475" y="4598389"/>
            <a:chExt cx="258400" cy="256210"/>
          </a:xfrm>
        </p:grpSpPr>
        <p:sp>
          <p:nvSpPr>
            <p:cNvPr id="1065" name="Google Shape;1065;p57"/>
            <p:cNvSpPr/>
            <p:nvPr/>
          </p:nvSpPr>
          <p:spPr>
            <a:xfrm>
              <a:off x="2431375" y="4615800"/>
              <a:ext cx="222600" cy="221400"/>
            </a:xfrm>
            <a:prstGeom prst="roundRect">
              <a:avLst>
                <a:gd fmla="val 1061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57"/>
            <p:cNvPicPr preferRelativeResize="0"/>
            <p:nvPr/>
          </p:nvPicPr>
          <p:blipFill>
            <a:blip r:embed="rId12">
              <a:alphaModFix/>
            </a:blip>
            <a:stretch>
              <a:fillRect/>
            </a:stretch>
          </p:blipFill>
          <p:spPr>
            <a:xfrm>
              <a:off x="2413475" y="4598389"/>
              <a:ext cx="258400" cy="256210"/>
            </a:xfrm>
            <a:prstGeom prst="rect">
              <a:avLst/>
            </a:prstGeom>
            <a:noFill/>
            <a:ln>
              <a:noFill/>
            </a:ln>
          </p:spPr>
        </p:pic>
      </p:grpSp>
      <p:sp>
        <p:nvSpPr>
          <p:cNvPr id="1067" name="Google Shape;1067;p57"/>
          <p:cNvSpPr txBox="1"/>
          <p:nvPr/>
        </p:nvSpPr>
        <p:spPr>
          <a:xfrm>
            <a:off x="4874050" y="2149613"/>
            <a:ext cx="680100" cy="2523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Amazon EC2</a:t>
            </a:r>
            <a:endParaRPr sz="700">
              <a:solidFill>
                <a:srgbClr val="757575"/>
              </a:solidFill>
              <a:latin typeface="Roboto"/>
              <a:ea typeface="Roboto"/>
              <a:cs typeface="Roboto"/>
              <a:sym typeface="Roboto"/>
            </a:endParaRPr>
          </a:p>
        </p:txBody>
      </p:sp>
      <p:sp>
        <p:nvSpPr>
          <p:cNvPr id="1068" name="Google Shape;1068;p57"/>
          <p:cNvSpPr txBox="1"/>
          <p:nvPr/>
        </p:nvSpPr>
        <p:spPr>
          <a:xfrm>
            <a:off x="3884050" y="2570900"/>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 Storage</a:t>
            </a:r>
            <a:endParaRPr sz="700">
              <a:solidFill>
                <a:srgbClr val="757575"/>
              </a:solidFill>
              <a:latin typeface="Roboto"/>
              <a:ea typeface="Roboto"/>
              <a:cs typeface="Roboto"/>
              <a:sym typeface="Roboto"/>
            </a:endParaRPr>
          </a:p>
        </p:txBody>
      </p:sp>
      <p:grpSp>
        <p:nvGrpSpPr>
          <p:cNvPr id="1069" name="Google Shape;1069;p57"/>
          <p:cNvGrpSpPr/>
          <p:nvPr/>
        </p:nvGrpSpPr>
        <p:grpSpPr>
          <a:xfrm>
            <a:off x="4084657" y="2347388"/>
            <a:ext cx="269879" cy="269908"/>
            <a:chOff x="1739927" y="4308337"/>
            <a:chExt cx="288025" cy="288025"/>
          </a:xfrm>
        </p:grpSpPr>
        <p:grpSp>
          <p:nvGrpSpPr>
            <p:cNvPr id="1070" name="Google Shape;1070;p57"/>
            <p:cNvGrpSpPr/>
            <p:nvPr/>
          </p:nvGrpSpPr>
          <p:grpSpPr>
            <a:xfrm>
              <a:off x="1765575" y="4329975"/>
              <a:ext cx="222000" cy="246650"/>
              <a:chOff x="1765575" y="4329975"/>
              <a:chExt cx="222000" cy="246650"/>
            </a:xfrm>
          </p:grpSpPr>
          <p:sp>
            <p:nvSpPr>
              <p:cNvPr id="1071" name="Google Shape;1071;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4" name="Google Shape;1074;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075" name="Google Shape;1075;p57"/>
          <p:cNvGrpSpPr/>
          <p:nvPr/>
        </p:nvGrpSpPr>
        <p:grpSpPr>
          <a:xfrm>
            <a:off x="6127123" y="661976"/>
            <a:ext cx="266454" cy="266454"/>
            <a:chOff x="331775" y="3939784"/>
            <a:chExt cx="404700" cy="404700"/>
          </a:xfrm>
        </p:grpSpPr>
        <p:grpSp>
          <p:nvGrpSpPr>
            <p:cNvPr id="1076" name="Google Shape;1076;p57"/>
            <p:cNvGrpSpPr/>
            <p:nvPr/>
          </p:nvGrpSpPr>
          <p:grpSpPr>
            <a:xfrm>
              <a:off x="359050" y="3965925"/>
              <a:ext cx="349298" cy="351101"/>
              <a:chOff x="2501618" y="3723564"/>
              <a:chExt cx="379465" cy="444995"/>
            </a:xfrm>
          </p:grpSpPr>
          <p:sp>
            <p:nvSpPr>
              <p:cNvPr id="1077" name="Google Shape;1077;p57"/>
              <p:cNvSpPr/>
              <p:nvPr/>
            </p:nvSpPr>
            <p:spPr>
              <a:xfrm>
                <a:off x="2501618" y="3723564"/>
                <a:ext cx="190200" cy="22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2588989" y="3837284"/>
                <a:ext cx="190200" cy="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2692683" y="3944759"/>
                <a:ext cx="188400" cy="22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0" name="Google Shape;1080;p57"/>
            <p:cNvPicPr preferRelativeResize="0"/>
            <p:nvPr/>
          </p:nvPicPr>
          <p:blipFill>
            <a:blip r:embed="rId10">
              <a:alphaModFix/>
            </a:blip>
            <a:stretch>
              <a:fillRect/>
            </a:stretch>
          </p:blipFill>
          <p:spPr>
            <a:xfrm>
              <a:off x="331775" y="3939784"/>
              <a:ext cx="404700" cy="404700"/>
            </a:xfrm>
            <a:prstGeom prst="rect">
              <a:avLst/>
            </a:prstGeom>
            <a:noFill/>
            <a:ln>
              <a:noFill/>
            </a:ln>
          </p:spPr>
        </p:pic>
      </p:grpSp>
      <p:grpSp>
        <p:nvGrpSpPr>
          <p:cNvPr id="1081" name="Google Shape;1081;p57"/>
          <p:cNvGrpSpPr/>
          <p:nvPr/>
        </p:nvGrpSpPr>
        <p:grpSpPr>
          <a:xfrm>
            <a:off x="6533757" y="667863"/>
            <a:ext cx="269879" cy="269908"/>
            <a:chOff x="1739927" y="4308337"/>
            <a:chExt cx="288025" cy="288025"/>
          </a:xfrm>
        </p:grpSpPr>
        <p:grpSp>
          <p:nvGrpSpPr>
            <p:cNvPr id="1082" name="Google Shape;1082;p57"/>
            <p:cNvGrpSpPr/>
            <p:nvPr/>
          </p:nvGrpSpPr>
          <p:grpSpPr>
            <a:xfrm>
              <a:off x="1765575" y="4329975"/>
              <a:ext cx="222000" cy="246650"/>
              <a:chOff x="1765575" y="4329975"/>
              <a:chExt cx="222000" cy="246650"/>
            </a:xfrm>
          </p:grpSpPr>
          <p:sp>
            <p:nvSpPr>
              <p:cNvPr id="1083" name="Google Shape;1083;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6" name="Google Shape;1086;p57"/>
            <p:cNvPicPr preferRelativeResize="0"/>
            <p:nvPr/>
          </p:nvPicPr>
          <p:blipFill>
            <a:blip r:embed="rId11">
              <a:alphaModFix/>
            </a:blip>
            <a:stretch>
              <a:fillRect/>
            </a:stretch>
          </p:blipFill>
          <p:spPr>
            <a:xfrm>
              <a:off x="1739927" y="4308337"/>
              <a:ext cx="288025" cy="288025"/>
            </a:xfrm>
            <a:prstGeom prst="rect">
              <a:avLst/>
            </a:prstGeom>
            <a:noFill/>
            <a:ln>
              <a:noFill/>
            </a:ln>
          </p:spPr>
        </p:pic>
      </p:grpSp>
      <p:sp>
        <p:nvSpPr>
          <p:cNvPr id="1087" name="Google Shape;1087;p57"/>
          <p:cNvSpPr txBox="1"/>
          <p:nvPr/>
        </p:nvSpPr>
        <p:spPr>
          <a:xfrm>
            <a:off x="6020913" y="880163"/>
            <a:ext cx="507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EC2</a:t>
            </a:r>
            <a:endParaRPr sz="700">
              <a:solidFill>
                <a:srgbClr val="757575"/>
              </a:solidFill>
              <a:latin typeface="Roboto"/>
              <a:ea typeface="Roboto"/>
              <a:cs typeface="Roboto"/>
              <a:sym typeface="Roboto"/>
            </a:endParaRPr>
          </a:p>
        </p:txBody>
      </p:sp>
      <p:sp>
        <p:nvSpPr>
          <p:cNvPr id="1088" name="Google Shape;1088;p57"/>
          <p:cNvSpPr txBox="1"/>
          <p:nvPr/>
        </p:nvSpPr>
        <p:spPr>
          <a:xfrm>
            <a:off x="6415134" y="882463"/>
            <a:ext cx="507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grpSp>
        <p:nvGrpSpPr>
          <p:cNvPr id="1089" name="Google Shape;1089;p57"/>
          <p:cNvGrpSpPr/>
          <p:nvPr/>
        </p:nvGrpSpPr>
        <p:grpSpPr>
          <a:xfrm>
            <a:off x="6508669" y="1496101"/>
            <a:ext cx="269879" cy="269908"/>
            <a:chOff x="1739927" y="4308337"/>
            <a:chExt cx="288025" cy="288025"/>
          </a:xfrm>
        </p:grpSpPr>
        <p:grpSp>
          <p:nvGrpSpPr>
            <p:cNvPr id="1090" name="Google Shape;1090;p57"/>
            <p:cNvGrpSpPr/>
            <p:nvPr/>
          </p:nvGrpSpPr>
          <p:grpSpPr>
            <a:xfrm>
              <a:off x="1765575" y="4329975"/>
              <a:ext cx="222000" cy="246650"/>
              <a:chOff x="1765575" y="4329975"/>
              <a:chExt cx="222000" cy="246650"/>
            </a:xfrm>
          </p:grpSpPr>
          <p:sp>
            <p:nvSpPr>
              <p:cNvPr id="1091" name="Google Shape;1091;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4" name="Google Shape;1094;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095" name="Google Shape;1095;p57"/>
          <p:cNvGrpSpPr/>
          <p:nvPr/>
        </p:nvGrpSpPr>
        <p:grpSpPr>
          <a:xfrm>
            <a:off x="6134078" y="1484003"/>
            <a:ext cx="254245" cy="287027"/>
            <a:chOff x="1908568" y="5300379"/>
            <a:chExt cx="819882" cy="925596"/>
          </a:xfrm>
        </p:grpSpPr>
        <p:pic>
          <p:nvPicPr>
            <p:cNvPr id="1096" name="Google Shape;1096;p57"/>
            <p:cNvPicPr preferRelativeResize="0"/>
            <p:nvPr/>
          </p:nvPicPr>
          <p:blipFill rotWithShape="1">
            <a:blip r:embed="rId13">
              <a:alphaModFix/>
            </a:blip>
            <a:srcRect b="9236" l="13401" r="13408" t="9236"/>
            <a:stretch/>
          </p:blipFill>
          <p:spPr>
            <a:xfrm>
              <a:off x="1908568" y="5361850"/>
              <a:ext cx="772763" cy="847825"/>
            </a:xfrm>
            <a:prstGeom prst="rect">
              <a:avLst/>
            </a:prstGeom>
            <a:noFill/>
            <a:ln>
              <a:noFill/>
            </a:ln>
          </p:spPr>
        </p:pic>
        <p:pic>
          <p:nvPicPr>
            <p:cNvPr id="1097" name="Google Shape;1097;p57"/>
            <p:cNvPicPr preferRelativeResize="0"/>
            <p:nvPr/>
          </p:nvPicPr>
          <p:blipFill rotWithShape="1">
            <a:blip r:embed="rId14">
              <a:alphaModFix/>
            </a:blip>
            <a:srcRect b="0" l="10321" r="0" t="0"/>
            <a:stretch/>
          </p:blipFill>
          <p:spPr>
            <a:xfrm>
              <a:off x="1917250" y="5300379"/>
              <a:ext cx="811200" cy="925596"/>
            </a:xfrm>
            <a:prstGeom prst="rect">
              <a:avLst/>
            </a:prstGeom>
            <a:noFill/>
            <a:ln>
              <a:noFill/>
            </a:ln>
          </p:spPr>
        </p:pic>
      </p:grpSp>
      <p:sp>
        <p:nvSpPr>
          <p:cNvPr id="1098" name="Google Shape;1098;p57"/>
          <p:cNvSpPr txBox="1"/>
          <p:nvPr/>
        </p:nvSpPr>
        <p:spPr>
          <a:xfrm>
            <a:off x="6060650" y="1716938"/>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099" name="Google Shape;1099;p57"/>
          <p:cNvSpPr txBox="1"/>
          <p:nvPr/>
        </p:nvSpPr>
        <p:spPr>
          <a:xfrm>
            <a:off x="6409396" y="1719238"/>
            <a:ext cx="486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grpSp>
        <p:nvGrpSpPr>
          <p:cNvPr id="1100" name="Google Shape;1100;p57"/>
          <p:cNvGrpSpPr/>
          <p:nvPr/>
        </p:nvGrpSpPr>
        <p:grpSpPr>
          <a:xfrm>
            <a:off x="6502169" y="2342851"/>
            <a:ext cx="269879" cy="269908"/>
            <a:chOff x="1739927" y="4308337"/>
            <a:chExt cx="288025" cy="288025"/>
          </a:xfrm>
        </p:grpSpPr>
        <p:grpSp>
          <p:nvGrpSpPr>
            <p:cNvPr id="1101" name="Google Shape;1101;p57"/>
            <p:cNvGrpSpPr/>
            <p:nvPr/>
          </p:nvGrpSpPr>
          <p:grpSpPr>
            <a:xfrm>
              <a:off x="1765575" y="4329975"/>
              <a:ext cx="222000" cy="246650"/>
              <a:chOff x="1765575" y="4329975"/>
              <a:chExt cx="222000" cy="246650"/>
            </a:xfrm>
          </p:grpSpPr>
          <p:sp>
            <p:nvSpPr>
              <p:cNvPr id="1102" name="Google Shape;1102;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5" name="Google Shape;1105;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106" name="Google Shape;1106;p57"/>
          <p:cNvGrpSpPr/>
          <p:nvPr/>
        </p:nvGrpSpPr>
        <p:grpSpPr>
          <a:xfrm>
            <a:off x="6127578" y="2330753"/>
            <a:ext cx="254245" cy="287027"/>
            <a:chOff x="1908568" y="5300379"/>
            <a:chExt cx="819882" cy="925596"/>
          </a:xfrm>
        </p:grpSpPr>
        <p:pic>
          <p:nvPicPr>
            <p:cNvPr id="1107" name="Google Shape;1107;p57"/>
            <p:cNvPicPr preferRelativeResize="0"/>
            <p:nvPr/>
          </p:nvPicPr>
          <p:blipFill rotWithShape="1">
            <a:blip r:embed="rId13">
              <a:alphaModFix/>
            </a:blip>
            <a:srcRect b="9236" l="13401" r="13408" t="9236"/>
            <a:stretch/>
          </p:blipFill>
          <p:spPr>
            <a:xfrm>
              <a:off x="1908568" y="5361850"/>
              <a:ext cx="772763" cy="847825"/>
            </a:xfrm>
            <a:prstGeom prst="rect">
              <a:avLst/>
            </a:prstGeom>
            <a:noFill/>
            <a:ln>
              <a:noFill/>
            </a:ln>
          </p:spPr>
        </p:pic>
        <p:pic>
          <p:nvPicPr>
            <p:cNvPr id="1108" name="Google Shape;1108;p57"/>
            <p:cNvPicPr preferRelativeResize="0"/>
            <p:nvPr/>
          </p:nvPicPr>
          <p:blipFill rotWithShape="1">
            <a:blip r:embed="rId14">
              <a:alphaModFix/>
            </a:blip>
            <a:srcRect b="0" l="10321" r="0" t="0"/>
            <a:stretch/>
          </p:blipFill>
          <p:spPr>
            <a:xfrm>
              <a:off x="1917250" y="5300379"/>
              <a:ext cx="811200" cy="925596"/>
            </a:xfrm>
            <a:prstGeom prst="rect">
              <a:avLst/>
            </a:prstGeom>
            <a:noFill/>
            <a:ln>
              <a:noFill/>
            </a:ln>
          </p:spPr>
        </p:pic>
      </p:grpSp>
      <p:sp>
        <p:nvSpPr>
          <p:cNvPr id="1109" name="Google Shape;1109;p57"/>
          <p:cNvSpPr txBox="1"/>
          <p:nvPr/>
        </p:nvSpPr>
        <p:spPr>
          <a:xfrm>
            <a:off x="6054150" y="2563688"/>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110" name="Google Shape;1110;p57"/>
          <p:cNvSpPr txBox="1"/>
          <p:nvPr/>
        </p:nvSpPr>
        <p:spPr>
          <a:xfrm>
            <a:off x="6402896" y="2565988"/>
            <a:ext cx="486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grpSp>
        <p:nvGrpSpPr>
          <p:cNvPr id="1111" name="Google Shape;1111;p57"/>
          <p:cNvGrpSpPr/>
          <p:nvPr/>
        </p:nvGrpSpPr>
        <p:grpSpPr>
          <a:xfrm>
            <a:off x="6502169" y="3173276"/>
            <a:ext cx="269879" cy="269908"/>
            <a:chOff x="1739927" y="4308337"/>
            <a:chExt cx="288025" cy="288025"/>
          </a:xfrm>
        </p:grpSpPr>
        <p:grpSp>
          <p:nvGrpSpPr>
            <p:cNvPr id="1112" name="Google Shape;1112;p57"/>
            <p:cNvGrpSpPr/>
            <p:nvPr/>
          </p:nvGrpSpPr>
          <p:grpSpPr>
            <a:xfrm>
              <a:off x="1765575" y="4329975"/>
              <a:ext cx="222000" cy="246650"/>
              <a:chOff x="1765575" y="4329975"/>
              <a:chExt cx="222000" cy="246650"/>
            </a:xfrm>
          </p:grpSpPr>
          <p:sp>
            <p:nvSpPr>
              <p:cNvPr id="1113" name="Google Shape;1113;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6" name="Google Shape;1116;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117" name="Google Shape;1117;p57"/>
          <p:cNvGrpSpPr/>
          <p:nvPr/>
        </p:nvGrpSpPr>
        <p:grpSpPr>
          <a:xfrm>
            <a:off x="6127578" y="3161178"/>
            <a:ext cx="254245" cy="287027"/>
            <a:chOff x="1908568" y="5300379"/>
            <a:chExt cx="819882" cy="925596"/>
          </a:xfrm>
        </p:grpSpPr>
        <p:pic>
          <p:nvPicPr>
            <p:cNvPr id="1118" name="Google Shape;1118;p57"/>
            <p:cNvPicPr preferRelativeResize="0"/>
            <p:nvPr/>
          </p:nvPicPr>
          <p:blipFill rotWithShape="1">
            <a:blip r:embed="rId13">
              <a:alphaModFix/>
            </a:blip>
            <a:srcRect b="9236" l="13401" r="13408" t="9236"/>
            <a:stretch/>
          </p:blipFill>
          <p:spPr>
            <a:xfrm>
              <a:off x="1908568" y="5361850"/>
              <a:ext cx="772763" cy="847825"/>
            </a:xfrm>
            <a:prstGeom prst="rect">
              <a:avLst/>
            </a:prstGeom>
            <a:noFill/>
            <a:ln>
              <a:noFill/>
            </a:ln>
          </p:spPr>
        </p:pic>
        <p:pic>
          <p:nvPicPr>
            <p:cNvPr id="1119" name="Google Shape;1119;p57"/>
            <p:cNvPicPr preferRelativeResize="0"/>
            <p:nvPr/>
          </p:nvPicPr>
          <p:blipFill rotWithShape="1">
            <a:blip r:embed="rId14">
              <a:alphaModFix/>
            </a:blip>
            <a:srcRect b="0" l="10321" r="0" t="0"/>
            <a:stretch/>
          </p:blipFill>
          <p:spPr>
            <a:xfrm>
              <a:off x="1917250" y="5300379"/>
              <a:ext cx="811200" cy="925596"/>
            </a:xfrm>
            <a:prstGeom prst="rect">
              <a:avLst/>
            </a:prstGeom>
            <a:noFill/>
            <a:ln>
              <a:noFill/>
            </a:ln>
          </p:spPr>
        </p:pic>
      </p:grpSp>
      <p:sp>
        <p:nvSpPr>
          <p:cNvPr id="1120" name="Google Shape;1120;p57"/>
          <p:cNvSpPr txBox="1"/>
          <p:nvPr/>
        </p:nvSpPr>
        <p:spPr>
          <a:xfrm>
            <a:off x="6054150" y="3394113"/>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121" name="Google Shape;1121;p57"/>
          <p:cNvSpPr txBox="1"/>
          <p:nvPr/>
        </p:nvSpPr>
        <p:spPr>
          <a:xfrm>
            <a:off x="6402896" y="3396413"/>
            <a:ext cx="486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grpSp>
        <p:nvGrpSpPr>
          <p:cNvPr id="1122" name="Google Shape;1122;p57"/>
          <p:cNvGrpSpPr/>
          <p:nvPr/>
        </p:nvGrpSpPr>
        <p:grpSpPr>
          <a:xfrm>
            <a:off x="6654569" y="4035288"/>
            <a:ext cx="269879" cy="269908"/>
            <a:chOff x="1739927" y="4308337"/>
            <a:chExt cx="288025" cy="288025"/>
          </a:xfrm>
        </p:grpSpPr>
        <p:grpSp>
          <p:nvGrpSpPr>
            <p:cNvPr id="1123" name="Google Shape;1123;p57"/>
            <p:cNvGrpSpPr/>
            <p:nvPr/>
          </p:nvGrpSpPr>
          <p:grpSpPr>
            <a:xfrm>
              <a:off x="1765575" y="4329975"/>
              <a:ext cx="222000" cy="246650"/>
              <a:chOff x="1765575" y="4329975"/>
              <a:chExt cx="222000" cy="246650"/>
            </a:xfrm>
          </p:grpSpPr>
          <p:sp>
            <p:nvSpPr>
              <p:cNvPr id="1124" name="Google Shape;1124;p57"/>
              <p:cNvSpPr/>
              <p:nvPr/>
            </p:nvSpPr>
            <p:spPr>
              <a:xfrm>
                <a:off x="1789150" y="4531025"/>
                <a:ext cx="1752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1766600" y="4329975"/>
                <a:ext cx="2202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rot="10800000">
                <a:off x="1765575" y="4363825"/>
                <a:ext cx="222000" cy="192000"/>
              </a:xfrm>
              <a:prstGeom prst="trapezoid">
                <a:avLst>
                  <a:gd fmla="val 1359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7" name="Google Shape;1127;p57"/>
            <p:cNvPicPr preferRelativeResize="0"/>
            <p:nvPr/>
          </p:nvPicPr>
          <p:blipFill>
            <a:blip r:embed="rId11">
              <a:alphaModFix/>
            </a:blip>
            <a:stretch>
              <a:fillRect/>
            </a:stretch>
          </p:blipFill>
          <p:spPr>
            <a:xfrm>
              <a:off x="1739927" y="4308337"/>
              <a:ext cx="288025" cy="288025"/>
            </a:xfrm>
            <a:prstGeom prst="rect">
              <a:avLst/>
            </a:prstGeom>
            <a:noFill/>
            <a:ln>
              <a:noFill/>
            </a:ln>
          </p:spPr>
        </p:pic>
      </p:grpSp>
      <p:grpSp>
        <p:nvGrpSpPr>
          <p:cNvPr id="1128" name="Google Shape;1128;p57"/>
          <p:cNvGrpSpPr/>
          <p:nvPr/>
        </p:nvGrpSpPr>
        <p:grpSpPr>
          <a:xfrm>
            <a:off x="5975178" y="4023190"/>
            <a:ext cx="254245" cy="287027"/>
            <a:chOff x="1908568" y="5300379"/>
            <a:chExt cx="819882" cy="925596"/>
          </a:xfrm>
        </p:grpSpPr>
        <p:pic>
          <p:nvPicPr>
            <p:cNvPr id="1129" name="Google Shape;1129;p57"/>
            <p:cNvPicPr preferRelativeResize="0"/>
            <p:nvPr/>
          </p:nvPicPr>
          <p:blipFill rotWithShape="1">
            <a:blip r:embed="rId13">
              <a:alphaModFix/>
            </a:blip>
            <a:srcRect b="9236" l="13401" r="13408" t="9236"/>
            <a:stretch/>
          </p:blipFill>
          <p:spPr>
            <a:xfrm>
              <a:off x="1908568" y="5361850"/>
              <a:ext cx="772763" cy="847825"/>
            </a:xfrm>
            <a:prstGeom prst="rect">
              <a:avLst/>
            </a:prstGeom>
            <a:noFill/>
            <a:ln>
              <a:noFill/>
            </a:ln>
          </p:spPr>
        </p:pic>
        <p:pic>
          <p:nvPicPr>
            <p:cNvPr id="1130" name="Google Shape;1130;p57"/>
            <p:cNvPicPr preferRelativeResize="0"/>
            <p:nvPr/>
          </p:nvPicPr>
          <p:blipFill rotWithShape="1">
            <a:blip r:embed="rId14">
              <a:alphaModFix/>
            </a:blip>
            <a:srcRect b="0" l="10321" r="0" t="0"/>
            <a:stretch/>
          </p:blipFill>
          <p:spPr>
            <a:xfrm>
              <a:off x="1917250" y="5300379"/>
              <a:ext cx="811200" cy="925596"/>
            </a:xfrm>
            <a:prstGeom prst="rect">
              <a:avLst/>
            </a:prstGeom>
            <a:noFill/>
            <a:ln>
              <a:noFill/>
            </a:ln>
          </p:spPr>
        </p:pic>
      </p:grpSp>
      <p:sp>
        <p:nvSpPr>
          <p:cNvPr id="1131" name="Google Shape;1131;p57"/>
          <p:cNvSpPr txBox="1"/>
          <p:nvPr/>
        </p:nvSpPr>
        <p:spPr>
          <a:xfrm>
            <a:off x="5901750" y="4256125"/>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132" name="Google Shape;1132;p57"/>
          <p:cNvSpPr txBox="1"/>
          <p:nvPr/>
        </p:nvSpPr>
        <p:spPr>
          <a:xfrm>
            <a:off x="6555296" y="4258425"/>
            <a:ext cx="4863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pic>
        <p:nvPicPr>
          <p:cNvPr id="1133" name="Google Shape;1133;p57"/>
          <p:cNvPicPr preferRelativeResize="0"/>
          <p:nvPr/>
        </p:nvPicPr>
        <p:blipFill>
          <a:blip r:embed="rId15">
            <a:alphaModFix/>
          </a:blip>
          <a:stretch>
            <a:fillRect/>
          </a:stretch>
        </p:blipFill>
        <p:spPr>
          <a:xfrm>
            <a:off x="4904417" y="4203400"/>
            <a:ext cx="597900" cy="357738"/>
          </a:xfrm>
          <a:prstGeom prst="rect">
            <a:avLst/>
          </a:prstGeom>
          <a:noFill/>
          <a:ln>
            <a:noFill/>
          </a:ln>
        </p:spPr>
      </p:pic>
      <p:pic>
        <p:nvPicPr>
          <p:cNvPr id="1134" name="Google Shape;1134;p57"/>
          <p:cNvPicPr preferRelativeResize="0"/>
          <p:nvPr/>
        </p:nvPicPr>
        <p:blipFill>
          <a:blip r:embed="rId16">
            <a:alphaModFix/>
          </a:blip>
          <a:stretch>
            <a:fillRect/>
          </a:stretch>
        </p:blipFill>
        <p:spPr>
          <a:xfrm>
            <a:off x="8439517" y="3961034"/>
            <a:ext cx="230100" cy="226666"/>
          </a:xfrm>
          <a:prstGeom prst="rect">
            <a:avLst/>
          </a:prstGeom>
          <a:noFill/>
          <a:ln>
            <a:noFill/>
          </a:ln>
        </p:spPr>
      </p:pic>
      <p:pic>
        <p:nvPicPr>
          <p:cNvPr id="1135" name="Google Shape;1135;p57"/>
          <p:cNvPicPr preferRelativeResize="0"/>
          <p:nvPr/>
        </p:nvPicPr>
        <p:blipFill>
          <a:blip r:embed="rId17">
            <a:alphaModFix/>
          </a:blip>
          <a:stretch>
            <a:fillRect/>
          </a:stretch>
        </p:blipFill>
        <p:spPr>
          <a:xfrm>
            <a:off x="8439525" y="3123503"/>
            <a:ext cx="230100" cy="226614"/>
          </a:xfrm>
          <a:prstGeom prst="rect">
            <a:avLst/>
          </a:prstGeom>
          <a:noFill/>
          <a:ln>
            <a:noFill/>
          </a:ln>
        </p:spPr>
      </p:pic>
      <p:pic>
        <p:nvPicPr>
          <p:cNvPr id="1136" name="Google Shape;1136;p57"/>
          <p:cNvPicPr preferRelativeResize="0"/>
          <p:nvPr/>
        </p:nvPicPr>
        <p:blipFill>
          <a:blip r:embed="rId18">
            <a:alphaModFix/>
          </a:blip>
          <a:stretch>
            <a:fillRect/>
          </a:stretch>
        </p:blipFill>
        <p:spPr>
          <a:xfrm>
            <a:off x="8439525" y="2271935"/>
            <a:ext cx="230100" cy="223127"/>
          </a:xfrm>
          <a:prstGeom prst="rect">
            <a:avLst/>
          </a:prstGeom>
          <a:noFill/>
          <a:ln>
            <a:noFill/>
          </a:ln>
        </p:spPr>
      </p:pic>
      <p:pic>
        <p:nvPicPr>
          <p:cNvPr id="1137" name="Google Shape;1137;p57"/>
          <p:cNvPicPr preferRelativeResize="0"/>
          <p:nvPr/>
        </p:nvPicPr>
        <p:blipFill>
          <a:blip r:embed="rId19">
            <a:alphaModFix/>
          </a:blip>
          <a:stretch>
            <a:fillRect/>
          </a:stretch>
        </p:blipFill>
        <p:spPr>
          <a:xfrm>
            <a:off x="8439525" y="567486"/>
            <a:ext cx="230100" cy="213181"/>
          </a:xfrm>
          <a:prstGeom prst="rect">
            <a:avLst/>
          </a:prstGeom>
          <a:noFill/>
          <a:ln>
            <a:noFill/>
          </a:ln>
        </p:spPr>
      </p:pic>
      <p:pic>
        <p:nvPicPr>
          <p:cNvPr id="1138" name="Google Shape;1138;p57"/>
          <p:cNvPicPr preferRelativeResize="0"/>
          <p:nvPr/>
        </p:nvPicPr>
        <p:blipFill>
          <a:blip r:embed="rId20">
            <a:alphaModFix/>
          </a:blip>
          <a:stretch>
            <a:fillRect/>
          </a:stretch>
        </p:blipFill>
        <p:spPr>
          <a:xfrm>
            <a:off x="8439517" y="1416403"/>
            <a:ext cx="230100" cy="219797"/>
          </a:xfrm>
          <a:prstGeom prst="rect">
            <a:avLst/>
          </a:prstGeom>
          <a:noFill/>
          <a:ln>
            <a:noFill/>
          </a:ln>
        </p:spPr>
      </p:pic>
      <p:pic>
        <p:nvPicPr>
          <p:cNvPr id="1139" name="Google Shape;1139;p57"/>
          <p:cNvPicPr preferRelativeResize="0"/>
          <p:nvPr/>
        </p:nvPicPr>
        <p:blipFill>
          <a:blip r:embed="rId21">
            <a:alphaModFix/>
          </a:blip>
          <a:stretch>
            <a:fillRect/>
          </a:stretch>
        </p:blipFill>
        <p:spPr>
          <a:xfrm>
            <a:off x="8439517" y="985252"/>
            <a:ext cx="230100" cy="226560"/>
          </a:xfrm>
          <a:prstGeom prst="rect">
            <a:avLst/>
          </a:prstGeom>
          <a:noFill/>
          <a:ln>
            <a:noFill/>
          </a:ln>
        </p:spPr>
      </p:pic>
      <p:pic>
        <p:nvPicPr>
          <p:cNvPr id="1140" name="Google Shape;1140;p57"/>
          <p:cNvPicPr preferRelativeResize="0"/>
          <p:nvPr/>
        </p:nvPicPr>
        <p:blipFill>
          <a:blip r:embed="rId22">
            <a:alphaModFix/>
          </a:blip>
          <a:stretch>
            <a:fillRect/>
          </a:stretch>
        </p:blipFill>
        <p:spPr>
          <a:xfrm>
            <a:off x="6312800" y="4035513"/>
            <a:ext cx="258400" cy="269462"/>
          </a:xfrm>
          <a:prstGeom prst="rect">
            <a:avLst/>
          </a:prstGeom>
          <a:noFill/>
          <a:ln>
            <a:noFill/>
          </a:ln>
        </p:spPr>
      </p:pic>
      <p:sp>
        <p:nvSpPr>
          <p:cNvPr id="1141" name="Google Shape;1141;p57"/>
          <p:cNvSpPr txBox="1"/>
          <p:nvPr/>
        </p:nvSpPr>
        <p:spPr>
          <a:xfrm>
            <a:off x="6158900" y="4264750"/>
            <a:ext cx="5979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Serverless</a:t>
            </a:r>
            <a:endParaRPr sz="700">
              <a:solidFill>
                <a:srgbClr val="757575"/>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nvSpPr>
        <p:spPr>
          <a:xfrm>
            <a:off x="772258" y="3379123"/>
            <a:ext cx="1125300" cy="323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None/>
            </a:pPr>
            <a:r>
              <a:rPr lang="en" sz="1500">
                <a:solidFill>
                  <a:schemeClr val="dk2"/>
                </a:solidFill>
                <a:latin typeface="Roboto Light"/>
                <a:ea typeface="Roboto Light"/>
                <a:cs typeface="Roboto Light"/>
                <a:sym typeface="Roboto Light"/>
              </a:rPr>
              <a:t>Any Cloud</a:t>
            </a:r>
            <a:endParaRPr sz="1400">
              <a:solidFill>
                <a:schemeClr val="dk2"/>
              </a:solidFill>
            </a:endParaRPr>
          </a:p>
        </p:txBody>
      </p:sp>
      <p:pic>
        <p:nvPicPr>
          <p:cNvPr id="210" name="Google Shape;210;p31"/>
          <p:cNvPicPr preferRelativeResize="0"/>
          <p:nvPr/>
        </p:nvPicPr>
        <p:blipFill rotWithShape="1">
          <a:blip r:embed="rId3">
            <a:alphaModFix/>
          </a:blip>
          <a:srcRect b="0" l="0" r="0" t="0"/>
          <a:stretch/>
        </p:blipFill>
        <p:spPr>
          <a:xfrm>
            <a:off x="506290" y="1876866"/>
            <a:ext cx="1657351" cy="1256099"/>
          </a:xfrm>
          <a:prstGeom prst="rect">
            <a:avLst/>
          </a:prstGeom>
          <a:noFill/>
          <a:ln>
            <a:noFill/>
          </a:ln>
        </p:spPr>
      </p:pic>
      <p:sp>
        <p:nvSpPr>
          <p:cNvPr id="211" name="Google Shape;211;p31"/>
          <p:cNvSpPr txBox="1"/>
          <p:nvPr/>
        </p:nvSpPr>
        <p:spPr>
          <a:xfrm>
            <a:off x="2783713" y="3379123"/>
            <a:ext cx="1638300" cy="323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None/>
            </a:pPr>
            <a:r>
              <a:rPr lang="en" sz="1500">
                <a:solidFill>
                  <a:schemeClr val="dk2"/>
                </a:solidFill>
                <a:latin typeface="Roboto Light"/>
                <a:ea typeface="Roboto Light"/>
                <a:cs typeface="Roboto Light"/>
                <a:sym typeface="Roboto Light"/>
              </a:rPr>
              <a:t>Data Lifecycle</a:t>
            </a:r>
            <a:endParaRPr sz="1400">
              <a:solidFill>
                <a:schemeClr val="dk2"/>
              </a:solidFill>
            </a:endParaRPr>
          </a:p>
        </p:txBody>
      </p:sp>
      <p:sp>
        <p:nvSpPr>
          <p:cNvPr id="212" name="Google Shape;212;p31"/>
          <p:cNvSpPr txBox="1"/>
          <p:nvPr/>
        </p:nvSpPr>
        <p:spPr>
          <a:xfrm>
            <a:off x="7083409" y="3379123"/>
            <a:ext cx="1389300" cy="323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None/>
            </a:pPr>
            <a:r>
              <a:rPr lang="en" sz="1500">
                <a:solidFill>
                  <a:schemeClr val="dk2"/>
                </a:solidFill>
                <a:latin typeface="Roboto Light"/>
                <a:ea typeface="Roboto Light"/>
                <a:cs typeface="Roboto Light"/>
                <a:sym typeface="Roboto Light"/>
              </a:rPr>
              <a:t>Open</a:t>
            </a:r>
            <a:endParaRPr sz="1400">
              <a:solidFill>
                <a:schemeClr val="dk2"/>
              </a:solidFill>
            </a:endParaRPr>
          </a:p>
        </p:txBody>
      </p:sp>
      <p:pic>
        <p:nvPicPr>
          <p:cNvPr id="213" name="Google Shape;213;p31"/>
          <p:cNvPicPr preferRelativeResize="0"/>
          <p:nvPr/>
        </p:nvPicPr>
        <p:blipFill rotWithShape="1">
          <a:blip r:embed="rId4">
            <a:alphaModFix/>
          </a:blip>
          <a:srcRect b="0" l="0" r="0" t="0"/>
          <a:stretch/>
        </p:blipFill>
        <p:spPr>
          <a:xfrm>
            <a:off x="6793596" y="2051487"/>
            <a:ext cx="1935559" cy="752718"/>
          </a:xfrm>
          <a:prstGeom prst="rect">
            <a:avLst/>
          </a:prstGeom>
          <a:noFill/>
          <a:ln>
            <a:noFill/>
          </a:ln>
        </p:spPr>
      </p:pic>
      <p:sp>
        <p:nvSpPr>
          <p:cNvPr id="214" name="Google Shape;214;p31"/>
          <p:cNvSpPr txBox="1"/>
          <p:nvPr/>
        </p:nvSpPr>
        <p:spPr>
          <a:xfrm>
            <a:off x="4876807" y="3379123"/>
            <a:ext cx="1731000" cy="3231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 sz="1500">
                <a:solidFill>
                  <a:schemeClr val="dk2"/>
                </a:solidFill>
                <a:latin typeface="Roboto Light"/>
                <a:ea typeface="Roboto Light"/>
                <a:cs typeface="Roboto Light"/>
                <a:sym typeface="Roboto Light"/>
              </a:rPr>
              <a:t>Secure &amp; Governed</a:t>
            </a:r>
            <a:endParaRPr sz="1400">
              <a:solidFill>
                <a:schemeClr val="dk2"/>
              </a:solidFill>
            </a:endParaRPr>
          </a:p>
        </p:txBody>
      </p:sp>
      <p:grpSp>
        <p:nvGrpSpPr>
          <p:cNvPr id="215" name="Google Shape;215;p31"/>
          <p:cNvGrpSpPr/>
          <p:nvPr/>
        </p:nvGrpSpPr>
        <p:grpSpPr>
          <a:xfrm>
            <a:off x="266700" y="165464"/>
            <a:ext cx="5114617" cy="1093408"/>
            <a:chOff x="355600" y="220618"/>
            <a:chExt cx="6819489" cy="1457877"/>
          </a:xfrm>
        </p:grpSpPr>
        <p:sp>
          <p:nvSpPr>
            <p:cNvPr id="216" name="Google Shape;216;p31"/>
            <p:cNvSpPr txBox="1"/>
            <p:nvPr/>
          </p:nvSpPr>
          <p:spPr>
            <a:xfrm>
              <a:off x="774289" y="1106695"/>
              <a:ext cx="6400800" cy="571800"/>
            </a:xfrm>
            <a:prstGeom prst="rect">
              <a:avLst/>
            </a:prstGeom>
            <a:noFill/>
            <a:ln>
              <a:noFill/>
            </a:ln>
          </p:spPr>
          <p:txBody>
            <a:bodyPr anchorCtr="0" anchor="t" bIns="68550" lIns="0" spcFirstLastPara="1" rIns="0" wrap="square" tIns="68550">
              <a:noAutofit/>
            </a:bodyPr>
            <a:lstStyle/>
            <a:p>
              <a:pPr indent="0" lvl="0" marL="0" rtl="0" algn="l">
                <a:lnSpc>
                  <a:spcPct val="115000"/>
                </a:lnSpc>
                <a:spcBef>
                  <a:spcPts val="0"/>
                </a:spcBef>
                <a:spcAft>
                  <a:spcPts val="0"/>
                </a:spcAft>
                <a:buNone/>
              </a:pPr>
              <a:r>
                <a:rPr lang="en" sz="1200">
                  <a:highlight>
                    <a:srgbClr val="FFFFFF"/>
                  </a:highlight>
                </a:rPr>
                <a:t>THE ENTERPRISE DATA CLOUD COMPANY</a:t>
              </a:r>
              <a:endParaRPr sz="1000" cap="small">
                <a:solidFill>
                  <a:schemeClr val="dk1"/>
                </a:solidFill>
                <a:latin typeface="Roboto Light"/>
                <a:ea typeface="Roboto Light"/>
                <a:cs typeface="Roboto Light"/>
                <a:sym typeface="Roboto Light"/>
              </a:endParaRPr>
            </a:p>
          </p:txBody>
        </p:sp>
        <p:pic>
          <p:nvPicPr>
            <p:cNvPr id="217" name="Google Shape;217;p31"/>
            <p:cNvPicPr preferRelativeResize="0"/>
            <p:nvPr/>
          </p:nvPicPr>
          <p:blipFill rotWithShape="1">
            <a:blip r:embed="rId5">
              <a:alphaModFix/>
            </a:blip>
            <a:srcRect b="0" l="0" r="0" t="0"/>
            <a:stretch/>
          </p:blipFill>
          <p:spPr>
            <a:xfrm>
              <a:off x="355600" y="220618"/>
              <a:ext cx="4349265" cy="1246568"/>
            </a:xfrm>
            <a:prstGeom prst="rect">
              <a:avLst/>
            </a:prstGeom>
            <a:noFill/>
            <a:ln>
              <a:noFill/>
            </a:ln>
          </p:spPr>
        </p:pic>
      </p:grpSp>
      <p:pic>
        <p:nvPicPr>
          <p:cNvPr id="218" name="Google Shape;218;p31"/>
          <p:cNvPicPr preferRelativeResize="0"/>
          <p:nvPr/>
        </p:nvPicPr>
        <p:blipFill rotWithShape="1">
          <a:blip r:embed="rId6">
            <a:alphaModFix/>
          </a:blip>
          <a:srcRect b="0" l="0" r="0" t="0"/>
          <a:stretch/>
        </p:blipFill>
        <p:spPr>
          <a:xfrm>
            <a:off x="5042096" y="2062070"/>
            <a:ext cx="1400338" cy="731520"/>
          </a:xfrm>
          <a:prstGeom prst="rect">
            <a:avLst/>
          </a:prstGeom>
          <a:noFill/>
          <a:ln>
            <a:noFill/>
          </a:ln>
        </p:spPr>
      </p:pic>
      <p:pic>
        <p:nvPicPr>
          <p:cNvPr id="219" name="Google Shape;219;p31"/>
          <p:cNvPicPr preferRelativeResize="0"/>
          <p:nvPr/>
        </p:nvPicPr>
        <p:blipFill>
          <a:blip r:embed="rId7">
            <a:alphaModFix/>
          </a:blip>
          <a:stretch>
            <a:fillRect/>
          </a:stretch>
        </p:blipFill>
        <p:spPr>
          <a:xfrm>
            <a:off x="2455900" y="2066013"/>
            <a:ext cx="2293937" cy="8778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58"/>
          <p:cNvSpPr/>
          <p:nvPr/>
        </p:nvSpPr>
        <p:spPr>
          <a:xfrm>
            <a:off x="3610550" y="353450"/>
            <a:ext cx="5257500" cy="42759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1147" name="Google Shape;1147;p58"/>
          <p:cNvSpPr/>
          <p:nvPr/>
        </p:nvSpPr>
        <p:spPr>
          <a:xfrm>
            <a:off x="1824825" y="3708225"/>
            <a:ext cx="120300" cy="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281500" y="18821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E9E9E"/>
              </a:buClr>
              <a:buFont typeface="Roboto"/>
              <a:buNone/>
            </a:pPr>
            <a:r>
              <a:rPr b="1" lang="en" sz="750">
                <a:solidFill>
                  <a:srgbClr val="6691A7"/>
                </a:solidFill>
                <a:latin typeface="Roboto"/>
                <a:ea typeface="Roboto"/>
                <a:cs typeface="Roboto"/>
                <a:sym typeface="Roboto"/>
              </a:rPr>
              <a:t>CLI</a:t>
            </a:r>
            <a:endParaRPr b="1" sz="750">
              <a:solidFill>
                <a:srgbClr val="6691A7"/>
              </a:solidFill>
              <a:latin typeface="Roboto"/>
              <a:ea typeface="Roboto"/>
              <a:cs typeface="Roboto"/>
              <a:sym typeface="Roboto"/>
            </a:endParaRPr>
          </a:p>
        </p:txBody>
      </p:sp>
      <p:sp>
        <p:nvSpPr>
          <p:cNvPr id="1149" name="Google Shape;1149;p58"/>
          <p:cNvSpPr/>
          <p:nvPr/>
        </p:nvSpPr>
        <p:spPr>
          <a:xfrm>
            <a:off x="3729150" y="414488"/>
            <a:ext cx="966900" cy="25584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FreeIPA Services</a:t>
            </a:r>
            <a:endParaRPr>
              <a:solidFill>
                <a:srgbClr val="9E9E9E"/>
              </a:solidFill>
            </a:endParaRPr>
          </a:p>
        </p:txBody>
      </p:sp>
      <p:sp>
        <p:nvSpPr>
          <p:cNvPr id="1150" name="Google Shape;1150;p58"/>
          <p:cNvSpPr/>
          <p:nvPr/>
        </p:nvSpPr>
        <p:spPr>
          <a:xfrm>
            <a:off x="3872504" y="1676346"/>
            <a:ext cx="680100" cy="11892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151" name="Google Shape;1151;p58"/>
          <p:cNvSpPr/>
          <p:nvPr/>
        </p:nvSpPr>
        <p:spPr>
          <a:xfrm>
            <a:off x="4747650" y="414488"/>
            <a:ext cx="966900" cy="32526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SDX Data Lake</a:t>
            </a:r>
            <a:endParaRPr>
              <a:solidFill>
                <a:srgbClr val="9E9E9E"/>
              </a:solidFill>
            </a:endParaRPr>
          </a:p>
        </p:txBody>
      </p:sp>
      <p:sp>
        <p:nvSpPr>
          <p:cNvPr id="1152" name="Google Shape;1152;p58"/>
          <p:cNvSpPr/>
          <p:nvPr/>
        </p:nvSpPr>
        <p:spPr>
          <a:xfrm>
            <a:off x="4877425" y="1899863"/>
            <a:ext cx="680100" cy="15876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153" name="Google Shape;1153;p58"/>
          <p:cNvSpPr/>
          <p:nvPr/>
        </p:nvSpPr>
        <p:spPr>
          <a:xfrm>
            <a:off x="3806958" y="686061"/>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KDC</a:t>
            </a:r>
            <a:endParaRPr b="0" i="0" sz="700" u="none" cap="none" strike="noStrike">
              <a:solidFill>
                <a:srgbClr val="757575"/>
              </a:solidFill>
              <a:latin typeface="Roboto"/>
              <a:ea typeface="Roboto"/>
              <a:cs typeface="Roboto"/>
              <a:sym typeface="Roboto"/>
            </a:endParaRPr>
          </a:p>
        </p:txBody>
      </p:sp>
      <p:sp>
        <p:nvSpPr>
          <p:cNvPr id="1154" name="Google Shape;1154;p58"/>
          <p:cNvSpPr/>
          <p:nvPr/>
        </p:nvSpPr>
        <p:spPr>
          <a:xfrm>
            <a:off x="3806958" y="92027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LDAP</a:t>
            </a:r>
            <a:endParaRPr b="0" i="0" sz="700" u="none" cap="none" strike="noStrike">
              <a:solidFill>
                <a:srgbClr val="757575"/>
              </a:solidFill>
              <a:latin typeface="Roboto"/>
              <a:ea typeface="Roboto"/>
              <a:cs typeface="Roboto"/>
              <a:sym typeface="Roboto"/>
            </a:endParaRPr>
          </a:p>
        </p:txBody>
      </p:sp>
      <p:sp>
        <p:nvSpPr>
          <p:cNvPr id="1155" name="Google Shape;1155;p58"/>
          <p:cNvSpPr/>
          <p:nvPr/>
        </p:nvSpPr>
        <p:spPr>
          <a:xfrm>
            <a:off x="3806958" y="115450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DNS</a:t>
            </a:r>
            <a:endParaRPr b="0" i="0" sz="700" u="none" cap="none" strike="noStrike">
              <a:solidFill>
                <a:srgbClr val="757575"/>
              </a:solidFill>
              <a:latin typeface="Roboto"/>
              <a:ea typeface="Roboto"/>
              <a:cs typeface="Roboto"/>
              <a:sym typeface="Roboto"/>
            </a:endParaRPr>
          </a:p>
        </p:txBody>
      </p:sp>
      <p:sp>
        <p:nvSpPr>
          <p:cNvPr id="1156" name="Google Shape;1156;p58"/>
          <p:cNvSpPr/>
          <p:nvPr/>
        </p:nvSpPr>
        <p:spPr>
          <a:xfrm>
            <a:off x="3806958" y="138873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CA</a:t>
            </a:r>
            <a:endParaRPr b="0" i="0" sz="700" u="none" cap="none" strike="noStrike">
              <a:solidFill>
                <a:srgbClr val="757575"/>
              </a:solidFill>
              <a:latin typeface="Roboto"/>
              <a:ea typeface="Roboto"/>
              <a:cs typeface="Roboto"/>
              <a:sym typeface="Roboto"/>
            </a:endParaRPr>
          </a:p>
        </p:txBody>
      </p:sp>
      <p:grpSp>
        <p:nvGrpSpPr>
          <p:cNvPr id="1157" name="Google Shape;1157;p58"/>
          <p:cNvGrpSpPr/>
          <p:nvPr/>
        </p:nvGrpSpPr>
        <p:grpSpPr>
          <a:xfrm>
            <a:off x="4083352" y="1787436"/>
            <a:ext cx="258394" cy="249526"/>
            <a:chOff x="207500" y="2302622"/>
            <a:chExt cx="520851" cy="502975"/>
          </a:xfrm>
        </p:grpSpPr>
        <p:grpSp>
          <p:nvGrpSpPr>
            <p:cNvPr id="1158" name="Google Shape;1158;p58"/>
            <p:cNvGrpSpPr/>
            <p:nvPr/>
          </p:nvGrpSpPr>
          <p:grpSpPr>
            <a:xfrm>
              <a:off x="237800" y="2334900"/>
              <a:ext cx="463980" cy="350773"/>
              <a:chOff x="2610802" y="3946744"/>
              <a:chExt cx="278734" cy="245863"/>
            </a:xfrm>
          </p:grpSpPr>
          <p:sp>
            <p:nvSpPr>
              <p:cNvPr id="1159" name="Google Shape;1159;p58"/>
              <p:cNvSpPr/>
              <p:nvPr/>
            </p:nvSpPr>
            <p:spPr>
              <a:xfrm>
                <a:off x="2610802" y="3946744"/>
                <a:ext cx="233100" cy="1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p:nvPr/>
            </p:nvSpPr>
            <p:spPr>
              <a:xfrm>
                <a:off x="2644564" y="3983805"/>
                <a:ext cx="230100" cy="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2674436" y="4015907"/>
                <a:ext cx="215100" cy="17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2" name="Google Shape;1162;p58"/>
            <p:cNvPicPr preferRelativeResize="0"/>
            <p:nvPr/>
          </p:nvPicPr>
          <p:blipFill>
            <a:blip r:embed="rId3">
              <a:alphaModFix/>
            </a:blip>
            <a:stretch>
              <a:fillRect/>
            </a:stretch>
          </p:blipFill>
          <p:spPr>
            <a:xfrm>
              <a:off x="207500" y="2302622"/>
              <a:ext cx="520851" cy="502975"/>
            </a:xfrm>
            <a:prstGeom prst="rect">
              <a:avLst/>
            </a:prstGeom>
            <a:noFill/>
            <a:ln>
              <a:noFill/>
            </a:ln>
          </p:spPr>
        </p:pic>
      </p:grpSp>
      <p:pic>
        <p:nvPicPr>
          <p:cNvPr id="1163" name="Google Shape;1163;p58"/>
          <p:cNvPicPr preferRelativeResize="0"/>
          <p:nvPr/>
        </p:nvPicPr>
        <p:blipFill rotWithShape="1">
          <a:blip r:embed="rId4">
            <a:alphaModFix/>
          </a:blip>
          <a:srcRect b="0" l="18865" r="18933" t="0"/>
          <a:stretch/>
        </p:blipFill>
        <p:spPr>
          <a:xfrm>
            <a:off x="4120213" y="2315512"/>
            <a:ext cx="220334" cy="283400"/>
          </a:xfrm>
          <a:prstGeom prst="rect">
            <a:avLst/>
          </a:prstGeom>
          <a:noFill/>
          <a:ln>
            <a:noFill/>
          </a:ln>
        </p:spPr>
      </p:pic>
      <p:sp>
        <p:nvSpPr>
          <p:cNvPr id="1164" name="Google Shape;1164;p58"/>
          <p:cNvSpPr txBox="1"/>
          <p:nvPr/>
        </p:nvSpPr>
        <p:spPr>
          <a:xfrm>
            <a:off x="3890313" y="1980675"/>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165" name="Google Shape;1165;p58"/>
          <p:cNvSpPr txBox="1"/>
          <p:nvPr/>
        </p:nvSpPr>
        <p:spPr>
          <a:xfrm>
            <a:off x="3890313" y="2550725"/>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166" name="Google Shape;1166;p58"/>
          <p:cNvSpPr txBox="1"/>
          <p:nvPr/>
        </p:nvSpPr>
        <p:spPr>
          <a:xfrm>
            <a:off x="3592875" y="20900"/>
            <a:ext cx="52575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Customer Azure Resource Group</a:t>
            </a:r>
            <a:endParaRPr b="1" sz="1100">
              <a:solidFill>
                <a:srgbClr val="9E9E9E"/>
              </a:solidFill>
              <a:latin typeface="Lato"/>
              <a:ea typeface="Lato"/>
              <a:cs typeface="Lato"/>
              <a:sym typeface="Lato"/>
            </a:endParaRPr>
          </a:p>
        </p:txBody>
      </p:sp>
      <p:sp>
        <p:nvSpPr>
          <p:cNvPr id="1167" name="Google Shape;1167;p58"/>
          <p:cNvSpPr/>
          <p:nvPr/>
        </p:nvSpPr>
        <p:spPr>
          <a:xfrm>
            <a:off x="4820785" y="3571213"/>
            <a:ext cx="811200" cy="175200"/>
          </a:xfrm>
          <a:prstGeom prst="roundRect">
            <a:avLst>
              <a:gd fmla="val 9974" name="adj"/>
            </a:avLst>
          </a:prstGeom>
          <a:solidFill>
            <a:srgbClr val="99999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KNOX</a:t>
            </a:r>
            <a:endParaRPr sz="1300">
              <a:solidFill>
                <a:srgbClr val="FFFFFF"/>
              </a:solidFill>
              <a:latin typeface="Roboto"/>
              <a:ea typeface="Roboto"/>
              <a:cs typeface="Roboto"/>
              <a:sym typeface="Roboto"/>
            </a:endParaRPr>
          </a:p>
        </p:txBody>
      </p:sp>
      <p:grpSp>
        <p:nvGrpSpPr>
          <p:cNvPr id="1168" name="Google Shape;1168;p58"/>
          <p:cNvGrpSpPr/>
          <p:nvPr/>
        </p:nvGrpSpPr>
        <p:grpSpPr>
          <a:xfrm>
            <a:off x="5083902" y="1978048"/>
            <a:ext cx="258394" cy="249526"/>
            <a:chOff x="207500" y="2302622"/>
            <a:chExt cx="520851" cy="502975"/>
          </a:xfrm>
        </p:grpSpPr>
        <p:grpSp>
          <p:nvGrpSpPr>
            <p:cNvPr id="1169" name="Google Shape;1169;p58"/>
            <p:cNvGrpSpPr/>
            <p:nvPr/>
          </p:nvGrpSpPr>
          <p:grpSpPr>
            <a:xfrm>
              <a:off x="237800" y="2334900"/>
              <a:ext cx="463980" cy="350773"/>
              <a:chOff x="2610802" y="3946744"/>
              <a:chExt cx="278734" cy="245863"/>
            </a:xfrm>
          </p:grpSpPr>
          <p:sp>
            <p:nvSpPr>
              <p:cNvPr id="1170" name="Google Shape;1170;p58"/>
              <p:cNvSpPr/>
              <p:nvPr/>
            </p:nvSpPr>
            <p:spPr>
              <a:xfrm>
                <a:off x="2610802" y="3946744"/>
                <a:ext cx="233100" cy="1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2644564" y="3983805"/>
                <a:ext cx="230100" cy="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2674436" y="4015907"/>
                <a:ext cx="215100" cy="17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3" name="Google Shape;1173;p58"/>
            <p:cNvPicPr preferRelativeResize="0"/>
            <p:nvPr/>
          </p:nvPicPr>
          <p:blipFill>
            <a:blip r:embed="rId3">
              <a:alphaModFix/>
            </a:blip>
            <a:stretch>
              <a:fillRect/>
            </a:stretch>
          </p:blipFill>
          <p:spPr>
            <a:xfrm>
              <a:off x="207500" y="2302622"/>
              <a:ext cx="520851" cy="502975"/>
            </a:xfrm>
            <a:prstGeom prst="rect">
              <a:avLst/>
            </a:prstGeom>
            <a:noFill/>
            <a:ln>
              <a:noFill/>
            </a:ln>
          </p:spPr>
        </p:pic>
      </p:grpSp>
      <p:sp>
        <p:nvSpPr>
          <p:cNvPr id="1174" name="Google Shape;1174;p58"/>
          <p:cNvSpPr txBox="1"/>
          <p:nvPr/>
        </p:nvSpPr>
        <p:spPr>
          <a:xfrm>
            <a:off x="4890860" y="2171075"/>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175" name="Google Shape;1175;p58"/>
          <p:cNvSpPr txBox="1"/>
          <p:nvPr/>
        </p:nvSpPr>
        <p:spPr>
          <a:xfrm>
            <a:off x="4861585" y="2773225"/>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PostgreSQL</a:t>
            </a:r>
            <a:endParaRPr sz="700">
              <a:solidFill>
                <a:srgbClr val="757575"/>
              </a:solidFill>
              <a:latin typeface="Roboto"/>
              <a:ea typeface="Roboto"/>
              <a:cs typeface="Roboto"/>
              <a:sym typeface="Roboto"/>
            </a:endParaRPr>
          </a:p>
        </p:txBody>
      </p:sp>
      <p:pic>
        <p:nvPicPr>
          <p:cNvPr id="1176" name="Google Shape;1176;p58"/>
          <p:cNvPicPr preferRelativeResize="0"/>
          <p:nvPr/>
        </p:nvPicPr>
        <p:blipFill>
          <a:blip r:embed="rId5">
            <a:alphaModFix/>
          </a:blip>
          <a:stretch>
            <a:fillRect/>
          </a:stretch>
        </p:blipFill>
        <p:spPr>
          <a:xfrm>
            <a:off x="5116887" y="2473700"/>
            <a:ext cx="210378" cy="278125"/>
          </a:xfrm>
          <a:prstGeom prst="rect">
            <a:avLst/>
          </a:prstGeom>
          <a:noFill/>
          <a:ln>
            <a:noFill/>
          </a:ln>
        </p:spPr>
      </p:pic>
      <p:pic>
        <p:nvPicPr>
          <p:cNvPr id="1177" name="Google Shape;1177;p58"/>
          <p:cNvPicPr preferRelativeResize="0"/>
          <p:nvPr/>
        </p:nvPicPr>
        <p:blipFill rotWithShape="1">
          <a:blip r:embed="rId4">
            <a:alphaModFix/>
          </a:blip>
          <a:srcRect b="0" l="18865" r="18933" t="0"/>
          <a:stretch/>
        </p:blipFill>
        <p:spPr>
          <a:xfrm>
            <a:off x="5111900" y="2997937"/>
            <a:ext cx="220334" cy="283400"/>
          </a:xfrm>
          <a:prstGeom prst="rect">
            <a:avLst/>
          </a:prstGeom>
          <a:noFill/>
          <a:ln>
            <a:noFill/>
          </a:ln>
        </p:spPr>
      </p:pic>
      <p:sp>
        <p:nvSpPr>
          <p:cNvPr id="1178" name="Google Shape;1178;p58"/>
          <p:cNvSpPr txBox="1"/>
          <p:nvPr/>
        </p:nvSpPr>
        <p:spPr>
          <a:xfrm>
            <a:off x="4881938" y="3225538"/>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179" name="Google Shape;1179;p58"/>
          <p:cNvSpPr/>
          <p:nvPr/>
        </p:nvSpPr>
        <p:spPr>
          <a:xfrm flipH="1">
            <a:off x="7112500" y="-114400"/>
            <a:ext cx="53700" cy="543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3851050" y="3883225"/>
            <a:ext cx="6801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181" name="Google Shape;1181;p58"/>
          <p:cNvPicPr preferRelativeResize="0"/>
          <p:nvPr/>
        </p:nvPicPr>
        <p:blipFill>
          <a:blip r:embed="rId6">
            <a:alphaModFix/>
          </a:blip>
          <a:stretch>
            <a:fillRect/>
          </a:stretch>
        </p:blipFill>
        <p:spPr>
          <a:xfrm>
            <a:off x="4047088" y="3938550"/>
            <a:ext cx="288050" cy="288050"/>
          </a:xfrm>
          <a:prstGeom prst="rect">
            <a:avLst/>
          </a:prstGeom>
          <a:noFill/>
          <a:ln>
            <a:noFill/>
          </a:ln>
        </p:spPr>
      </p:pic>
      <p:sp>
        <p:nvSpPr>
          <p:cNvPr id="1182" name="Google Shape;1182;p58"/>
          <p:cNvSpPr txBox="1"/>
          <p:nvPr/>
        </p:nvSpPr>
        <p:spPr>
          <a:xfrm>
            <a:off x="3765175" y="4169350"/>
            <a:ext cx="8520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Active Directory</a:t>
            </a:r>
            <a:endParaRPr sz="700">
              <a:solidFill>
                <a:srgbClr val="757575"/>
              </a:solidFill>
              <a:latin typeface="Roboto"/>
              <a:ea typeface="Roboto"/>
              <a:cs typeface="Roboto"/>
              <a:sym typeface="Roboto"/>
            </a:endParaRPr>
          </a:p>
        </p:txBody>
      </p:sp>
      <p:sp>
        <p:nvSpPr>
          <p:cNvPr id="1183" name="Google Shape;1183;p58"/>
          <p:cNvSpPr/>
          <p:nvPr/>
        </p:nvSpPr>
        <p:spPr>
          <a:xfrm>
            <a:off x="1139800" y="1546425"/>
            <a:ext cx="2310300" cy="22161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1184" name="Google Shape;1184;p58"/>
          <p:cNvSpPr txBox="1"/>
          <p:nvPr/>
        </p:nvSpPr>
        <p:spPr>
          <a:xfrm>
            <a:off x="1139800" y="1233825"/>
            <a:ext cx="23103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Cloudera Cloud</a:t>
            </a:r>
            <a:endParaRPr b="1" sz="1100">
              <a:solidFill>
                <a:srgbClr val="9E9E9E"/>
              </a:solidFill>
              <a:latin typeface="Lato"/>
              <a:ea typeface="Lato"/>
              <a:cs typeface="Lato"/>
              <a:sym typeface="Lato"/>
            </a:endParaRPr>
          </a:p>
        </p:txBody>
      </p:sp>
      <p:sp>
        <p:nvSpPr>
          <p:cNvPr id="1185" name="Google Shape;1185;p58"/>
          <p:cNvSpPr/>
          <p:nvPr/>
        </p:nvSpPr>
        <p:spPr>
          <a:xfrm>
            <a:off x="1217475" y="163150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Catalog</a:t>
            </a:r>
            <a:endParaRPr>
              <a:solidFill>
                <a:srgbClr val="9E9E9E"/>
              </a:solidFill>
            </a:endParaRPr>
          </a:p>
        </p:txBody>
      </p:sp>
      <p:sp>
        <p:nvSpPr>
          <p:cNvPr id="1186" name="Google Shape;1186;p58"/>
          <p:cNvSpPr/>
          <p:nvPr/>
        </p:nvSpPr>
        <p:spPr>
          <a:xfrm>
            <a:off x="1217480" y="1967152"/>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Replication Manager</a:t>
            </a:r>
            <a:endParaRPr>
              <a:solidFill>
                <a:srgbClr val="9E9E9E"/>
              </a:solidFill>
            </a:endParaRPr>
          </a:p>
        </p:txBody>
      </p:sp>
      <p:sp>
        <p:nvSpPr>
          <p:cNvPr id="1187" name="Google Shape;1187;p58"/>
          <p:cNvSpPr/>
          <p:nvPr/>
        </p:nvSpPr>
        <p:spPr>
          <a:xfrm>
            <a:off x="1221260" y="2302804"/>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Workload Analytics</a:t>
            </a:r>
            <a:endParaRPr>
              <a:solidFill>
                <a:srgbClr val="9E9E9E"/>
              </a:solidFill>
            </a:endParaRPr>
          </a:p>
        </p:txBody>
      </p:sp>
      <p:sp>
        <p:nvSpPr>
          <p:cNvPr id="1188" name="Google Shape;1188;p58"/>
          <p:cNvSpPr/>
          <p:nvPr/>
        </p:nvSpPr>
        <p:spPr>
          <a:xfrm>
            <a:off x="1221249" y="2638456"/>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Identity Management</a:t>
            </a:r>
            <a:endParaRPr>
              <a:solidFill>
                <a:srgbClr val="9E9E9E"/>
              </a:solidFill>
            </a:endParaRPr>
          </a:p>
        </p:txBody>
      </p:sp>
      <p:sp>
        <p:nvSpPr>
          <p:cNvPr id="1189" name="Google Shape;1189;p58"/>
          <p:cNvSpPr/>
          <p:nvPr/>
        </p:nvSpPr>
        <p:spPr>
          <a:xfrm>
            <a:off x="1217475" y="2972850"/>
            <a:ext cx="1248900" cy="3648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00000"/>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Mgmt, Orchestration, &amp; Monitoring Services</a:t>
            </a:r>
            <a:endParaRPr>
              <a:solidFill>
                <a:srgbClr val="9E9E9E"/>
              </a:solidFill>
            </a:endParaRPr>
          </a:p>
        </p:txBody>
      </p:sp>
      <p:sp>
        <p:nvSpPr>
          <p:cNvPr id="1190" name="Google Shape;1190;p58"/>
          <p:cNvSpPr/>
          <p:nvPr/>
        </p:nvSpPr>
        <p:spPr>
          <a:xfrm>
            <a:off x="2761239" y="1851475"/>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DLM</a:t>
            </a:r>
            <a:endParaRPr sz="650">
              <a:solidFill>
                <a:srgbClr val="666666"/>
              </a:solidFill>
              <a:latin typeface="Roboto"/>
              <a:ea typeface="Roboto"/>
              <a:cs typeface="Roboto"/>
              <a:sym typeface="Roboto"/>
            </a:endParaRPr>
          </a:p>
        </p:txBody>
      </p:sp>
      <p:sp>
        <p:nvSpPr>
          <p:cNvPr id="1191" name="Google Shape;1191;p58"/>
          <p:cNvSpPr/>
          <p:nvPr/>
        </p:nvSpPr>
        <p:spPr>
          <a:xfrm>
            <a:off x="2761265" y="2130547"/>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BDR</a:t>
            </a:r>
            <a:endParaRPr sz="650">
              <a:solidFill>
                <a:srgbClr val="666666"/>
              </a:solidFill>
              <a:latin typeface="Roboto"/>
              <a:ea typeface="Roboto"/>
              <a:cs typeface="Roboto"/>
              <a:sym typeface="Roboto"/>
            </a:endParaRPr>
          </a:p>
        </p:txBody>
      </p:sp>
      <p:sp>
        <p:nvSpPr>
          <p:cNvPr id="1192" name="Google Shape;1192;p58"/>
          <p:cNvSpPr/>
          <p:nvPr/>
        </p:nvSpPr>
        <p:spPr>
          <a:xfrm>
            <a:off x="2761226" y="2515630"/>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SAML Federation</a:t>
            </a:r>
            <a:endParaRPr sz="1300">
              <a:solidFill>
                <a:srgbClr val="9E9E9E"/>
              </a:solidFill>
            </a:endParaRPr>
          </a:p>
        </p:txBody>
      </p:sp>
      <p:sp>
        <p:nvSpPr>
          <p:cNvPr id="1193" name="Google Shape;1193;p58"/>
          <p:cNvSpPr/>
          <p:nvPr/>
        </p:nvSpPr>
        <p:spPr>
          <a:xfrm>
            <a:off x="2759976" y="2807755"/>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ID Broker Mapping</a:t>
            </a:r>
            <a:endParaRPr sz="1300">
              <a:solidFill>
                <a:srgbClr val="9E9E9E"/>
              </a:solidFill>
            </a:endParaRPr>
          </a:p>
        </p:txBody>
      </p:sp>
      <p:sp>
        <p:nvSpPr>
          <p:cNvPr id="1194" name="Google Shape;1194;p58"/>
          <p:cNvSpPr/>
          <p:nvPr/>
        </p:nvSpPr>
        <p:spPr>
          <a:xfrm>
            <a:off x="2100600" y="3988075"/>
            <a:ext cx="1098300" cy="474900"/>
          </a:xfrm>
          <a:prstGeom prst="roundRect">
            <a:avLst>
              <a:gd fmla="val 7933" name="adj"/>
            </a:avLst>
          </a:prstGeom>
          <a:solidFill>
            <a:srgbClr val="90B1C0"/>
          </a:solidFill>
          <a:ln>
            <a:noFill/>
          </a:ln>
        </p:spPr>
        <p:txBody>
          <a:bodyPr anchorCtr="0" anchor="t" bIns="91425" lIns="91425" spcFirstLastPara="1" rIns="91425" wrap="square" tIns="36575">
            <a:noAutofit/>
          </a:bodyPr>
          <a:lstStyle/>
          <a:p>
            <a:pPr indent="0" lvl="0" marL="0" rtl="0" algn="ctr">
              <a:lnSpc>
                <a:spcPct val="100000"/>
              </a:lnSpc>
              <a:spcBef>
                <a:spcPts val="0"/>
              </a:spcBef>
              <a:spcAft>
                <a:spcPts val="0"/>
              </a:spcAft>
              <a:buClr>
                <a:srgbClr val="9E9E9E"/>
              </a:buClr>
              <a:buFont typeface="Roboto"/>
              <a:buNone/>
            </a:pPr>
            <a:r>
              <a:rPr b="1" lang="en" sz="750">
                <a:solidFill>
                  <a:srgbClr val="FFFFFF"/>
                </a:solidFill>
                <a:latin typeface="Roboto"/>
                <a:ea typeface="Roboto"/>
                <a:cs typeface="Roboto"/>
                <a:sym typeface="Roboto"/>
              </a:rPr>
              <a:t>AAD App/w</a:t>
            </a:r>
            <a:endParaRPr b="1" sz="750">
              <a:solidFill>
                <a:srgbClr val="FFFFFF"/>
              </a:solidFill>
              <a:latin typeface="Roboto"/>
              <a:ea typeface="Roboto"/>
              <a:cs typeface="Roboto"/>
              <a:sym typeface="Roboto"/>
            </a:endParaRPr>
          </a:p>
          <a:p>
            <a:pPr indent="0" lvl="0" marL="0" rtl="0" algn="ctr">
              <a:lnSpc>
                <a:spcPct val="100000"/>
              </a:lnSpc>
              <a:spcBef>
                <a:spcPts val="0"/>
              </a:spcBef>
              <a:spcAft>
                <a:spcPts val="0"/>
              </a:spcAft>
              <a:buClr>
                <a:srgbClr val="9E9E9E"/>
              </a:buClr>
              <a:buFont typeface="Roboto"/>
              <a:buNone/>
            </a:pPr>
            <a:r>
              <a:rPr b="1" lang="en" sz="750">
                <a:solidFill>
                  <a:srgbClr val="FFFFFF"/>
                </a:solidFill>
                <a:latin typeface="Roboto"/>
                <a:ea typeface="Roboto"/>
                <a:cs typeface="Roboto"/>
                <a:sym typeface="Roboto"/>
              </a:rPr>
              <a:t>Contributor Role</a:t>
            </a:r>
            <a:endParaRPr b="1" sz="750">
              <a:solidFill>
                <a:srgbClr val="FFFFFF"/>
              </a:solidFill>
              <a:latin typeface="Roboto"/>
              <a:ea typeface="Roboto"/>
              <a:cs typeface="Roboto"/>
              <a:sym typeface="Roboto"/>
            </a:endParaRPr>
          </a:p>
          <a:p>
            <a:pPr indent="0" lvl="0" marL="0" rtl="0" algn="ctr">
              <a:lnSpc>
                <a:spcPct val="100000"/>
              </a:lnSpc>
              <a:spcBef>
                <a:spcPts val="0"/>
              </a:spcBef>
              <a:spcAft>
                <a:spcPts val="0"/>
              </a:spcAft>
              <a:buClr>
                <a:srgbClr val="9E9E9E"/>
              </a:buClr>
              <a:buFont typeface="Roboto"/>
              <a:buNone/>
            </a:pPr>
            <a:r>
              <a:rPr b="1" lang="en" sz="750">
                <a:solidFill>
                  <a:srgbClr val="FFFFFF"/>
                </a:solidFill>
                <a:latin typeface="Roboto"/>
                <a:ea typeface="Roboto"/>
                <a:cs typeface="Roboto"/>
                <a:sym typeface="Roboto"/>
              </a:rPr>
              <a:t>(Subscription or RG)</a:t>
            </a:r>
            <a:endParaRPr b="1" sz="750">
              <a:solidFill>
                <a:srgbClr val="FFFFFF"/>
              </a:solidFill>
              <a:latin typeface="Roboto"/>
              <a:ea typeface="Roboto"/>
              <a:cs typeface="Roboto"/>
              <a:sym typeface="Roboto"/>
            </a:endParaRPr>
          </a:p>
        </p:txBody>
      </p:sp>
      <p:sp>
        <p:nvSpPr>
          <p:cNvPr id="1195" name="Google Shape;1195;p58"/>
          <p:cNvSpPr/>
          <p:nvPr/>
        </p:nvSpPr>
        <p:spPr>
          <a:xfrm>
            <a:off x="1221260" y="343115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Control Plane APIs</a:t>
            </a:r>
            <a:endParaRPr>
              <a:solidFill>
                <a:srgbClr val="9E9E9E"/>
              </a:solidFill>
            </a:endParaRPr>
          </a:p>
        </p:txBody>
      </p:sp>
      <p:cxnSp>
        <p:nvCxnSpPr>
          <p:cNvPr id="1196" name="Google Shape;1196;p58"/>
          <p:cNvCxnSpPr>
            <a:stCxn id="1194" idx="3"/>
            <a:endCxn id="1180" idx="1"/>
          </p:cNvCxnSpPr>
          <p:nvPr/>
        </p:nvCxnSpPr>
        <p:spPr>
          <a:xfrm flipH="1" rot="10800000">
            <a:off x="3198900" y="4148425"/>
            <a:ext cx="652200" cy="77100"/>
          </a:xfrm>
          <a:prstGeom prst="straightConnector1">
            <a:avLst/>
          </a:prstGeom>
          <a:noFill/>
          <a:ln cap="flat" cmpd="sng" w="9525">
            <a:solidFill>
              <a:srgbClr val="90B1C0"/>
            </a:solidFill>
            <a:prstDash val="solid"/>
            <a:round/>
            <a:headEnd len="med" w="med" type="none"/>
            <a:tailEnd len="med" w="med" type="triangle"/>
          </a:ln>
        </p:spPr>
      </p:cxnSp>
      <p:cxnSp>
        <p:nvCxnSpPr>
          <p:cNvPr id="1197" name="Google Shape;1197;p58"/>
          <p:cNvCxnSpPr>
            <a:stCxn id="1147" idx="2"/>
            <a:endCxn id="1194" idx="1"/>
          </p:cNvCxnSpPr>
          <p:nvPr/>
        </p:nvCxnSpPr>
        <p:spPr>
          <a:xfrm flipH="1" rot="-5400000">
            <a:off x="1761375" y="3886125"/>
            <a:ext cx="462900" cy="215700"/>
          </a:xfrm>
          <a:prstGeom prst="curvedConnector2">
            <a:avLst/>
          </a:prstGeom>
          <a:noFill/>
          <a:ln cap="flat" cmpd="sng" w="9525">
            <a:solidFill>
              <a:srgbClr val="90B1C0"/>
            </a:solidFill>
            <a:prstDash val="solid"/>
            <a:round/>
            <a:headEnd len="med" w="med" type="none"/>
            <a:tailEnd len="med" w="med" type="none"/>
          </a:ln>
        </p:spPr>
      </p:cxnSp>
      <p:cxnSp>
        <p:nvCxnSpPr>
          <p:cNvPr id="1198" name="Google Shape;1198;p58"/>
          <p:cNvCxnSpPr>
            <a:stCxn id="1188" idx="3"/>
            <a:endCxn id="1192" idx="1"/>
          </p:cNvCxnSpPr>
          <p:nvPr/>
        </p:nvCxnSpPr>
        <p:spPr>
          <a:xfrm flipH="1" rot="10800000">
            <a:off x="2470149" y="2630506"/>
            <a:ext cx="291000" cy="135300"/>
          </a:xfrm>
          <a:prstGeom prst="curvedConnector3">
            <a:avLst>
              <a:gd fmla="val 50013" name="adj1"/>
            </a:avLst>
          </a:prstGeom>
          <a:noFill/>
          <a:ln cap="flat" cmpd="sng" w="9525">
            <a:solidFill>
              <a:srgbClr val="90B1C0"/>
            </a:solidFill>
            <a:prstDash val="solid"/>
            <a:round/>
            <a:headEnd len="med" w="med" type="none"/>
            <a:tailEnd len="med" w="med" type="none"/>
          </a:ln>
        </p:spPr>
      </p:cxnSp>
      <p:cxnSp>
        <p:nvCxnSpPr>
          <p:cNvPr id="1199" name="Google Shape;1199;p58"/>
          <p:cNvCxnSpPr>
            <a:stCxn id="1188" idx="3"/>
            <a:endCxn id="1193" idx="1"/>
          </p:cNvCxnSpPr>
          <p:nvPr/>
        </p:nvCxnSpPr>
        <p:spPr>
          <a:xfrm>
            <a:off x="2470149" y="2765806"/>
            <a:ext cx="289800" cy="156600"/>
          </a:xfrm>
          <a:prstGeom prst="curvedConnector3">
            <a:avLst>
              <a:gd fmla="val 50005" name="adj1"/>
            </a:avLst>
          </a:prstGeom>
          <a:noFill/>
          <a:ln cap="flat" cmpd="sng" w="9525">
            <a:solidFill>
              <a:srgbClr val="90B1C0"/>
            </a:solidFill>
            <a:prstDash val="solid"/>
            <a:round/>
            <a:headEnd len="med" w="med" type="none"/>
            <a:tailEnd len="med" w="med" type="none"/>
          </a:ln>
        </p:spPr>
      </p:cxnSp>
      <p:cxnSp>
        <p:nvCxnSpPr>
          <p:cNvPr id="1200" name="Google Shape;1200;p58"/>
          <p:cNvCxnSpPr>
            <a:stCxn id="1186" idx="3"/>
            <a:endCxn id="1190" idx="1"/>
          </p:cNvCxnSpPr>
          <p:nvPr/>
        </p:nvCxnSpPr>
        <p:spPr>
          <a:xfrm flipH="1" rot="10800000">
            <a:off x="2466380" y="1966102"/>
            <a:ext cx="294900" cy="128400"/>
          </a:xfrm>
          <a:prstGeom prst="curvedConnector3">
            <a:avLst>
              <a:gd fmla="val 49993" name="adj1"/>
            </a:avLst>
          </a:prstGeom>
          <a:noFill/>
          <a:ln cap="flat" cmpd="sng" w="9525">
            <a:solidFill>
              <a:srgbClr val="90B1C0"/>
            </a:solidFill>
            <a:prstDash val="solid"/>
            <a:round/>
            <a:headEnd len="med" w="med" type="none"/>
            <a:tailEnd len="med" w="med" type="none"/>
          </a:ln>
        </p:spPr>
      </p:cxnSp>
      <p:cxnSp>
        <p:nvCxnSpPr>
          <p:cNvPr id="1201" name="Google Shape;1201;p58"/>
          <p:cNvCxnSpPr>
            <a:stCxn id="1186" idx="3"/>
            <a:endCxn id="1191" idx="1"/>
          </p:cNvCxnSpPr>
          <p:nvPr/>
        </p:nvCxnSpPr>
        <p:spPr>
          <a:xfrm>
            <a:off x="2466380" y="2094502"/>
            <a:ext cx="294900" cy="150900"/>
          </a:xfrm>
          <a:prstGeom prst="curvedConnector3">
            <a:avLst>
              <a:gd fmla="val 49997" name="adj1"/>
            </a:avLst>
          </a:prstGeom>
          <a:noFill/>
          <a:ln cap="flat" cmpd="sng" w="9525">
            <a:solidFill>
              <a:srgbClr val="90B1C0"/>
            </a:solidFill>
            <a:prstDash val="solid"/>
            <a:round/>
            <a:headEnd len="med" w="med" type="none"/>
            <a:tailEnd len="med" w="med" type="none"/>
          </a:ln>
        </p:spPr>
      </p:cxnSp>
      <p:grpSp>
        <p:nvGrpSpPr>
          <p:cNvPr id="1202" name="Google Shape;1202;p58"/>
          <p:cNvGrpSpPr/>
          <p:nvPr/>
        </p:nvGrpSpPr>
        <p:grpSpPr>
          <a:xfrm>
            <a:off x="2359709" y="2313948"/>
            <a:ext cx="230090" cy="232420"/>
            <a:chOff x="1908115" y="4030325"/>
            <a:chExt cx="503700" cy="508800"/>
          </a:xfrm>
        </p:grpSpPr>
        <p:sp>
          <p:nvSpPr>
            <p:cNvPr id="1203" name="Google Shape;1203;p58"/>
            <p:cNvSpPr/>
            <p:nvPr/>
          </p:nvSpPr>
          <p:spPr>
            <a:xfrm rot="5400000">
              <a:off x="1905565" y="403287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04" name="Google Shape;1204;p58"/>
            <p:cNvPicPr preferRelativeResize="0"/>
            <p:nvPr/>
          </p:nvPicPr>
          <p:blipFill>
            <a:blip r:embed="rId7">
              <a:alphaModFix/>
            </a:blip>
            <a:stretch>
              <a:fillRect/>
            </a:stretch>
          </p:blipFill>
          <p:spPr>
            <a:xfrm>
              <a:off x="1928449" y="4053231"/>
              <a:ext cx="462900" cy="462900"/>
            </a:xfrm>
            <a:prstGeom prst="foldedCorner">
              <a:avLst>
                <a:gd fmla="val 34439" name="adj"/>
              </a:avLst>
            </a:prstGeom>
            <a:noFill/>
            <a:ln>
              <a:noFill/>
            </a:ln>
          </p:spPr>
        </p:pic>
      </p:grpSp>
      <p:grpSp>
        <p:nvGrpSpPr>
          <p:cNvPr id="1205" name="Google Shape;1205;p58"/>
          <p:cNvGrpSpPr/>
          <p:nvPr/>
        </p:nvGrpSpPr>
        <p:grpSpPr>
          <a:xfrm>
            <a:off x="2359706" y="1640575"/>
            <a:ext cx="230090" cy="232420"/>
            <a:chOff x="1865515" y="5780075"/>
            <a:chExt cx="503700" cy="508800"/>
          </a:xfrm>
        </p:grpSpPr>
        <p:sp>
          <p:nvSpPr>
            <p:cNvPr id="1206" name="Google Shape;1206;p58"/>
            <p:cNvSpPr/>
            <p:nvPr/>
          </p:nvSpPr>
          <p:spPr>
            <a:xfrm rot="5400000">
              <a:off x="18629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07" name="Google Shape;1207;p58"/>
            <p:cNvPicPr preferRelativeResize="0"/>
            <p:nvPr/>
          </p:nvPicPr>
          <p:blipFill>
            <a:blip r:embed="rId8">
              <a:alphaModFix/>
            </a:blip>
            <a:stretch>
              <a:fillRect/>
            </a:stretch>
          </p:blipFill>
          <p:spPr>
            <a:xfrm>
              <a:off x="1884207" y="5801307"/>
              <a:ext cx="466200" cy="466200"/>
            </a:xfrm>
            <a:prstGeom prst="foldedCorner">
              <a:avLst>
                <a:gd fmla="val 34310" name="adj"/>
              </a:avLst>
            </a:prstGeom>
            <a:noFill/>
            <a:ln>
              <a:noFill/>
            </a:ln>
          </p:spPr>
        </p:pic>
      </p:grpSp>
      <p:grpSp>
        <p:nvGrpSpPr>
          <p:cNvPr id="1208" name="Google Shape;1208;p58"/>
          <p:cNvGrpSpPr/>
          <p:nvPr/>
        </p:nvGrpSpPr>
        <p:grpSpPr>
          <a:xfrm>
            <a:off x="2359698" y="1978290"/>
            <a:ext cx="230090" cy="232420"/>
            <a:chOff x="2506215" y="5780075"/>
            <a:chExt cx="503700" cy="508800"/>
          </a:xfrm>
        </p:grpSpPr>
        <p:sp>
          <p:nvSpPr>
            <p:cNvPr id="1209" name="Google Shape;1209;p58"/>
            <p:cNvSpPr/>
            <p:nvPr/>
          </p:nvSpPr>
          <p:spPr>
            <a:xfrm rot="5400000">
              <a:off x="25036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10" name="Google Shape;1210;p58"/>
            <p:cNvPicPr preferRelativeResize="0"/>
            <p:nvPr/>
          </p:nvPicPr>
          <p:blipFill>
            <a:blip r:embed="rId9">
              <a:alphaModFix/>
            </a:blip>
            <a:stretch>
              <a:fillRect/>
            </a:stretch>
          </p:blipFill>
          <p:spPr>
            <a:xfrm>
              <a:off x="2524894" y="5801294"/>
              <a:ext cx="466200" cy="466200"/>
            </a:xfrm>
            <a:prstGeom prst="foldedCorner">
              <a:avLst>
                <a:gd fmla="val 34790" name="adj"/>
              </a:avLst>
            </a:prstGeom>
            <a:noFill/>
            <a:ln>
              <a:noFill/>
            </a:ln>
          </p:spPr>
        </p:pic>
      </p:grpSp>
      <p:grpSp>
        <p:nvGrpSpPr>
          <p:cNvPr id="1211" name="Google Shape;1211;p58"/>
          <p:cNvGrpSpPr/>
          <p:nvPr/>
        </p:nvGrpSpPr>
        <p:grpSpPr>
          <a:xfrm>
            <a:off x="3169456" y="3484948"/>
            <a:ext cx="230090" cy="232420"/>
            <a:chOff x="1224815" y="5780075"/>
            <a:chExt cx="503700" cy="508800"/>
          </a:xfrm>
        </p:grpSpPr>
        <p:sp>
          <p:nvSpPr>
            <p:cNvPr id="1212" name="Google Shape;1212;p58"/>
            <p:cNvSpPr/>
            <p:nvPr/>
          </p:nvSpPr>
          <p:spPr>
            <a:xfrm rot="5400000">
              <a:off x="12222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13" name="Google Shape;1213;p58"/>
            <p:cNvPicPr preferRelativeResize="0"/>
            <p:nvPr/>
          </p:nvPicPr>
          <p:blipFill>
            <a:blip r:embed="rId10">
              <a:alphaModFix/>
            </a:blip>
            <a:stretch>
              <a:fillRect/>
            </a:stretch>
          </p:blipFill>
          <p:spPr>
            <a:xfrm>
              <a:off x="1243500" y="5801312"/>
              <a:ext cx="466200" cy="466200"/>
            </a:xfrm>
            <a:prstGeom prst="foldedCorner">
              <a:avLst>
                <a:gd fmla="val 34245" name="adj"/>
              </a:avLst>
            </a:prstGeom>
            <a:noFill/>
            <a:ln>
              <a:noFill/>
            </a:ln>
          </p:spPr>
        </p:pic>
      </p:grpSp>
      <p:sp>
        <p:nvSpPr>
          <p:cNvPr id="1214" name="Google Shape;1214;p58"/>
          <p:cNvSpPr txBox="1"/>
          <p:nvPr/>
        </p:nvSpPr>
        <p:spPr>
          <a:xfrm>
            <a:off x="123550" y="1445988"/>
            <a:ext cx="9669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User</a:t>
            </a:r>
            <a:endParaRPr b="1" sz="1100">
              <a:solidFill>
                <a:srgbClr val="9E9E9E"/>
              </a:solidFill>
              <a:latin typeface="Lato"/>
              <a:ea typeface="Lato"/>
              <a:cs typeface="Lato"/>
              <a:sym typeface="Lato"/>
            </a:endParaRPr>
          </a:p>
        </p:txBody>
      </p:sp>
      <p:cxnSp>
        <p:nvCxnSpPr>
          <p:cNvPr id="1215" name="Google Shape;1215;p58"/>
          <p:cNvCxnSpPr>
            <a:stCxn id="1148" idx="3"/>
          </p:cNvCxnSpPr>
          <p:nvPr/>
        </p:nvCxnSpPr>
        <p:spPr>
          <a:xfrm>
            <a:off x="925900" y="1990725"/>
            <a:ext cx="212400" cy="0"/>
          </a:xfrm>
          <a:prstGeom prst="straightConnector1">
            <a:avLst/>
          </a:prstGeom>
          <a:noFill/>
          <a:ln cap="flat" cmpd="sng" w="9525">
            <a:solidFill>
              <a:srgbClr val="90B1C0"/>
            </a:solidFill>
            <a:prstDash val="solid"/>
            <a:round/>
            <a:headEnd len="med" w="med" type="none"/>
            <a:tailEnd len="med" w="med" type="triangle"/>
          </a:ln>
        </p:spPr>
      </p:cxnSp>
      <p:cxnSp>
        <p:nvCxnSpPr>
          <p:cNvPr id="1216" name="Google Shape;1216;p58"/>
          <p:cNvCxnSpPr>
            <a:stCxn id="1217" idx="3"/>
          </p:cNvCxnSpPr>
          <p:nvPr/>
        </p:nvCxnSpPr>
        <p:spPr>
          <a:xfrm>
            <a:off x="925900" y="2355425"/>
            <a:ext cx="212700" cy="0"/>
          </a:xfrm>
          <a:prstGeom prst="straightConnector1">
            <a:avLst/>
          </a:prstGeom>
          <a:noFill/>
          <a:ln cap="flat" cmpd="sng" w="9525">
            <a:solidFill>
              <a:srgbClr val="90B1C0"/>
            </a:solidFill>
            <a:prstDash val="solid"/>
            <a:round/>
            <a:headEnd len="med" w="med" type="none"/>
            <a:tailEnd len="med" w="med" type="triangle"/>
          </a:ln>
        </p:spPr>
      </p:cxnSp>
      <p:cxnSp>
        <p:nvCxnSpPr>
          <p:cNvPr id="1218" name="Google Shape;1218;p58"/>
          <p:cNvCxnSpPr>
            <a:stCxn id="1219" idx="3"/>
          </p:cNvCxnSpPr>
          <p:nvPr/>
        </p:nvCxnSpPr>
        <p:spPr>
          <a:xfrm>
            <a:off x="929200" y="2720125"/>
            <a:ext cx="210600" cy="0"/>
          </a:xfrm>
          <a:prstGeom prst="straightConnector1">
            <a:avLst/>
          </a:prstGeom>
          <a:noFill/>
          <a:ln cap="flat" cmpd="sng" w="9525">
            <a:solidFill>
              <a:srgbClr val="90B1C0"/>
            </a:solidFill>
            <a:prstDash val="solid"/>
            <a:round/>
            <a:headEnd len="med" w="med" type="none"/>
            <a:tailEnd len="med" w="med" type="triangle"/>
          </a:ln>
        </p:spPr>
      </p:cxnSp>
      <p:sp>
        <p:nvSpPr>
          <p:cNvPr id="1217" name="Google Shape;1217;p58"/>
          <p:cNvSpPr/>
          <p:nvPr/>
        </p:nvSpPr>
        <p:spPr>
          <a:xfrm>
            <a:off x="281500" y="22468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Web UI</a:t>
            </a:r>
            <a:endParaRPr b="1" sz="750">
              <a:solidFill>
                <a:srgbClr val="6691A7"/>
              </a:solidFill>
              <a:latin typeface="Roboto"/>
              <a:ea typeface="Roboto"/>
              <a:cs typeface="Roboto"/>
              <a:sym typeface="Roboto"/>
            </a:endParaRPr>
          </a:p>
        </p:txBody>
      </p:sp>
      <p:sp>
        <p:nvSpPr>
          <p:cNvPr id="1219" name="Google Shape;1219;p58"/>
          <p:cNvSpPr/>
          <p:nvPr/>
        </p:nvSpPr>
        <p:spPr>
          <a:xfrm>
            <a:off x="284800" y="26115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SDK</a:t>
            </a:r>
            <a:endParaRPr b="1" sz="750">
              <a:solidFill>
                <a:srgbClr val="6691A7"/>
              </a:solidFill>
              <a:latin typeface="Roboto"/>
              <a:ea typeface="Roboto"/>
              <a:cs typeface="Roboto"/>
              <a:sym typeface="Roboto"/>
            </a:endParaRPr>
          </a:p>
        </p:txBody>
      </p:sp>
      <p:sp>
        <p:nvSpPr>
          <p:cNvPr id="1220" name="Google Shape;1220;p58"/>
          <p:cNvSpPr/>
          <p:nvPr/>
        </p:nvSpPr>
        <p:spPr>
          <a:xfrm>
            <a:off x="4823820" y="686073"/>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Ranger</a:t>
            </a:r>
            <a:endParaRPr b="0" i="0" sz="700" u="none" cap="none" strike="noStrike">
              <a:solidFill>
                <a:srgbClr val="757575"/>
              </a:solidFill>
              <a:latin typeface="Roboto"/>
              <a:ea typeface="Roboto"/>
              <a:cs typeface="Roboto"/>
              <a:sym typeface="Roboto"/>
            </a:endParaRPr>
          </a:p>
        </p:txBody>
      </p:sp>
      <p:sp>
        <p:nvSpPr>
          <p:cNvPr id="1221" name="Google Shape;1221;p58"/>
          <p:cNvSpPr/>
          <p:nvPr/>
        </p:nvSpPr>
        <p:spPr>
          <a:xfrm>
            <a:off x="4823820" y="920288"/>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Atlas</a:t>
            </a:r>
            <a:endParaRPr b="0" i="0" sz="700" u="none" cap="none" strike="noStrike">
              <a:solidFill>
                <a:srgbClr val="757575"/>
              </a:solidFill>
              <a:latin typeface="Roboto"/>
              <a:ea typeface="Roboto"/>
              <a:cs typeface="Roboto"/>
              <a:sym typeface="Roboto"/>
            </a:endParaRPr>
          </a:p>
        </p:txBody>
      </p:sp>
      <p:sp>
        <p:nvSpPr>
          <p:cNvPr id="1222" name="Google Shape;1222;p58"/>
          <p:cNvSpPr/>
          <p:nvPr/>
        </p:nvSpPr>
        <p:spPr>
          <a:xfrm>
            <a:off x="4823820" y="115451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IDBroker</a:t>
            </a:r>
            <a:endParaRPr b="0" i="0" sz="700" u="none" cap="none" strike="noStrike">
              <a:solidFill>
                <a:srgbClr val="757575"/>
              </a:solidFill>
              <a:latin typeface="Roboto"/>
              <a:ea typeface="Roboto"/>
              <a:cs typeface="Roboto"/>
              <a:sym typeface="Roboto"/>
            </a:endParaRPr>
          </a:p>
        </p:txBody>
      </p:sp>
      <p:sp>
        <p:nvSpPr>
          <p:cNvPr id="1223" name="Google Shape;1223;p58"/>
          <p:cNvSpPr/>
          <p:nvPr/>
        </p:nvSpPr>
        <p:spPr>
          <a:xfrm>
            <a:off x="4823820" y="138874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Hive Metastore</a:t>
            </a:r>
            <a:endParaRPr b="0" i="0" sz="700" u="none" cap="none" strike="noStrike">
              <a:solidFill>
                <a:srgbClr val="757575"/>
              </a:solidFill>
              <a:latin typeface="Roboto"/>
              <a:ea typeface="Roboto"/>
              <a:cs typeface="Roboto"/>
              <a:sym typeface="Roboto"/>
            </a:endParaRPr>
          </a:p>
        </p:txBody>
      </p:sp>
      <p:pic>
        <p:nvPicPr>
          <p:cNvPr id="1224" name="Google Shape;1224;p58"/>
          <p:cNvPicPr preferRelativeResize="0"/>
          <p:nvPr/>
        </p:nvPicPr>
        <p:blipFill rotWithShape="1">
          <a:blip r:embed="rId11">
            <a:alphaModFix/>
          </a:blip>
          <a:srcRect b="0" l="0" r="79648" t="0"/>
          <a:stretch/>
        </p:blipFill>
        <p:spPr>
          <a:xfrm>
            <a:off x="5449531" y="716462"/>
            <a:ext cx="145638" cy="150900"/>
          </a:xfrm>
          <a:prstGeom prst="rect">
            <a:avLst/>
          </a:prstGeom>
          <a:noFill/>
          <a:ln>
            <a:noFill/>
          </a:ln>
        </p:spPr>
      </p:pic>
      <p:pic>
        <p:nvPicPr>
          <p:cNvPr id="1225" name="Google Shape;1225;p58"/>
          <p:cNvPicPr preferRelativeResize="0"/>
          <p:nvPr/>
        </p:nvPicPr>
        <p:blipFill rotWithShape="1">
          <a:blip r:embed="rId12">
            <a:alphaModFix/>
          </a:blip>
          <a:srcRect b="0" l="0" r="84197" t="0"/>
          <a:stretch/>
        </p:blipFill>
        <p:spPr>
          <a:xfrm>
            <a:off x="5449513" y="938414"/>
            <a:ext cx="145650" cy="167449"/>
          </a:xfrm>
          <a:prstGeom prst="rect">
            <a:avLst/>
          </a:prstGeom>
          <a:noFill/>
          <a:ln>
            <a:noFill/>
          </a:ln>
        </p:spPr>
      </p:pic>
      <p:sp>
        <p:nvSpPr>
          <p:cNvPr id="1226" name="Google Shape;1226;p58"/>
          <p:cNvSpPr/>
          <p:nvPr/>
        </p:nvSpPr>
        <p:spPr>
          <a:xfrm>
            <a:off x="4823245" y="1622972"/>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Cloudera Manager</a:t>
            </a:r>
            <a:endParaRPr b="0" i="0" sz="700" u="none" cap="none" strike="noStrike">
              <a:solidFill>
                <a:srgbClr val="757575"/>
              </a:solidFill>
              <a:latin typeface="Roboto"/>
              <a:ea typeface="Roboto"/>
              <a:cs typeface="Roboto"/>
              <a:sym typeface="Roboto"/>
            </a:endParaRPr>
          </a:p>
        </p:txBody>
      </p:sp>
      <p:sp>
        <p:nvSpPr>
          <p:cNvPr id="1227" name="Google Shape;1227;p58"/>
          <p:cNvSpPr/>
          <p:nvPr/>
        </p:nvSpPr>
        <p:spPr>
          <a:xfrm>
            <a:off x="5875600" y="407738"/>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Hub / COD</a:t>
            </a:r>
            <a:endParaRPr b="1" sz="750">
              <a:solidFill>
                <a:srgbClr val="666666"/>
              </a:solidFill>
              <a:latin typeface="Roboto"/>
              <a:ea typeface="Roboto"/>
              <a:cs typeface="Roboto"/>
              <a:sym typeface="Roboto"/>
            </a:endParaRPr>
          </a:p>
        </p:txBody>
      </p:sp>
      <p:sp>
        <p:nvSpPr>
          <p:cNvPr id="1228" name="Google Shape;1228;p58"/>
          <p:cNvSpPr/>
          <p:nvPr/>
        </p:nvSpPr>
        <p:spPr>
          <a:xfrm>
            <a:off x="7829550" y="64430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Custom Templates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Manual Scaling</a:t>
            </a:r>
            <a:endParaRPr b="1" sz="600">
              <a:solidFill>
                <a:schemeClr val="lt1"/>
              </a:solidFill>
              <a:latin typeface="Roboto"/>
              <a:ea typeface="Roboto"/>
              <a:cs typeface="Roboto"/>
              <a:sym typeface="Roboto"/>
            </a:endParaRPr>
          </a:p>
        </p:txBody>
      </p:sp>
      <p:sp>
        <p:nvSpPr>
          <p:cNvPr id="1229" name="Google Shape;1229;p58"/>
          <p:cNvSpPr/>
          <p:nvPr/>
        </p:nvSpPr>
        <p:spPr>
          <a:xfrm>
            <a:off x="5875600" y="1254484"/>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Warehouse</a:t>
            </a:r>
            <a:endParaRPr b="1" sz="750">
              <a:solidFill>
                <a:srgbClr val="666666"/>
              </a:solidFill>
              <a:latin typeface="Roboto"/>
              <a:ea typeface="Roboto"/>
              <a:cs typeface="Roboto"/>
              <a:sym typeface="Roboto"/>
            </a:endParaRPr>
          </a:p>
        </p:txBody>
      </p:sp>
      <p:sp>
        <p:nvSpPr>
          <p:cNvPr id="1230" name="Google Shape;1230;p58"/>
          <p:cNvSpPr/>
          <p:nvPr/>
        </p:nvSpPr>
        <p:spPr>
          <a:xfrm>
            <a:off x="7829550" y="149105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JDBC connectivity</a:t>
            </a:r>
            <a:endParaRPr b="1" sz="600">
              <a:solidFill>
                <a:schemeClr val="lt1"/>
              </a:solidFill>
              <a:latin typeface="Roboto"/>
              <a:ea typeface="Roboto"/>
              <a:cs typeface="Roboto"/>
              <a:sym typeface="Roboto"/>
            </a:endParaRPr>
          </a:p>
        </p:txBody>
      </p:sp>
      <p:sp>
        <p:nvSpPr>
          <p:cNvPr id="1231" name="Google Shape;1231;p58"/>
          <p:cNvSpPr/>
          <p:nvPr/>
        </p:nvSpPr>
        <p:spPr>
          <a:xfrm>
            <a:off x="5875600" y="2100169"/>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Machine Learning</a:t>
            </a:r>
            <a:endParaRPr b="1" sz="750">
              <a:solidFill>
                <a:srgbClr val="666666"/>
              </a:solidFill>
              <a:latin typeface="Roboto"/>
              <a:ea typeface="Roboto"/>
              <a:cs typeface="Roboto"/>
              <a:sym typeface="Roboto"/>
            </a:endParaRPr>
          </a:p>
        </p:txBody>
      </p:sp>
      <p:sp>
        <p:nvSpPr>
          <p:cNvPr id="1232" name="Google Shape;1232;p58"/>
          <p:cNvSpPr/>
          <p:nvPr/>
        </p:nvSpPr>
        <p:spPr>
          <a:xfrm>
            <a:off x="7829550" y="233673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GPU support</a:t>
            </a:r>
            <a:endParaRPr b="1" sz="600">
              <a:solidFill>
                <a:srgbClr val="FFFFFF"/>
              </a:solidFill>
              <a:latin typeface="Roboto"/>
              <a:ea typeface="Roboto"/>
              <a:cs typeface="Roboto"/>
              <a:sym typeface="Roboto"/>
            </a:endParaRPr>
          </a:p>
        </p:txBody>
      </p:sp>
      <p:sp>
        <p:nvSpPr>
          <p:cNvPr id="1233" name="Google Shape;1233;p58"/>
          <p:cNvSpPr/>
          <p:nvPr/>
        </p:nvSpPr>
        <p:spPr>
          <a:xfrm>
            <a:off x="5875600" y="29469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Engineering</a:t>
            </a:r>
            <a:endParaRPr b="1" sz="750">
              <a:solidFill>
                <a:srgbClr val="666666"/>
              </a:solidFill>
              <a:latin typeface="Roboto"/>
              <a:ea typeface="Roboto"/>
              <a:cs typeface="Roboto"/>
              <a:sym typeface="Roboto"/>
            </a:endParaRPr>
          </a:p>
        </p:txBody>
      </p:sp>
      <p:sp>
        <p:nvSpPr>
          <p:cNvPr id="1234" name="Google Shape;1234;p58"/>
          <p:cNvSpPr/>
          <p:nvPr/>
        </p:nvSpPr>
        <p:spPr>
          <a:xfrm>
            <a:off x="7829550" y="31834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Job Management</a:t>
            </a:r>
            <a:endParaRPr b="1" sz="600">
              <a:solidFill>
                <a:srgbClr val="FFFFFF"/>
              </a:solidFill>
              <a:latin typeface="Roboto"/>
              <a:ea typeface="Roboto"/>
              <a:cs typeface="Roboto"/>
              <a:sym typeface="Roboto"/>
            </a:endParaRPr>
          </a:p>
        </p:txBody>
      </p:sp>
      <p:sp>
        <p:nvSpPr>
          <p:cNvPr id="1235" name="Google Shape;1235;p58"/>
          <p:cNvSpPr/>
          <p:nvPr/>
        </p:nvSpPr>
        <p:spPr>
          <a:xfrm>
            <a:off x="6019875" y="315568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236" name="Google Shape;1236;p58"/>
          <p:cNvPicPr preferRelativeResize="0"/>
          <p:nvPr/>
        </p:nvPicPr>
        <p:blipFill rotWithShape="1">
          <a:blip r:embed="rId4">
            <a:alphaModFix/>
          </a:blip>
          <a:srcRect b="0" l="18865" r="18933" t="0"/>
          <a:stretch/>
        </p:blipFill>
        <p:spPr>
          <a:xfrm>
            <a:off x="6545225" y="3212475"/>
            <a:ext cx="220334" cy="283400"/>
          </a:xfrm>
          <a:prstGeom prst="rect">
            <a:avLst/>
          </a:prstGeom>
          <a:noFill/>
          <a:ln>
            <a:noFill/>
          </a:ln>
        </p:spPr>
      </p:pic>
      <p:sp>
        <p:nvSpPr>
          <p:cNvPr id="1237" name="Google Shape;1237;p58"/>
          <p:cNvSpPr txBox="1"/>
          <p:nvPr/>
        </p:nvSpPr>
        <p:spPr>
          <a:xfrm>
            <a:off x="6034750" y="3434538"/>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238" name="Google Shape;1238;p58"/>
          <p:cNvSpPr txBox="1"/>
          <p:nvPr/>
        </p:nvSpPr>
        <p:spPr>
          <a:xfrm>
            <a:off x="6315338" y="3436838"/>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239" name="Google Shape;1239;p58"/>
          <p:cNvPicPr preferRelativeResize="0"/>
          <p:nvPr/>
        </p:nvPicPr>
        <p:blipFill rotWithShape="1">
          <a:blip r:embed="rId13">
            <a:alphaModFix/>
          </a:blip>
          <a:srcRect b="21812" l="12287" r="14004" t="22601"/>
          <a:stretch/>
        </p:blipFill>
        <p:spPr>
          <a:xfrm>
            <a:off x="6077612" y="3243209"/>
            <a:ext cx="288050" cy="217206"/>
          </a:xfrm>
          <a:prstGeom prst="rect">
            <a:avLst/>
          </a:prstGeom>
          <a:noFill/>
          <a:ln>
            <a:noFill/>
          </a:ln>
        </p:spPr>
      </p:pic>
      <p:sp>
        <p:nvSpPr>
          <p:cNvPr id="1240" name="Google Shape;1240;p58"/>
          <p:cNvSpPr/>
          <p:nvPr/>
        </p:nvSpPr>
        <p:spPr>
          <a:xfrm>
            <a:off x="7047825" y="31833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241" name="Google Shape;1241;p58"/>
          <p:cNvSpPr/>
          <p:nvPr/>
        </p:nvSpPr>
        <p:spPr>
          <a:xfrm>
            <a:off x="7047825" y="33506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Airflow</a:t>
            </a:r>
            <a:endParaRPr b="0" i="0" sz="600" u="none" cap="none" strike="noStrike">
              <a:solidFill>
                <a:srgbClr val="757575"/>
              </a:solidFill>
              <a:latin typeface="Roboto"/>
              <a:ea typeface="Roboto"/>
              <a:cs typeface="Roboto"/>
              <a:sym typeface="Roboto"/>
            </a:endParaRPr>
          </a:p>
        </p:txBody>
      </p:sp>
      <p:sp>
        <p:nvSpPr>
          <p:cNvPr id="1242" name="Google Shape;1242;p58"/>
          <p:cNvSpPr/>
          <p:nvPr/>
        </p:nvSpPr>
        <p:spPr>
          <a:xfrm>
            <a:off x="7047825" y="35179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Safari (perf-mon)</a:t>
            </a:r>
            <a:endParaRPr b="0" i="0" sz="600" u="none" cap="none" strike="noStrike">
              <a:solidFill>
                <a:srgbClr val="757575"/>
              </a:solidFill>
              <a:latin typeface="Roboto"/>
              <a:ea typeface="Roboto"/>
              <a:cs typeface="Roboto"/>
              <a:sym typeface="Roboto"/>
            </a:endParaRPr>
          </a:p>
        </p:txBody>
      </p:sp>
      <p:sp>
        <p:nvSpPr>
          <p:cNvPr id="1243" name="Google Shape;1243;p58"/>
          <p:cNvSpPr/>
          <p:nvPr/>
        </p:nvSpPr>
        <p:spPr>
          <a:xfrm>
            <a:off x="6019875" y="230893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244" name="Google Shape;1244;p58"/>
          <p:cNvPicPr preferRelativeResize="0"/>
          <p:nvPr/>
        </p:nvPicPr>
        <p:blipFill rotWithShape="1">
          <a:blip r:embed="rId4">
            <a:alphaModFix/>
          </a:blip>
          <a:srcRect b="0" l="18865" r="18933" t="0"/>
          <a:stretch/>
        </p:blipFill>
        <p:spPr>
          <a:xfrm>
            <a:off x="6545225" y="2365725"/>
            <a:ext cx="220334" cy="283400"/>
          </a:xfrm>
          <a:prstGeom prst="rect">
            <a:avLst/>
          </a:prstGeom>
          <a:noFill/>
          <a:ln>
            <a:noFill/>
          </a:ln>
        </p:spPr>
      </p:pic>
      <p:sp>
        <p:nvSpPr>
          <p:cNvPr id="1245" name="Google Shape;1245;p58"/>
          <p:cNvSpPr txBox="1"/>
          <p:nvPr/>
        </p:nvSpPr>
        <p:spPr>
          <a:xfrm>
            <a:off x="6034750" y="2587788"/>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246" name="Google Shape;1246;p58"/>
          <p:cNvSpPr txBox="1"/>
          <p:nvPr/>
        </p:nvSpPr>
        <p:spPr>
          <a:xfrm>
            <a:off x="6315338" y="2590088"/>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247" name="Google Shape;1247;p58"/>
          <p:cNvPicPr preferRelativeResize="0"/>
          <p:nvPr/>
        </p:nvPicPr>
        <p:blipFill rotWithShape="1">
          <a:blip r:embed="rId13">
            <a:alphaModFix/>
          </a:blip>
          <a:srcRect b="21812" l="12287" r="14004" t="22601"/>
          <a:stretch/>
        </p:blipFill>
        <p:spPr>
          <a:xfrm>
            <a:off x="6077612" y="2396459"/>
            <a:ext cx="288050" cy="217206"/>
          </a:xfrm>
          <a:prstGeom prst="rect">
            <a:avLst/>
          </a:prstGeom>
          <a:noFill/>
          <a:ln>
            <a:noFill/>
          </a:ln>
        </p:spPr>
      </p:pic>
      <p:sp>
        <p:nvSpPr>
          <p:cNvPr id="1248" name="Google Shape;1248;p58"/>
          <p:cNvSpPr/>
          <p:nvPr/>
        </p:nvSpPr>
        <p:spPr>
          <a:xfrm>
            <a:off x="7047825" y="233660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ML Workbench</a:t>
            </a:r>
            <a:endParaRPr sz="600">
              <a:solidFill>
                <a:srgbClr val="757575"/>
              </a:solidFill>
              <a:latin typeface="Roboto"/>
              <a:ea typeface="Roboto"/>
              <a:cs typeface="Roboto"/>
              <a:sym typeface="Roboto"/>
            </a:endParaRPr>
          </a:p>
        </p:txBody>
      </p:sp>
      <p:sp>
        <p:nvSpPr>
          <p:cNvPr id="1249" name="Google Shape;1249;p58"/>
          <p:cNvSpPr/>
          <p:nvPr/>
        </p:nvSpPr>
        <p:spPr>
          <a:xfrm>
            <a:off x="7047825" y="250391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250" name="Google Shape;1250;p58"/>
          <p:cNvSpPr/>
          <p:nvPr/>
        </p:nvSpPr>
        <p:spPr>
          <a:xfrm>
            <a:off x="7047825" y="267123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Python/R</a:t>
            </a:r>
            <a:endParaRPr sz="600">
              <a:solidFill>
                <a:srgbClr val="757575"/>
              </a:solidFill>
              <a:latin typeface="Roboto"/>
              <a:ea typeface="Roboto"/>
              <a:cs typeface="Roboto"/>
              <a:sym typeface="Roboto"/>
            </a:endParaRPr>
          </a:p>
        </p:txBody>
      </p:sp>
      <p:sp>
        <p:nvSpPr>
          <p:cNvPr id="1251" name="Google Shape;1251;p58"/>
          <p:cNvSpPr/>
          <p:nvPr/>
        </p:nvSpPr>
        <p:spPr>
          <a:xfrm>
            <a:off x="6019875" y="146325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252" name="Google Shape;1252;p58"/>
          <p:cNvPicPr preferRelativeResize="0"/>
          <p:nvPr/>
        </p:nvPicPr>
        <p:blipFill rotWithShape="1">
          <a:blip r:embed="rId4">
            <a:alphaModFix/>
          </a:blip>
          <a:srcRect b="0" l="18865" r="18933" t="0"/>
          <a:stretch/>
        </p:blipFill>
        <p:spPr>
          <a:xfrm>
            <a:off x="6545225" y="1520037"/>
            <a:ext cx="220334" cy="283400"/>
          </a:xfrm>
          <a:prstGeom prst="rect">
            <a:avLst/>
          </a:prstGeom>
          <a:noFill/>
          <a:ln>
            <a:noFill/>
          </a:ln>
        </p:spPr>
      </p:pic>
      <p:sp>
        <p:nvSpPr>
          <p:cNvPr id="1253" name="Google Shape;1253;p58"/>
          <p:cNvSpPr txBox="1"/>
          <p:nvPr/>
        </p:nvSpPr>
        <p:spPr>
          <a:xfrm>
            <a:off x="6034750" y="1742100"/>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254" name="Google Shape;1254;p58"/>
          <p:cNvSpPr txBox="1"/>
          <p:nvPr/>
        </p:nvSpPr>
        <p:spPr>
          <a:xfrm>
            <a:off x="6315338" y="1744400"/>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255" name="Google Shape;1255;p58"/>
          <p:cNvPicPr preferRelativeResize="0"/>
          <p:nvPr/>
        </p:nvPicPr>
        <p:blipFill rotWithShape="1">
          <a:blip r:embed="rId13">
            <a:alphaModFix/>
          </a:blip>
          <a:srcRect b="21812" l="12287" r="14004" t="22601"/>
          <a:stretch/>
        </p:blipFill>
        <p:spPr>
          <a:xfrm>
            <a:off x="6077612" y="1550772"/>
            <a:ext cx="288050" cy="217206"/>
          </a:xfrm>
          <a:prstGeom prst="rect">
            <a:avLst/>
          </a:prstGeom>
          <a:noFill/>
          <a:ln>
            <a:noFill/>
          </a:ln>
        </p:spPr>
      </p:pic>
      <p:sp>
        <p:nvSpPr>
          <p:cNvPr id="1256" name="Google Shape;1256;p58"/>
          <p:cNvSpPr/>
          <p:nvPr/>
        </p:nvSpPr>
        <p:spPr>
          <a:xfrm>
            <a:off x="7047825" y="149091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Hive (w LLAP)</a:t>
            </a:r>
            <a:endParaRPr b="0" i="0" sz="600" u="none" cap="none" strike="noStrike">
              <a:solidFill>
                <a:srgbClr val="757575"/>
              </a:solidFill>
              <a:latin typeface="Roboto"/>
              <a:ea typeface="Roboto"/>
              <a:cs typeface="Roboto"/>
              <a:sym typeface="Roboto"/>
            </a:endParaRPr>
          </a:p>
        </p:txBody>
      </p:sp>
      <p:sp>
        <p:nvSpPr>
          <p:cNvPr id="1257" name="Google Shape;1257;p58"/>
          <p:cNvSpPr/>
          <p:nvPr/>
        </p:nvSpPr>
        <p:spPr>
          <a:xfrm>
            <a:off x="7047825" y="165823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Impala</a:t>
            </a:r>
            <a:endParaRPr b="0" i="0" sz="600" u="none" cap="none" strike="noStrike">
              <a:solidFill>
                <a:srgbClr val="757575"/>
              </a:solidFill>
              <a:latin typeface="Roboto"/>
              <a:ea typeface="Roboto"/>
              <a:cs typeface="Roboto"/>
              <a:sym typeface="Roboto"/>
            </a:endParaRPr>
          </a:p>
        </p:txBody>
      </p:sp>
      <p:sp>
        <p:nvSpPr>
          <p:cNvPr id="1258" name="Google Shape;1258;p58"/>
          <p:cNvSpPr/>
          <p:nvPr/>
        </p:nvSpPr>
        <p:spPr>
          <a:xfrm>
            <a:off x="7047825" y="182555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DAS &amp; Hue</a:t>
            </a:r>
            <a:endParaRPr sz="600">
              <a:solidFill>
                <a:srgbClr val="757575"/>
              </a:solidFill>
              <a:latin typeface="Roboto"/>
              <a:ea typeface="Roboto"/>
              <a:cs typeface="Roboto"/>
              <a:sym typeface="Roboto"/>
            </a:endParaRPr>
          </a:p>
        </p:txBody>
      </p:sp>
      <p:sp>
        <p:nvSpPr>
          <p:cNvPr id="1259" name="Google Shape;1259;p58"/>
          <p:cNvSpPr/>
          <p:nvPr/>
        </p:nvSpPr>
        <p:spPr>
          <a:xfrm>
            <a:off x="6019875" y="61650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260" name="Google Shape;1260;p58"/>
          <p:cNvPicPr preferRelativeResize="0"/>
          <p:nvPr/>
        </p:nvPicPr>
        <p:blipFill rotWithShape="1">
          <a:blip r:embed="rId4">
            <a:alphaModFix/>
          </a:blip>
          <a:srcRect b="0" l="18865" r="18933" t="0"/>
          <a:stretch/>
        </p:blipFill>
        <p:spPr>
          <a:xfrm>
            <a:off x="6545225" y="673287"/>
            <a:ext cx="220334" cy="283400"/>
          </a:xfrm>
          <a:prstGeom prst="rect">
            <a:avLst/>
          </a:prstGeom>
          <a:noFill/>
          <a:ln>
            <a:noFill/>
          </a:ln>
        </p:spPr>
      </p:pic>
      <p:sp>
        <p:nvSpPr>
          <p:cNvPr id="1261" name="Google Shape;1261;p58"/>
          <p:cNvSpPr txBox="1"/>
          <p:nvPr/>
        </p:nvSpPr>
        <p:spPr>
          <a:xfrm>
            <a:off x="6034750" y="895350"/>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262" name="Google Shape;1262;p58"/>
          <p:cNvSpPr txBox="1"/>
          <p:nvPr/>
        </p:nvSpPr>
        <p:spPr>
          <a:xfrm>
            <a:off x="6315338" y="897650"/>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263" name="Google Shape;1263;p58"/>
          <p:cNvSpPr/>
          <p:nvPr/>
        </p:nvSpPr>
        <p:spPr>
          <a:xfrm>
            <a:off x="7047825" y="644163"/>
            <a:ext cx="680100" cy="314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Cloudera Runtime</a:t>
            </a:r>
            <a:br>
              <a:rPr lang="en" sz="600">
                <a:solidFill>
                  <a:srgbClr val="757575"/>
                </a:solidFill>
                <a:latin typeface="Roboto"/>
                <a:ea typeface="Roboto"/>
                <a:cs typeface="Roboto"/>
                <a:sym typeface="Roboto"/>
              </a:rPr>
            </a:br>
            <a:r>
              <a:rPr lang="en" sz="600">
                <a:solidFill>
                  <a:srgbClr val="757575"/>
                </a:solidFill>
                <a:latin typeface="Roboto"/>
                <a:ea typeface="Roboto"/>
                <a:cs typeface="Roboto"/>
                <a:sym typeface="Roboto"/>
              </a:rPr>
              <a:t>(all services)</a:t>
            </a:r>
            <a:endParaRPr sz="600">
              <a:solidFill>
                <a:srgbClr val="757575"/>
              </a:solidFill>
              <a:latin typeface="Roboto"/>
              <a:ea typeface="Roboto"/>
              <a:cs typeface="Roboto"/>
              <a:sym typeface="Roboto"/>
            </a:endParaRPr>
          </a:p>
        </p:txBody>
      </p:sp>
      <p:sp>
        <p:nvSpPr>
          <p:cNvPr id="1264" name="Google Shape;1264;p58"/>
          <p:cNvSpPr/>
          <p:nvPr/>
        </p:nvSpPr>
        <p:spPr>
          <a:xfrm>
            <a:off x="7047825" y="97880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In-built definitions</a:t>
            </a:r>
            <a:endParaRPr sz="600">
              <a:solidFill>
                <a:srgbClr val="757575"/>
              </a:solidFill>
              <a:latin typeface="Roboto"/>
              <a:ea typeface="Roboto"/>
              <a:cs typeface="Roboto"/>
              <a:sym typeface="Roboto"/>
            </a:endParaRPr>
          </a:p>
        </p:txBody>
      </p:sp>
      <p:grpSp>
        <p:nvGrpSpPr>
          <p:cNvPr id="1265" name="Google Shape;1265;p58"/>
          <p:cNvGrpSpPr/>
          <p:nvPr/>
        </p:nvGrpSpPr>
        <p:grpSpPr>
          <a:xfrm>
            <a:off x="6092752" y="691323"/>
            <a:ext cx="258394" cy="249526"/>
            <a:chOff x="207500" y="2302622"/>
            <a:chExt cx="520851" cy="502975"/>
          </a:xfrm>
        </p:grpSpPr>
        <p:grpSp>
          <p:nvGrpSpPr>
            <p:cNvPr id="1266" name="Google Shape;1266;p58"/>
            <p:cNvGrpSpPr/>
            <p:nvPr/>
          </p:nvGrpSpPr>
          <p:grpSpPr>
            <a:xfrm>
              <a:off x="237800" y="2334900"/>
              <a:ext cx="463980" cy="350773"/>
              <a:chOff x="2610802" y="3946744"/>
              <a:chExt cx="278734" cy="245863"/>
            </a:xfrm>
          </p:grpSpPr>
          <p:sp>
            <p:nvSpPr>
              <p:cNvPr id="1267" name="Google Shape;1267;p58"/>
              <p:cNvSpPr/>
              <p:nvPr/>
            </p:nvSpPr>
            <p:spPr>
              <a:xfrm>
                <a:off x="2610802" y="3946744"/>
                <a:ext cx="233100" cy="1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2644564" y="3983805"/>
                <a:ext cx="230100" cy="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2674436" y="4015907"/>
                <a:ext cx="215100" cy="17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0" name="Google Shape;1270;p58"/>
            <p:cNvPicPr preferRelativeResize="0"/>
            <p:nvPr/>
          </p:nvPicPr>
          <p:blipFill>
            <a:blip r:embed="rId3">
              <a:alphaModFix/>
            </a:blip>
            <a:stretch>
              <a:fillRect/>
            </a:stretch>
          </p:blipFill>
          <p:spPr>
            <a:xfrm>
              <a:off x="207500" y="2302622"/>
              <a:ext cx="520851" cy="502975"/>
            </a:xfrm>
            <a:prstGeom prst="rect">
              <a:avLst/>
            </a:prstGeom>
            <a:noFill/>
            <a:ln>
              <a:noFill/>
            </a:ln>
          </p:spPr>
        </p:pic>
      </p:grpSp>
      <p:sp>
        <p:nvSpPr>
          <p:cNvPr id="1271" name="Google Shape;1271;p58"/>
          <p:cNvSpPr/>
          <p:nvPr/>
        </p:nvSpPr>
        <p:spPr>
          <a:xfrm>
            <a:off x="5804988" y="444792"/>
            <a:ext cx="175200" cy="679500"/>
          </a:xfrm>
          <a:prstGeom prst="roundRect">
            <a:avLst>
              <a:gd fmla="val 9974" name="adj"/>
            </a:avLst>
          </a:prstGeom>
          <a:solidFill>
            <a:srgbClr val="999999"/>
          </a:solidFill>
          <a:ln>
            <a:noFill/>
          </a:ln>
        </p:spPr>
        <p:txBody>
          <a:bodyPr anchorCtr="0" anchor="ctr" bIns="91425" lIns="54850" spcFirstLastPara="1" rIns="91425" wrap="square" tIns="91425">
            <a:noAutofit/>
          </a:bodyPr>
          <a:lstStyle/>
          <a:p>
            <a:pPr indent="0" lvl="0" marL="0" rtl="0" algn="l">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N</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OX</a:t>
            </a:r>
            <a:endParaRPr sz="1300">
              <a:solidFill>
                <a:srgbClr val="FFFFFF"/>
              </a:solidFill>
              <a:latin typeface="Roboto"/>
              <a:ea typeface="Roboto"/>
              <a:cs typeface="Roboto"/>
              <a:sym typeface="Roboto"/>
            </a:endParaRPr>
          </a:p>
        </p:txBody>
      </p:sp>
      <p:pic>
        <p:nvPicPr>
          <p:cNvPr id="1272" name="Google Shape;1272;p58"/>
          <p:cNvPicPr preferRelativeResize="0"/>
          <p:nvPr/>
        </p:nvPicPr>
        <p:blipFill>
          <a:blip r:embed="rId14">
            <a:alphaModFix/>
          </a:blip>
          <a:stretch>
            <a:fillRect/>
          </a:stretch>
        </p:blipFill>
        <p:spPr>
          <a:xfrm>
            <a:off x="4762938" y="4264931"/>
            <a:ext cx="966899" cy="279496"/>
          </a:xfrm>
          <a:prstGeom prst="rect">
            <a:avLst/>
          </a:prstGeom>
          <a:noFill/>
          <a:ln>
            <a:noFill/>
          </a:ln>
        </p:spPr>
      </p:pic>
      <p:sp>
        <p:nvSpPr>
          <p:cNvPr id="1273" name="Google Shape;1273;p58"/>
          <p:cNvSpPr/>
          <p:nvPr/>
        </p:nvSpPr>
        <p:spPr>
          <a:xfrm>
            <a:off x="5875600" y="37851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DataFlow</a:t>
            </a:r>
            <a:endParaRPr b="1" sz="750">
              <a:solidFill>
                <a:srgbClr val="666666"/>
              </a:solidFill>
              <a:latin typeface="Roboto"/>
              <a:ea typeface="Roboto"/>
              <a:cs typeface="Roboto"/>
              <a:sym typeface="Roboto"/>
            </a:endParaRPr>
          </a:p>
        </p:txBody>
      </p:sp>
      <p:sp>
        <p:nvSpPr>
          <p:cNvPr id="1274" name="Google Shape;1274;p58"/>
          <p:cNvSpPr/>
          <p:nvPr/>
        </p:nvSpPr>
        <p:spPr>
          <a:xfrm>
            <a:off x="7829550" y="40216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Flow Management</a:t>
            </a:r>
            <a:endParaRPr b="1" sz="600">
              <a:solidFill>
                <a:srgbClr val="FFFFFF"/>
              </a:solidFill>
              <a:latin typeface="Roboto"/>
              <a:ea typeface="Roboto"/>
              <a:cs typeface="Roboto"/>
              <a:sym typeface="Roboto"/>
            </a:endParaRPr>
          </a:p>
        </p:txBody>
      </p:sp>
      <p:sp>
        <p:nvSpPr>
          <p:cNvPr id="1275" name="Google Shape;1275;p58"/>
          <p:cNvSpPr/>
          <p:nvPr/>
        </p:nvSpPr>
        <p:spPr>
          <a:xfrm>
            <a:off x="6019875" y="399388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276" name="Google Shape;1276;p58"/>
          <p:cNvPicPr preferRelativeResize="0"/>
          <p:nvPr/>
        </p:nvPicPr>
        <p:blipFill rotWithShape="1">
          <a:blip r:embed="rId4">
            <a:alphaModFix/>
          </a:blip>
          <a:srcRect b="0" l="18865" r="18933" t="0"/>
          <a:stretch/>
        </p:blipFill>
        <p:spPr>
          <a:xfrm>
            <a:off x="6545225" y="4050675"/>
            <a:ext cx="220334" cy="283400"/>
          </a:xfrm>
          <a:prstGeom prst="rect">
            <a:avLst/>
          </a:prstGeom>
          <a:noFill/>
          <a:ln>
            <a:noFill/>
          </a:ln>
        </p:spPr>
      </p:pic>
      <p:sp>
        <p:nvSpPr>
          <p:cNvPr id="1277" name="Google Shape;1277;p58"/>
          <p:cNvSpPr txBox="1"/>
          <p:nvPr/>
        </p:nvSpPr>
        <p:spPr>
          <a:xfrm>
            <a:off x="6034750" y="4272738"/>
            <a:ext cx="3744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278" name="Google Shape;1278;p58"/>
          <p:cNvSpPr txBox="1"/>
          <p:nvPr/>
        </p:nvSpPr>
        <p:spPr>
          <a:xfrm>
            <a:off x="6315338" y="4275038"/>
            <a:ext cx="680100" cy="25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279" name="Google Shape;1279;p58"/>
          <p:cNvPicPr preferRelativeResize="0"/>
          <p:nvPr/>
        </p:nvPicPr>
        <p:blipFill rotWithShape="1">
          <a:blip r:embed="rId13">
            <a:alphaModFix/>
          </a:blip>
          <a:srcRect b="21812" l="12287" r="14004" t="22601"/>
          <a:stretch/>
        </p:blipFill>
        <p:spPr>
          <a:xfrm>
            <a:off x="6077612" y="4081409"/>
            <a:ext cx="288050" cy="217206"/>
          </a:xfrm>
          <a:prstGeom prst="rect">
            <a:avLst/>
          </a:prstGeom>
          <a:noFill/>
          <a:ln>
            <a:noFill/>
          </a:ln>
        </p:spPr>
      </p:pic>
      <p:sp>
        <p:nvSpPr>
          <p:cNvPr id="1280" name="Google Shape;1280;p58"/>
          <p:cNvSpPr/>
          <p:nvPr/>
        </p:nvSpPr>
        <p:spPr>
          <a:xfrm>
            <a:off x="7047825" y="40215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NiFi</a:t>
            </a:r>
            <a:endParaRPr b="0" i="0" sz="600" u="none" cap="none" strike="noStrike">
              <a:solidFill>
                <a:srgbClr val="757575"/>
              </a:solidFill>
              <a:latin typeface="Roboto"/>
              <a:ea typeface="Roboto"/>
              <a:cs typeface="Roboto"/>
              <a:sym typeface="Roboto"/>
            </a:endParaRPr>
          </a:p>
        </p:txBody>
      </p:sp>
      <p:sp>
        <p:nvSpPr>
          <p:cNvPr id="1281" name="Google Shape;1281;p58"/>
          <p:cNvSpPr/>
          <p:nvPr/>
        </p:nvSpPr>
        <p:spPr>
          <a:xfrm>
            <a:off x="7047825" y="41888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Zookeeper</a:t>
            </a:r>
            <a:endParaRPr b="0" i="0" sz="600" u="none" cap="none" strike="noStrike">
              <a:solidFill>
                <a:srgbClr val="757575"/>
              </a:solidFill>
              <a:latin typeface="Roboto"/>
              <a:ea typeface="Roboto"/>
              <a:cs typeface="Roboto"/>
              <a:sym typeface="Roboto"/>
            </a:endParaRPr>
          </a:p>
        </p:txBody>
      </p:sp>
      <p:sp>
        <p:nvSpPr>
          <p:cNvPr id="1282" name="Google Shape;1282;p58"/>
          <p:cNvSpPr/>
          <p:nvPr/>
        </p:nvSpPr>
        <p:spPr>
          <a:xfrm>
            <a:off x="7047825" y="43561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Monitoring</a:t>
            </a:r>
            <a:endParaRPr b="0" i="0" sz="600" u="none" cap="none" strike="noStrike">
              <a:solidFill>
                <a:srgbClr val="757575"/>
              </a:solidFill>
              <a:latin typeface="Roboto"/>
              <a:ea typeface="Roboto"/>
              <a:cs typeface="Roboto"/>
              <a:sym typeface="Roboto"/>
            </a:endParaRPr>
          </a:p>
        </p:txBody>
      </p:sp>
      <p:sp>
        <p:nvSpPr>
          <p:cNvPr id="1283" name="Google Shape;1283;p58"/>
          <p:cNvSpPr txBox="1"/>
          <p:nvPr/>
        </p:nvSpPr>
        <p:spPr>
          <a:xfrm>
            <a:off x="284800" y="327388"/>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200">
                <a:solidFill>
                  <a:srgbClr val="305868"/>
                </a:solidFill>
                <a:latin typeface="Lato"/>
                <a:ea typeface="Lato"/>
                <a:cs typeface="Lato"/>
                <a:sym typeface="Lato"/>
              </a:rPr>
              <a:t>CDP on Azure</a:t>
            </a:r>
            <a:endParaRPr sz="2200">
              <a:solidFill>
                <a:srgbClr val="305868"/>
              </a:solidFill>
              <a:latin typeface="Lato"/>
              <a:ea typeface="Lato"/>
              <a:cs typeface="Lato"/>
              <a:sym typeface="Lato"/>
            </a:endParaRPr>
          </a:p>
        </p:txBody>
      </p:sp>
      <p:sp>
        <p:nvSpPr>
          <p:cNvPr id="1284" name="Google Shape;1284;p58"/>
          <p:cNvSpPr txBox="1"/>
          <p:nvPr/>
        </p:nvSpPr>
        <p:spPr>
          <a:xfrm>
            <a:off x="284800" y="693148"/>
            <a:ext cx="8305800" cy="3081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None/>
            </a:pPr>
            <a:r>
              <a:rPr lang="en" sz="1600">
                <a:solidFill>
                  <a:srgbClr val="00A3AF"/>
                </a:solidFill>
                <a:latin typeface="Roboto"/>
                <a:ea typeface="Roboto"/>
                <a:cs typeface="Roboto"/>
                <a:sym typeface="Roboto"/>
              </a:rPr>
              <a:t>High Level Architecture</a:t>
            </a:r>
            <a:endParaRPr sz="1600">
              <a:solidFill>
                <a:srgbClr val="00A3AF"/>
              </a:solidFill>
              <a:latin typeface="Roboto"/>
              <a:ea typeface="Roboto"/>
              <a:cs typeface="Roboto"/>
              <a:sym typeface="Roboto"/>
            </a:endParaRPr>
          </a:p>
        </p:txBody>
      </p:sp>
      <p:pic>
        <p:nvPicPr>
          <p:cNvPr id="1285" name="Google Shape;1285;p58"/>
          <p:cNvPicPr preferRelativeResize="0"/>
          <p:nvPr/>
        </p:nvPicPr>
        <p:blipFill>
          <a:blip r:embed="rId15">
            <a:alphaModFix/>
          </a:blip>
          <a:stretch>
            <a:fillRect/>
          </a:stretch>
        </p:blipFill>
        <p:spPr>
          <a:xfrm>
            <a:off x="8439517" y="3961034"/>
            <a:ext cx="230100" cy="226666"/>
          </a:xfrm>
          <a:prstGeom prst="rect">
            <a:avLst/>
          </a:prstGeom>
          <a:noFill/>
          <a:ln>
            <a:noFill/>
          </a:ln>
        </p:spPr>
      </p:pic>
      <p:pic>
        <p:nvPicPr>
          <p:cNvPr id="1286" name="Google Shape;1286;p58"/>
          <p:cNvPicPr preferRelativeResize="0"/>
          <p:nvPr/>
        </p:nvPicPr>
        <p:blipFill>
          <a:blip r:embed="rId16">
            <a:alphaModFix/>
          </a:blip>
          <a:stretch>
            <a:fillRect/>
          </a:stretch>
        </p:blipFill>
        <p:spPr>
          <a:xfrm>
            <a:off x="8439525" y="3123503"/>
            <a:ext cx="230100" cy="226614"/>
          </a:xfrm>
          <a:prstGeom prst="rect">
            <a:avLst/>
          </a:prstGeom>
          <a:noFill/>
          <a:ln>
            <a:noFill/>
          </a:ln>
        </p:spPr>
      </p:pic>
      <p:pic>
        <p:nvPicPr>
          <p:cNvPr id="1287" name="Google Shape;1287;p58"/>
          <p:cNvPicPr preferRelativeResize="0"/>
          <p:nvPr/>
        </p:nvPicPr>
        <p:blipFill>
          <a:blip r:embed="rId17">
            <a:alphaModFix/>
          </a:blip>
          <a:stretch>
            <a:fillRect/>
          </a:stretch>
        </p:blipFill>
        <p:spPr>
          <a:xfrm>
            <a:off x="8439525" y="2271935"/>
            <a:ext cx="230100" cy="223127"/>
          </a:xfrm>
          <a:prstGeom prst="rect">
            <a:avLst/>
          </a:prstGeom>
          <a:noFill/>
          <a:ln>
            <a:noFill/>
          </a:ln>
        </p:spPr>
      </p:pic>
      <p:pic>
        <p:nvPicPr>
          <p:cNvPr id="1288" name="Google Shape;1288;p58"/>
          <p:cNvPicPr preferRelativeResize="0"/>
          <p:nvPr/>
        </p:nvPicPr>
        <p:blipFill>
          <a:blip r:embed="rId18">
            <a:alphaModFix/>
          </a:blip>
          <a:stretch>
            <a:fillRect/>
          </a:stretch>
        </p:blipFill>
        <p:spPr>
          <a:xfrm>
            <a:off x="8439525" y="567486"/>
            <a:ext cx="230100" cy="213181"/>
          </a:xfrm>
          <a:prstGeom prst="rect">
            <a:avLst/>
          </a:prstGeom>
          <a:noFill/>
          <a:ln>
            <a:noFill/>
          </a:ln>
        </p:spPr>
      </p:pic>
      <p:pic>
        <p:nvPicPr>
          <p:cNvPr id="1289" name="Google Shape;1289;p58"/>
          <p:cNvPicPr preferRelativeResize="0"/>
          <p:nvPr/>
        </p:nvPicPr>
        <p:blipFill>
          <a:blip r:embed="rId19">
            <a:alphaModFix/>
          </a:blip>
          <a:stretch>
            <a:fillRect/>
          </a:stretch>
        </p:blipFill>
        <p:spPr>
          <a:xfrm>
            <a:off x="8439517" y="1416403"/>
            <a:ext cx="230100" cy="219797"/>
          </a:xfrm>
          <a:prstGeom prst="rect">
            <a:avLst/>
          </a:prstGeom>
          <a:noFill/>
          <a:ln>
            <a:noFill/>
          </a:ln>
        </p:spPr>
      </p:pic>
      <p:pic>
        <p:nvPicPr>
          <p:cNvPr id="1290" name="Google Shape;1290;p58"/>
          <p:cNvPicPr preferRelativeResize="0"/>
          <p:nvPr/>
        </p:nvPicPr>
        <p:blipFill>
          <a:blip r:embed="rId20">
            <a:alphaModFix/>
          </a:blip>
          <a:stretch>
            <a:fillRect/>
          </a:stretch>
        </p:blipFill>
        <p:spPr>
          <a:xfrm>
            <a:off x="8439517" y="985252"/>
            <a:ext cx="230100" cy="2265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59"/>
          <p:cNvSpPr/>
          <p:nvPr/>
        </p:nvSpPr>
        <p:spPr>
          <a:xfrm>
            <a:off x="3610550" y="353450"/>
            <a:ext cx="5257500" cy="42759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1296" name="Google Shape;1296;p59"/>
          <p:cNvSpPr/>
          <p:nvPr/>
        </p:nvSpPr>
        <p:spPr>
          <a:xfrm>
            <a:off x="1824825" y="3708225"/>
            <a:ext cx="120300" cy="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281500" y="18821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E9E9E"/>
              </a:buClr>
              <a:buFont typeface="Roboto"/>
              <a:buNone/>
            </a:pPr>
            <a:r>
              <a:rPr b="1" lang="en" sz="750">
                <a:solidFill>
                  <a:srgbClr val="6691A7"/>
                </a:solidFill>
                <a:latin typeface="Roboto"/>
                <a:ea typeface="Roboto"/>
                <a:cs typeface="Roboto"/>
                <a:sym typeface="Roboto"/>
              </a:rPr>
              <a:t>CLI</a:t>
            </a:r>
            <a:endParaRPr b="1" sz="750">
              <a:solidFill>
                <a:srgbClr val="6691A7"/>
              </a:solidFill>
              <a:latin typeface="Roboto"/>
              <a:ea typeface="Roboto"/>
              <a:cs typeface="Roboto"/>
              <a:sym typeface="Roboto"/>
            </a:endParaRPr>
          </a:p>
        </p:txBody>
      </p:sp>
      <p:sp>
        <p:nvSpPr>
          <p:cNvPr id="1298" name="Google Shape;1298;p59"/>
          <p:cNvSpPr/>
          <p:nvPr/>
        </p:nvSpPr>
        <p:spPr>
          <a:xfrm>
            <a:off x="3729150" y="414488"/>
            <a:ext cx="966900" cy="25584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FreeIPA Services</a:t>
            </a:r>
            <a:endParaRPr>
              <a:solidFill>
                <a:srgbClr val="9E9E9E"/>
              </a:solidFill>
            </a:endParaRPr>
          </a:p>
        </p:txBody>
      </p:sp>
      <p:sp>
        <p:nvSpPr>
          <p:cNvPr id="1299" name="Google Shape;1299;p59"/>
          <p:cNvSpPr/>
          <p:nvPr/>
        </p:nvSpPr>
        <p:spPr>
          <a:xfrm>
            <a:off x="3872504" y="1676346"/>
            <a:ext cx="680100" cy="11892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00" name="Google Shape;1300;p59"/>
          <p:cNvSpPr/>
          <p:nvPr/>
        </p:nvSpPr>
        <p:spPr>
          <a:xfrm>
            <a:off x="4747650" y="414488"/>
            <a:ext cx="966900" cy="32526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SDX Data Lake</a:t>
            </a:r>
            <a:endParaRPr>
              <a:solidFill>
                <a:srgbClr val="9E9E9E"/>
              </a:solidFill>
            </a:endParaRPr>
          </a:p>
        </p:txBody>
      </p:sp>
      <p:sp>
        <p:nvSpPr>
          <p:cNvPr id="1301" name="Google Shape;1301;p59"/>
          <p:cNvSpPr/>
          <p:nvPr/>
        </p:nvSpPr>
        <p:spPr>
          <a:xfrm>
            <a:off x="4877425" y="1899863"/>
            <a:ext cx="680100" cy="15876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02" name="Google Shape;1302;p59"/>
          <p:cNvSpPr/>
          <p:nvPr/>
        </p:nvSpPr>
        <p:spPr>
          <a:xfrm>
            <a:off x="3806958" y="686061"/>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KDC</a:t>
            </a:r>
            <a:endParaRPr b="0" i="0" sz="700" u="none" cap="none" strike="noStrike">
              <a:solidFill>
                <a:srgbClr val="757575"/>
              </a:solidFill>
              <a:latin typeface="Roboto"/>
              <a:ea typeface="Roboto"/>
              <a:cs typeface="Roboto"/>
              <a:sym typeface="Roboto"/>
            </a:endParaRPr>
          </a:p>
        </p:txBody>
      </p:sp>
      <p:sp>
        <p:nvSpPr>
          <p:cNvPr id="1303" name="Google Shape;1303;p59"/>
          <p:cNvSpPr/>
          <p:nvPr/>
        </p:nvSpPr>
        <p:spPr>
          <a:xfrm>
            <a:off x="3806958" y="92027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LDAP</a:t>
            </a:r>
            <a:endParaRPr b="0" i="0" sz="700" u="none" cap="none" strike="noStrike">
              <a:solidFill>
                <a:srgbClr val="757575"/>
              </a:solidFill>
              <a:latin typeface="Roboto"/>
              <a:ea typeface="Roboto"/>
              <a:cs typeface="Roboto"/>
              <a:sym typeface="Roboto"/>
            </a:endParaRPr>
          </a:p>
        </p:txBody>
      </p:sp>
      <p:sp>
        <p:nvSpPr>
          <p:cNvPr id="1304" name="Google Shape;1304;p59"/>
          <p:cNvSpPr/>
          <p:nvPr/>
        </p:nvSpPr>
        <p:spPr>
          <a:xfrm>
            <a:off x="3806958" y="115450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DNS</a:t>
            </a:r>
            <a:endParaRPr b="0" i="0" sz="700" u="none" cap="none" strike="noStrike">
              <a:solidFill>
                <a:srgbClr val="757575"/>
              </a:solidFill>
              <a:latin typeface="Roboto"/>
              <a:ea typeface="Roboto"/>
              <a:cs typeface="Roboto"/>
              <a:sym typeface="Roboto"/>
            </a:endParaRPr>
          </a:p>
        </p:txBody>
      </p:sp>
      <p:sp>
        <p:nvSpPr>
          <p:cNvPr id="1305" name="Google Shape;1305;p59"/>
          <p:cNvSpPr/>
          <p:nvPr/>
        </p:nvSpPr>
        <p:spPr>
          <a:xfrm>
            <a:off x="3806958" y="1388735"/>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CA</a:t>
            </a:r>
            <a:endParaRPr b="0" i="0" sz="700" u="none" cap="none" strike="noStrike">
              <a:solidFill>
                <a:srgbClr val="757575"/>
              </a:solidFill>
              <a:latin typeface="Roboto"/>
              <a:ea typeface="Roboto"/>
              <a:cs typeface="Roboto"/>
              <a:sym typeface="Roboto"/>
            </a:endParaRPr>
          </a:p>
        </p:txBody>
      </p:sp>
      <p:sp>
        <p:nvSpPr>
          <p:cNvPr id="1306" name="Google Shape;1306;p59"/>
          <p:cNvSpPr txBox="1"/>
          <p:nvPr/>
        </p:nvSpPr>
        <p:spPr>
          <a:xfrm>
            <a:off x="3592875" y="20900"/>
            <a:ext cx="52575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Customer GCP Project</a:t>
            </a:r>
            <a:endParaRPr b="1" sz="1100">
              <a:solidFill>
                <a:srgbClr val="9E9E9E"/>
              </a:solidFill>
              <a:latin typeface="Lato"/>
              <a:ea typeface="Lato"/>
              <a:cs typeface="Lato"/>
              <a:sym typeface="Lato"/>
            </a:endParaRPr>
          </a:p>
        </p:txBody>
      </p:sp>
      <p:sp>
        <p:nvSpPr>
          <p:cNvPr id="1307" name="Google Shape;1307;p59"/>
          <p:cNvSpPr/>
          <p:nvPr/>
        </p:nvSpPr>
        <p:spPr>
          <a:xfrm>
            <a:off x="4820785" y="3571213"/>
            <a:ext cx="811200" cy="175200"/>
          </a:xfrm>
          <a:prstGeom prst="roundRect">
            <a:avLst>
              <a:gd fmla="val 9974" name="adj"/>
            </a:avLst>
          </a:prstGeom>
          <a:solidFill>
            <a:srgbClr val="99999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KNOX</a:t>
            </a:r>
            <a:endParaRPr sz="1300">
              <a:solidFill>
                <a:srgbClr val="FFFFFF"/>
              </a:solidFill>
              <a:latin typeface="Roboto"/>
              <a:ea typeface="Roboto"/>
              <a:cs typeface="Roboto"/>
              <a:sym typeface="Roboto"/>
            </a:endParaRPr>
          </a:p>
        </p:txBody>
      </p:sp>
      <p:sp>
        <p:nvSpPr>
          <p:cNvPr id="1308" name="Google Shape;1308;p59"/>
          <p:cNvSpPr/>
          <p:nvPr/>
        </p:nvSpPr>
        <p:spPr>
          <a:xfrm flipH="1">
            <a:off x="7112500" y="-114400"/>
            <a:ext cx="53700" cy="543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3851050" y="3883225"/>
            <a:ext cx="6801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10" name="Google Shape;1310;p59"/>
          <p:cNvSpPr/>
          <p:nvPr/>
        </p:nvSpPr>
        <p:spPr>
          <a:xfrm>
            <a:off x="1139800" y="1546425"/>
            <a:ext cx="2310300" cy="2216100"/>
          </a:xfrm>
          <a:prstGeom prst="roundRect">
            <a:avLst>
              <a:gd fmla="val 840" name="adj"/>
            </a:avLst>
          </a:prstGeom>
          <a:noFill/>
          <a:ln cap="flat" cmpd="sng" w="9525">
            <a:solidFill>
              <a:srgbClr val="6691A7"/>
            </a:solidFill>
            <a:prstDash val="dash"/>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400">
              <a:solidFill>
                <a:srgbClr val="305868"/>
              </a:solidFill>
              <a:latin typeface="Roboto"/>
              <a:ea typeface="Roboto"/>
              <a:cs typeface="Roboto"/>
              <a:sym typeface="Roboto"/>
            </a:endParaRPr>
          </a:p>
        </p:txBody>
      </p:sp>
      <p:sp>
        <p:nvSpPr>
          <p:cNvPr id="1311" name="Google Shape;1311;p59"/>
          <p:cNvSpPr txBox="1"/>
          <p:nvPr/>
        </p:nvSpPr>
        <p:spPr>
          <a:xfrm>
            <a:off x="1139800" y="1233825"/>
            <a:ext cx="23103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Cloudera Cloud</a:t>
            </a:r>
            <a:endParaRPr b="1" sz="1100">
              <a:solidFill>
                <a:srgbClr val="9E9E9E"/>
              </a:solidFill>
              <a:latin typeface="Lato"/>
              <a:ea typeface="Lato"/>
              <a:cs typeface="Lato"/>
              <a:sym typeface="Lato"/>
            </a:endParaRPr>
          </a:p>
        </p:txBody>
      </p:sp>
      <p:sp>
        <p:nvSpPr>
          <p:cNvPr id="1312" name="Google Shape;1312;p59"/>
          <p:cNvSpPr/>
          <p:nvPr/>
        </p:nvSpPr>
        <p:spPr>
          <a:xfrm>
            <a:off x="1217475" y="163150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Catalog</a:t>
            </a:r>
            <a:endParaRPr>
              <a:solidFill>
                <a:srgbClr val="9E9E9E"/>
              </a:solidFill>
            </a:endParaRPr>
          </a:p>
        </p:txBody>
      </p:sp>
      <p:sp>
        <p:nvSpPr>
          <p:cNvPr id="1313" name="Google Shape;1313;p59"/>
          <p:cNvSpPr/>
          <p:nvPr/>
        </p:nvSpPr>
        <p:spPr>
          <a:xfrm>
            <a:off x="1217480" y="1967152"/>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Replication Manager</a:t>
            </a:r>
            <a:endParaRPr>
              <a:solidFill>
                <a:srgbClr val="9E9E9E"/>
              </a:solidFill>
            </a:endParaRPr>
          </a:p>
        </p:txBody>
      </p:sp>
      <p:sp>
        <p:nvSpPr>
          <p:cNvPr id="1314" name="Google Shape;1314;p59"/>
          <p:cNvSpPr/>
          <p:nvPr/>
        </p:nvSpPr>
        <p:spPr>
          <a:xfrm>
            <a:off x="1221260" y="2302804"/>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Workload Analytics</a:t>
            </a:r>
            <a:endParaRPr>
              <a:solidFill>
                <a:srgbClr val="9E9E9E"/>
              </a:solidFill>
            </a:endParaRPr>
          </a:p>
        </p:txBody>
      </p:sp>
      <p:sp>
        <p:nvSpPr>
          <p:cNvPr id="1315" name="Google Shape;1315;p59"/>
          <p:cNvSpPr/>
          <p:nvPr/>
        </p:nvSpPr>
        <p:spPr>
          <a:xfrm>
            <a:off x="1221249" y="2638456"/>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Identity Management</a:t>
            </a:r>
            <a:endParaRPr>
              <a:solidFill>
                <a:srgbClr val="9E9E9E"/>
              </a:solidFill>
            </a:endParaRPr>
          </a:p>
        </p:txBody>
      </p:sp>
      <p:sp>
        <p:nvSpPr>
          <p:cNvPr id="1316" name="Google Shape;1316;p59"/>
          <p:cNvSpPr/>
          <p:nvPr/>
        </p:nvSpPr>
        <p:spPr>
          <a:xfrm>
            <a:off x="1217475" y="2972850"/>
            <a:ext cx="1248900" cy="3648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00000"/>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Mgmt, Orchestration, &amp; Monitoring Services</a:t>
            </a:r>
            <a:endParaRPr>
              <a:solidFill>
                <a:srgbClr val="9E9E9E"/>
              </a:solidFill>
            </a:endParaRPr>
          </a:p>
        </p:txBody>
      </p:sp>
      <p:sp>
        <p:nvSpPr>
          <p:cNvPr id="1317" name="Google Shape;1317;p59"/>
          <p:cNvSpPr/>
          <p:nvPr/>
        </p:nvSpPr>
        <p:spPr>
          <a:xfrm>
            <a:off x="2761239" y="1851475"/>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DLM</a:t>
            </a:r>
            <a:endParaRPr sz="650">
              <a:solidFill>
                <a:srgbClr val="666666"/>
              </a:solidFill>
              <a:latin typeface="Roboto"/>
              <a:ea typeface="Roboto"/>
              <a:cs typeface="Roboto"/>
              <a:sym typeface="Roboto"/>
            </a:endParaRPr>
          </a:p>
        </p:txBody>
      </p:sp>
      <p:sp>
        <p:nvSpPr>
          <p:cNvPr id="1318" name="Google Shape;1318;p59"/>
          <p:cNvSpPr/>
          <p:nvPr/>
        </p:nvSpPr>
        <p:spPr>
          <a:xfrm>
            <a:off x="2761265" y="2130547"/>
            <a:ext cx="597900" cy="2295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marR="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BDR</a:t>
            </a:r>
            <a:endParaRPr sz="650">
              <a:solidFill>
                <a:srgbClr val="666666"/>
              </a:solidFill>
              <a:latin typeface="Roboto"/>
              <a:ea typeface="Roboto"/>
              <a:cs typeface="Roboto"/>
              <a:sym typeface="Roboto"/>
            </a:endParaRPr>
          </a:p>
        </p:txBody>
      </p:sp>
      <p:sp>
        <p:nvSpPr>
          <p:cNvPr id="1319" name="Google Shape;1319;p59"/>
          <p:cNvSpPr/>
          <p:nvPr/>
        </p:nvSpPr>
        <p:spPr>
          <a:xfrm>
            <a:off x="2761226" y="2515630"/>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SAML Federation</a:t>
            </a:r>
            <a:endParaRPr sz="1300">
              <a:solidFill>
                <a:srgbClr val="9E9E9E"/>
              </a:solidFill>
            </a:endParaRPr>
          </a:p>
        </p:txBody>
      </p:sp>
      <p:sp>
        <p:nvSpPr>
          <p:cNvPr id="1320" name="Google Shape;1320;p59"/>
          <p:cNvSpPr/>
          <p:nvPr/>
        </p:nvSpPr>
        <p:spPr>
          <a:xfrm>
            <a:off x="2759976" y="2807755"/>
            <a:ext cx="597900" cy="229500"/>
          </a:xfrm>
          <a:prstGeom prst="roundRect">
            <a:avLst>
              <a:gd fmla="val 827" name="adj"/>
            </a:avLst>
          </a:prstGeom>
          <a:solidFill>
            <a:srgbClr val="EFEFEF"/>
          </a:solidFill>
          <a:ln>
            <a:noFill/>
          </a:ln>
        </p:spPr>
        <p:txBody>
          <a:bodyPr anchorCtr="0" anchor="t" bIns="91425" lIns="91425" spcFirstLastPara="1" rIns="91425" wrap="square" tIns="18275">
            <a:noAutofit/>
          </a:bodyPr>
          <a:lstStyle/>
          <a:p>
            <a:pPr indent="0" lvl="0" marL="0" rtl="0" algn="ctr">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ID Broker Mapping</a:t>
            </a:r>
            <a:endParaRPr sz="1300">
              <a:solidFill>
                <a:srgbClr val="9E9E9E"/>
              </a:solidFill>
            </a:endParaRPr>
          </a:p>
        </p:txBody>
      </p:sp>
      <p:sp>
        <p:nvSpPr>
          <p:cNvPr id="1321" name="Google Shape;1321;p59"/>
          <p:cNvSpPr/>
          <p:nvPr/>
        </p:nvSpPr>
        <p:spPr>
          <a:xfrm>
            <a:off x="2100600" y="3988075"/>
            <a:ext cx="1098300" cy="474900"/>
          </a:xfrm>
          <a:prstGeom prst="roundRect">
            <a:avLst>
              <a:gd fmla="val 7933" name="adj"/>
            </a:avLst>
          </a:prstGeom>
          <a:solidFill>
            <a:srgbClr val="90B1C0"/>
          </a:solidFill>
          <a:ln>
            <a:noFill/>
          </a:ln>
        </p:spPr>
        <p:txBody>
          <a:bodyPr anchorCtr="0" anchor="ctr" bIns="91425" lIns="91425" spcFirstLastPara="1" rIns="91425" wrap="square" tIns="36575">
            <a:noAutofit/>
          </a:bodyPr>
          <a:lstStyle/>
          <a:p>
            <a:pPr indent="0" lvl="0" marL="0" rtl="0" algn="ctr">
              <a:spcBef>
                <a:spcPts val="0"/>
              </a:spcBef>
              <a:spcAft>
                <a:spcPts val="0"/>
              </a:spcAft>
              <a:buClr>
                <a:srgbClr val="9E9E9E"/>
              </a:buClr>
              <a:buFont typeface="Roboto"/>
              <a:buNone/>
            </a:pPr>
            <a:r>
              <a:rPr b="1" lang="en" sz="750">
                <a:solidFill>
                  <a:schemeClr val="lt1"/>
                </a:solidFill>
                <a:latin typeface="Roboto"/>
                <a:ea typeface="Roboto"/>
                <a:cs typeface="Roboto"/>
                <a:sym typeface="Roboto"/>
              </a:rPr>
              <a:t>Provisioning Service Account </a:t>
            </a:r>
            <a:endParaRPr b="1" sz="750">
              <a:solidFill>
                <a:schemeClr val="lt1"/>
              </a:solidFill>
              <a:latin typeface="Roboto"/>
              <a:ea typeface="Roboto"/>
              <a:cs typeface="Roboto"/>
              <a:sym typeface="Roboto"/>
            </a:endParaRPr>
          </a:p>
        </p:txBody>
      </p:sp>
      <p:sp>
        <p:nvSpPr>
          <p:cNvPr id="1322" name="Google Shape;1322;p59"/>
          <p:cNvSpPr/>
          <p:nvPr/>
        </p:nvSpPr>
        <p:spPr>
          <a:xfrm>
            <a:off x="1221260" y="3431150"/>
            <a:ext cx="1248900" cy="254700"/>
          </a:xfrm>
          <a:prstGeom prst="roundRect">
            <a:avLst>
              <a:gd fmla="val 827" name="adj"/>
            </a:avLst>
          </a:prstGeom>
          <a:solidFill>
            <a:srgbClr val="EFEFEF"/>
          </a:solidFill>
          <a:ln>
            <a:noFill/>
          </a:ln>
        </p:spPr>
        <p:txBody>
          <a:bodyPr anchorCtr="0" anchor="t" bIns="91425" lIns="91425" spcFirstLastPara="1" rIns="91425" wrap="square" tIns="640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Control Plane APIs</a:t>
            </a:r>
            <a:endParaRPr>
              <a:solidFill>
                <a:srgbClr val="9E9E9E"/>
              </a:solidFill>
            </a:endParaRPr>
          </a:p>
        </p:txBody>
      </p:sp>
      <p:cxnSp>
        <p:nvCxnSpPr>
          <p:cNvPr id="1323" name="Google Shape;1323;p59"/>
          <p:cNvCxnSpPr>
            <a:stCxn id="1321" idx="3"/>
            <a:endCxn id="1309" idx="1"/>
          </p:cNvCxnSpPr>
          <p:nvPr/>
        </p:nvCxnSpPr>
        <p:spPr>
          <a:xfrm flipH="1" rot="10800000">
            <a:off x="3198900" y="4148425"/>
            <a:ext cx="652200" cy="77100"/>
          </a:xfrm>
          <a:prstGeom prst="straightConnector1">
            <a:avLst/>
          </a:prstGeom>
          <a:noFill/>
          <a:ln cap="flat" cmpd="sng" w="9525">
            <a:solidFill>
              <a:srgbClr val="90B1C0"/>
            </a:solidFill>
            <a:prstDash val="solid"/>
            <a:round/>
            <a:headEnd len="med" w="med" type="none"/>
            <a:tailEnd len="med" w="med" type="triangle"/>
          </a:ln>
        </p:spPr>
      </p:cxnSp>
      <p:cxnSp>
        <p:nvCxnSpPr>
          <p:cNvPr id="1324" name="Google Shape;1324;p59"/>
          <p:cNvCxnSpPr>
            <a:stCxn id="1296" idx="2"/>
            <a:endCxn id="1321" idx="1"/>
          </p:cNvCxnSpPr>
          <p:nvPr/>
        </p:nvCxnSpPr>
        <p:spPr>
          <a:xfrm flipH="1" rot="-5400000">
            <a:off x="1761375" y="3886125"/>
            <a:ext cx="462900" cy="215700"/>
          </a:xfrm>
          <a:prstGeom prst="curvedConnector2">
            <a:avLst/>
          </a:prstGeom>
          <a:noFill/>
          <a:ln cap="flat" cmpd="sng" w="9525">
            <a:solidFill>
              <a:srgbClr val="90B1C0"/>
            </a:solidFill>
            <a:prstDash val="solid"/>
            <a:round/>
            <a:headEnd len="med" w="med" type="none"/>
            <a:tailEnd len="med" w="med" type="none"/>
          </a:ln>
        </p:spPr>
      </p:cxnSp>
      <p:cxnSp>
        <p:nvCxnSpPr>
          <p:cNvPr id="1325" name="Google Shape;1325;p59"/>
          <p:cNvCxnSpPr>
            <a:stCxn id="1315" idx="3"/>
            <a:endCxn id="1319" idx="1"/>
          </p:cNvCxnSpPr>
          <p:nvPr/>
        </p:nvCxnSpPr>
        <p:spPr>
          <a:xfrm flipH="1" rot="10800000">
            <a:off x="2470149" y="2630506"/>
            <a:ext cx="291000" cy="135300"/>
          </a:xfrm>
          <a:prstGeom prst="curvedConnector3">
            <a:avLst>
              <a:gd fmla="val 50013" name="adj1"/>
            </a:avLst>
          </a:prstGeom>
          <a:noFill/>
          <a:ln cap="flat" cmpd="sng" w="9525">
            <a:solidFill>
              <a:srgbClr val="90B1C0"/>
            </a:solidFill>
            <a:prstDash val="solid"/>
            <a:round/>
            <a:headEnd len="med" w="med" type="none"/>
            <a:tailEnd len="med" w="med" type="none"/>
          </a:ln>
        </p:spPr>
      </p:cxnSp>
      <p:cxnSp>
        <p:nvCxnSpPr>
          <p:cNvPr id="1326" name="Google Shape;1326;p59"/>
          <p:cNvCxnSpPr>
            <a:stCxn id="1315" idx="3"/>
            <a:endCxn id="1320" idx="1"/>
          </p:cNvCxnSpPr>
          <p:nvPr/>
        </p:nvCxnSpPr>
        <p:spPr>
          <a:xfrm>
            <a:off x="2470149" y="2765806"/>
            <a:ext cx="289800" cy="156600"/>
          </a:xfrm>
          <a:prstGeom prst="curvedConnector3">
            <a:avLst>
              <a:gd fmla="val 50005" name="adj1"/>
            </a:avLst>
          </a:prstGeom>
          <a:noFill/>
          <a:ln cap="flat" cmpd="sng" w="9525">
            <a:solidFill>
              <a:srgbClr val="90B1C0"/>
            </a:solidFill>
            <a:prstDash val="solid"/>
            <a:round/>
            <a:headEnd len="med" w="med" type="none"/>
            <a:tailEnd len="med" w="med" type="none"/>
          </a:ln>
        </p:spPr>
      </p:cxnSp>
      <p:cxnSp>
        <p:nvCxnSpPr>
          <p:cNvPr id="1327" name="Google Shape;1327;p59"/>
          <p:cNvCxnSpPr>
            <a:stCxn id="1313" idx="3"/>
            <a:endCxn id="1317" idx="1"/>
          </p:cNvCxnSpPr>
          <p:nvPr/>
        </p:nvCxnSpPr>
        <p:spPr>
          <a:xfrm flipH="1" rot="10800000">
            <a:off x="2466380" y="1966102"/>
            <a:ext cx="294900" cy="128400"/>
          </a:xfrm>
          <a:prstGeom prst="curvedConnector3">
            <a:avLst>
              <a:gd fmla="val 49993" name="adj1"/>
            </a:avLst>
          </a:prstGeom>
          <a:noFill/>
          <a:ln cap="flat" cmpd="sng" w="9525">
            <a:solidFill>
              <a:srgbClr val="90B1C0"/>
            </a:solidFill>
            <a:prstDash val="solid"/>
            <a:round/>
            <a:headEnd len="med" w="med" type="none"/>
            <a:tailEnd len="med" w="med" type="none"/>
          </a:ln>
        </p:spPr>
      </p:cxnSp>
      <p:cxnSp>
        <p:nvCxnSpPr>
          <p:cNvPr id="1328" name="Google Shape;1328;p59"/>
          <p:cNvCxnSpPr>
            <a:stCxn id="1313" idx="3"/>
            <a:endCxn id="1318" idx="1"/>
          </p:cNvCxnSpPr>
          <p:nvPr/>
        </p:nvCxnSpPr>
        <p:spPr>
          <a:xfrm>
            <a:off x="2466380" y="2094502"/>
            <a:ext cx="294900" cy="150900"/>
          </a:xfrm>
          <a:prstGeom prst="curvedConnector3">
            <a:avLst>
              <a:gd fmla="val 49997" name="adj1"/>
            </a:avLst>
          </a:prstGeom>
          <a:noFill/>
          <a:ln cap="flat" cmpd="sng" w="9525">
            <a:solidFill>
              <a:srgbClr val="90B1C0"/>
            </a:solidFill>
            <a:prstDash val="solid"/>
            <a:round/>
            <a:headEnd len="med" w="med" type="none"/>
            <a:tailEnd len="med" w="med" type="none"/>
          </a:ln>
        </p:spPr>
      </p:cxnSp>
      <p:grpSp>
        <p:nvGrpSpPr>
          <p:cNvPr id="1329" name="Google Shape;1329;p59"/>
          <p:cNvGrpSpPr/>
          <p:nvPr/>
        </p:nvGrpSpPr>
        <p:grpSpPr>
          <a:xfrm>
            <a:off x="2359709" y="2313948"/>
            <a:ext cx="230090" cy="232420"/>
            <a:chOff x="1908115" y="4030325"/>
            <a:chExt cx="503700" cy="508800"/>
          </a:xfrm>
        </p:grpSpPr>
        <p:sp>
          <p:nvSpPr>
            <p:cNvPr id="1330" name="Google Shape;1330;p59"/>
            <p:cNvSpPr/>
            <p:nvPr/>
          </p:nvSpPr>
          <p:spPr>
            <a:xfrm rot="5400000">
              <a:off x="1905565" y="403287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331" name="Google Shape;1331;p59"/>
            <p:cNvPicPr preferRelativeResize="0"/>
            <p:nvPr/>
          </p:nvPicPr>
          <p:blipFill>
            <a:blip r:embed="rId3">
              <a:alphaModFix/>
            </a:blip>
            <a:stretch>
              <a:fillRect/>
            </a:stretch>
          </p:blipFill>
          <p:spPr>
            <a:xfrm>
              <a:off x="1928449" y="4053231"/>
              <a:ext cx="462900" cy="462900"/>
            </a:xfrm>
            <a:prstGeom prst="foldedCorner">
              <a:avLst>
                <a:gd fmla="val 34439" name="adj"/>
              </a:avLst>
            </a:prstGeom>
            <a:noFill/>
            <a:ln>
              <a:noFill/>
            </a:ln>
          </p:spPr>
        </p:pic>
      </p:grpSp>
      <p:grpSp>
        <p:nvGrpSpPr>
          <p:cNvPr id="1332" name="Google Shape;1332;p59"/>
          <p:cNvGrpSpPr/>
          <p:nvPr/>
        </p:nvGrpSpPr>
        <p:grpSpPr>
          <a:xfrm>
            <a:off x="2359706" y="1640575"/>
            <a:ext cx="230090" cy="232420"/>
            <a:chOff x="1865515" y="5780075"/>
            <a:chExt cx="503700" cy="508800"/>
          </a:xfrm>
        </p:grpSpPr>
        <p:sp>
          <p:nvSpPr>
            <p:cNvPr id="1333" name="Google Shape;1333;p59"/>
            <p:cNvSpPr/>
            <p:nvPr/>
          </p:nvSpPr>
          <p:spPr>
            <a:xfrm rot="5400000">
              <a:off x="18629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334" name="Google Shape;1334;p59"/>
            <p:cNvPicPr preferRelativeResize="0"/>
            <p:nvPr/>
          </p:nvPicPr>
          <p:blipFill>
            <a:blip r:embed="rId4">
              <a:alphaModFix/>
            </a:blip>
            <a:stretch>
              <a:fillRect/>
            </a:stretch>
          </p:blipFill>
          <p:spPr>
            <a:xfrm>
              <a:off x="1884207" y="5801307"/>
              <a:ext cx="466200" cy="466200"/>
            </a:xfrm>
            <a:prstGeom prst="foldedCorner">
              <a:avLst>
                <a:gd fmla="val 34310" name="adj"/>
              </a:avLst>
            </a:prstGeom>
            <a:noFill/>
            <a:ln>
              <a:noFill/>
            </a:ln>
          </p:spPr>
        </p:pic>
      </p:grpSp>
      <p:grpSp>
        <p:nvGrpSpPr>
          <p:cNvPr id="1335" name="Google Shape;1335;p59"/>
          <p:cNvGrpSpPr/>
          <p:nvPr/>
        </p:nvGrpSpPr>
        <p:grpSpPr>
          <a:xfrm>
            <a:off x="2359698" y="1978290"/>
            <a:ext cx="230090" cy="232420"/>
            <a:chOff x="2506215" y="5780075"/>
            <a:chExt cx="503700" cy="508800"/>
          </a:xfrm>
        </p:grpSpPr>
        <p:sp>
          <p:nvSpPr>
            <p:cNvPr id="1336" name="Google Shape;1336;p59"/>
            <p:cNvSpPr/>
            <p:nvPr/>
          </p:nvSpPr>
          <p:spPr>
            <a:xfrm rot="5400000">
              <a:off x="2503665" y="5782625"/>
              <a:ext cx="508800" cy="503700"/>
            </a:xfrm>
            <a:prstGeom prst="snip1Rect">
              <a:avLst>
                <a:gd fmla="val 32585"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337" name="Google Shape;1337;p59"/>
            <p:cNvPicPr preferRelativeResize="0"/>
            <p:nvPr/>
          </p:nvPicPr>
          <p:blipFill>
            <a:blip r:embed="rId5">
              <a:alphaModFix/>
            </a:blip>
            <a:stretch>
              <a:fillRect/>
            </a:stretch>
          </p:blipFill>
          <p:spPr>
            <a:xfrm>
              <a:off x="2524894" y="5801294"/>
              <a:ext cx="466200" cy="466200"/>
            </a:xfrm>
            <a:prstGeom prst="foldedCorner">
              <a:avLst>
                <a:gd fmla="val 34790" name="adj"/>
              </a:avLst>
            </a:prstGeom>
            <a:noFill/>
            <a:ln>
              <a:noFill/>
            </a:ln>
          </p:spPr>
        </p:pic>
      </p:grpSp>
      <p:grpSp>
        <p:nvGrpSpPr>
          <p:cNvPr id="1338" name="Google Shape;1338;p59"/>
          <p:cNvGrpSpPr/>
          <p:nvPr/>
        </p:nvGrpSpPr>
        <p:grpSpPr>
          <a:xfrm>
            <a:off x="3169456" y="3484948"/>
            <a:ext cx="230090" cy="232420"/>
            <a:chOff x="1224815" y="5780075"/>
            <a:chExt cx="503700" cy="508800"/>
          </a:xfrm>
        </p:grpSpPr>
        <p:sp>
          <p:nvSpPr>
            <p:cNvPr id="1339" name="Google Shape;1339;p59"/>
            <p:cNvSpPr/>
            <p:nvPr/>
          </p:nvSpPr>
          <p:spPr>
            <a:xfrm rot="5400000">
              <a:off x="1222265" y="5782625"/>
              <a:ext cx="508800" cy="503700"/>
            </a:xfrm>
            <a:prstGeom prst="snip1Rect">
              <a:avLst>
                <a:gd fmla="val 32585"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340" name="Google Shape;1340;p59"/>
            <p:cNvPicPr preferRelativeResize="0"/>
            <p:nvPr/>
          </p:nvPicPr>
          <p:blipFill>
            <a:blip r:embed="rId6">
              <a:alphaModFix/>
            </a:blip>
            <a:stretch>
              <a:fillRect/>
            </a:stretch>
          </p:blipFill>
          <p:spPr>
            <a:xfrm>
              <a:off x="1243500" y="5801312"/>
              <a:ext cx="466200" cy="466200"/>
            </a:xfrm>
            <a:prstGeom prst="foldedCorner">
              <a:avLst>
                <a:gd fmla="val 34245" name="adj"/>
              </a:avLst>
            </a:prstGeom>
            <a:noFill/>
            <a:ln>
              <a:noFill/>
            </a:ln>
          </p:spPr>
        </p:pic>
      </p:grpSp>
      <p:sp>
        <p:nvSpPr>
          <p:cNvPr id="1341" name="Google Shape;1341;p59"/>
          <p:cNvSpPr txBox="1"/>
          <p:nvPr/>
        </p:nvSpPr>
        <p:spPr>
          <a:xfrm>
            <a:off x="123550" y="1445988"/>
            <a:ext cx="966900" cy="3126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en" sz="1100">
                <a:solidFill>
                  <a:srgbClr val="666666"/>
                </a:solidFill>
                <a:latin typeface="Lato"/>
                <a:ea typeface="Lato"/>
                <a:cs typeface="Lato"/>
                <a:sym typeface="Lato"/>
              </a:rPr>
              <a:t>User</a:t>
            </a:r>
            <a:endParaRPr b="1" sz="1100">
              <a:solidFill>
                <a:srgbClr val="9E9E9E"/>
              </a:solidFill>
              <a:latin typeface="Lato"/>
              <a:ea typeface="Lato"/>
              <a:cs typeface="Lato"/>
              <a:sym typeface="Lato"/>
            </a:endParaRPr>
          </a:p>
        </p:txBody>
      </p:sp>
      <p:cxnSp>
        <p:nvCxnSpPr>
          <p:cNvPr id="1342" name="Google Shape;1342;p59"/>
          <p:cNvCxnSpPr>
            <a:stCxn id="1297" idx="3"/>
          </p:cNvCxnSpPr>
          <p:nvPr/>
        </p:nvCxnSpPr>
        <p:spPr>
          <a:xfrm>
            <a:off x="925900" y="1990725"/>
            <a:ext cx="212400" cy="0"/>
          </a:xfrm>
          <a:prstGeom prst="straightConnector1">
            <a:avLst/>
          </a:prstGeom>
          <a:noFill/>
          <a:ln cap="flat" cmpd="sng" w="9525">
            <a:solidFill>
              <a:srgbClr val="90B1C0"/>
            </a:solidFill>
            <a:prstDash val="solid"/>
            <a:round/>
            <a:headEnd len="med" w="med" type="none"/>
            <a:tailEnd len="med" w="med" type="triangle"/>
          </a:ln>
        </p:spPr>
      </p:cxnSp>
      <p:cxnSp>
        <p:nvCxnSpPr>
          <p:cNvPr id="1343" name="Google Shape;1343;p59"/>
          <p:cNvCxnSpPr>
            <a:stCxn id="1344" idx="3"/>
          </p:cNvCxnSpPr>
          <p:nvPr/>
        </p:nvCxnSpPr>
        <p:spPr>
          <a:xfrm>
            <a:off x="925900" y="2355425"/>
            <a:ext cx="212700" cy="0"/>
          </a:xfrm>
          <a:prstGeom prst="straightConnector1">
            <a:avLst/>
          </a:prstGeom>
          <a:noFill/>
          <a:ln cap="flat" cmpd="sng" w="9525">
            <a:solidFill>
              <a:srgbClr val="90B1C0"/>
            </a:solidFill>
            <a:prstDash val="solid"/>
            <a:round/>
            <a:headEnd len="med" w="med" type="none"/>
            <a:tailEnd len="med" w="med" type="triangle"/>
          </a:ln>
        </p:spPr>
      </p:cxnSp>
      <p:cxnSp>
        <p:nvCxnSpPr>
          <p:cNvPr id="1345" name="Google Shape;1345;p59"/>
          <p:cNvCxnSpPr>
            <a:stCxn id="1346" idx="3"/>
          </p:cNvCxnSpPr>
          <p:nvPr/>
        </p:nvCxnSpPr>
        <p:spPr>
          <a:xfrm>
            <a:off x="929200" y="2720125"/>
            <a:ext cx="210600" cy="0"/>
          </a:xfrm>
          <a:prstGeom prst="straightConnector1">
            <a:avLst/>
          </a:prstGeom>
          <a:noFill/>
          <a:ln cap="flat" cmpd="sng" w="9525">
            <a:solidFill>
              <a:srgbClr val="90B1C0"/>
            </a:solidFill>
            <a:prstDash val="solid"/>
            <a:round/>
            <a:headEnd len="med" w="med" type="none"/>
            <a:tailEnd len="med" w="med" type="triangle"/>
          </a:ln>
        </p:spPr>
      </p:cxnSp>
      <p:sp>
        <p:nvSpPr>
          <p:cNvPr id="1344" name="Google Shape;1344;p59"/>
          <p:cNvSpPr/>
          <p:nvPr/>
        </p:nvSpPr>
        <p:spPr>
          <a:xfrm>
            <a:off x="281500" y="22468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Web UI</a:t>
            </a:r>
            <a:endParaRPr b="1" sz="750">
              <a:solidFill>
                <a:srgbClr val="6691A7"/>
              </a:solidFill>
              <a:latin typeface="Roboto"/>
              <a:ea typeface="Roboto"/>
              <a:cs typeface="Roboto"/>
              <a:sym typeface="Roboto"/>
            </a:endParaRPr>
          </a:p>
        </p:txBody>
      </p:sp>
      <p:sp>
        <p:nvSpPr>
          <p:cNvPr id="1346" name="Google Shape;1346;p59"/>
          <p:cNvSpPr/>
          <p:nvPr/>
        </p:nvSpPr>
        <p:spPr>
          <a:xfrm>
            <a:off x="284800" y="2611525"/>
            <a:ext cx="644400" cy="217200"/>
          </a:xfrm>
          <a:prstGeom prst="roundRect">
            <a:avLst>
              <a:gd fmla="val 16667" name="adj"/>
            </a:avLst>
          </a:prstGeom>
          <a:noFill/>
          <a:ln cap="flat" cmpd="sng" w="9525">
            <a:solidFill>
              <a:srgbClr val="90B1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50">
                <a:solidFill>
                  <a:srgbClr val="6691A7"/>
                </a:solidFill>
                <a:latin typeface="Roboto"/>
                <a:ea typeface="Roboto"/>
                <a:cs typeface="Roboto"/>
                <a:sym typeface="Roboto"/>
              </a:rPr>
              <a:t>SDK</a:t>
            </a:r>
            <a:endParaRPr b="1" sz="750">
              <a:solidFill>
                <a:srgbClr val="6691A7"/>
              </a:solidFill>
              <a:latin typeface="Roboto"/>
              <a:ea typeface="Roboto"/>
              <a:cs typeface="Roboto"/>
              <a:sym typeface="Roboto"/>
            </a:endParaRPr>
          </a:p>
        </p:txBody>
      </p:sp>
      <p:sp>
        <p:nvSpPr>
          <p:cNvPr id="1347" name="Google Shape;1347;p59"/>
          <p:cNvSpPr/>
          <p:nvPr/>
        </p:nvSpPr>
        <p:spPr>
          <a:xfrm>
            <a:off x="4823820" y="686073"/>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Ranger</a:t>
            </a:r>
            <a:endParaRPr b="0" i="0" sz="700" u="none" cap="none" strike="noStrike">
              <a:solidFill>
                <a:srgbClr val="757575"/>
              </a:solidFill>
              <a:latin typeface="Roboto"/>
              <a:ea typeface="Roboto"/>
              <a:cs typeface="Roboto"/>
              <a:sym typeface="Roboto"/>
            </a:endParaRPr>
          </a:p>
        </p:txBody>
      </p:sp>
      <p:sp>
        <p:nvSpPr>
          <p:cNvPr id="1348" name="Google Shape;1348;p59"/>
          <p:cNvSpPr/>
          <p:nvPr/>
        </p:nvSpPr>
        <p:spPr>
          <a:xfrm>
            <a:off x="4823820" y="920288"/>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Atlas</a:t>
            </a:r>
            <a:endParaRPr b="0" i="0" sz="700" u="none" cap="none" strike="noStrike">
              <a:solidFill>
                <a:srgbClr val="757575"/>
              </a:solidFill>
              <a:latin typeface="Roboto"/>
              <a:ea typeface="Roboto"/>
              <a:cs typeface="Roboto"/>
              <a:sym typeface="Roboto"/>
            </a:endParaRPr>
          </a:p>
        </p:txBody>
      </p:sp>
      <p:sp>
        <p:nvSpPr>
          <p:cNvPr id="1349" name="Google Shape;1349;p59"/>
          <p:cNvSpPr/>
          <p:nvPr/>
        </p:nvSpPr>
        <p:spPr>
          <a:xfrm>
            <a:off x="4823820" y="115451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IDBroker</a:t>
            </a:r>
            <a:endParaRPr b="0" i="0" sz="700" u="none" cap="none" strike="noStrike">
              <a:solidFill>
                <a:srgbClr val="757575"/>
              </a:solidFill>
              <a:latin typeface="Roboto"/>
              <a:ea typeface="Roboto"/>
              <a:cs typeface="Roboto"/>
              <a:sym typeface="Roboto"/>
            </a:endParaRPr>
          </a:p>
        </p:txBody>
      </p:sp>
      <p:sp>
        <p:nvSpPr>
          <p:cNvPr id="1350" name="Google Shape;1350;p59"/>
          <p:cNvSpPr/>
          <p:nvPr/>
        </p:nvSpPr>
        <p:spPr>
          <a:xfrm>
            <a:off x="4823820" y="1388747"/>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Hive Metastore</a:t>
            </a:r>
            <a:endParaRPr b="0" i="0" sz="700" u="none" cap="none" strike="noStrike">
              <a:solidFill>
                <a:srgbClr val="757575"/>
              </a:solidFill>
              <a:latin typeface="Roboto"/>
              <a:ea typeface="Roboto"/>
              <a:cs typeface="Roboto"/>
              <a:sym typeface="Roboto"/>
            </a:endParaRPr>
          </a:p>
        </p:txBody>
      </p:sp>
      <p:pic>
        <p:nvPicPr>
          <p:cNvPr id="1351" name="Google Shape;1351;p59"/>
          <p:cNvPicPr preferRelativeResize="0"/>
          <p:nvPr/>
        </p:nvPicPr>
        <p:blipFill rotWithShape="1">
          <a:blip r:embed="rId7">
            <a:alphaModFix/>
          </a:blip>
          <a:srcRect b="0" l="0" r="79648" t="0"/>
          <a:stretch/>
        </p:blipFill>
        <p:spPr>
          <a:xfrm>
            <a:off x="5449531" y="716462"/>
            <a:ext cx="145638" cy="150900"/>
          </a:xfrm>
          <a:prstGeom prst="rect">
            <a:avLst/>
          </a:prstGeom>
          <a:noFill/>
          <a:ln>
            <a:noFill/>
          </a:ln>
        </p:spPr>
      </p:pic>
      <p:pic>
        <p:nvPicPr>
          <p:cNvPr id="1352" name="Google Shape;1352;p59"/>
          <p:cNvPicPr preferRelativeResize="0"/>
          <p:nvPr/>
        </p:nvPicPr>
        <p:blipFill rotWithShape="1">
          <a:blip r:embed="rId8">
            <a:alphaModFix/>
          </a:blip>
          <a:srcRect b="0" l="0" r="84197" t="0"/>
          <a:stretch/>
        </p:blipFill>
        <p:spPr>
          <a:xfrm>
            <a:off x="5449513" y="938414"/>
            <a:ext cx="145650" cy="167449"/>
          </a:xfrm>
          <a:prstGeom prst="rect">
            <a:avLst/>
          </a:prstGeom>
          <a:noFill/>
          <a:ln>
            <a:noFill/>
          </a:ln>
        </p:spPr>
      </p:pic>
      <p:sp>
        <p:nvSpPr>
          <p:cNvPr id="1353" name="Google Shape;1353;p59"/>
          <p:cNvSpPr/>
          <p:nvPr/>
        </p:nvSpPr>
        <p:spPr>
          <a:xfrm>
            <a:off x="4823245" y="1622972"/>
            <a:ext cx="811200" cy="203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Cloudera Manager</a:t>
            </a:r>
            <a:endParaRPr b="0" i="0" sz="700" u="none" cap="none" strike="noStrike">
              <a:solidFill>
                <a:srgbClr val="757575"/>
              </a:solidFill>
              <a:latin typeface="Roboto"/>
              <a:ea typeface="Roboto"/>
              <a:cs typeface="Roboto"/>
              <a:sym typeface="Roboto"/>
            </a:endParaRPr>
          </a:p>
        </p:txBody>
      </p:sp>
      <p:sp>
        <p:nvSpPr>
          <p:cNvPr id="1354" name="Google Shape;1354;p59"/>
          <p:cNvSpPr/>
          <p:nvPr/>
        </p:nvSpPr>
        <p:spPr>
          <a:xfrm>
            <a:off x="5875600" y="407738"/>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Hub / COD</a:t>
            </a:r>
            <a:endParaRPr b="1" sz="750">
              <a:solidFill>
                <a:srgbClr val="666666"/>
              </a:solidFill>
              <a:latin typeface="Roboto"/>
              <a:ea typeface="Roboto"/>
              <a:cs typeface="Roboto"/>
              <a:sym typeface="Roboto"/>
            </a:endParaRPr>
          </a:p>
        </p:txBody>
      </p:sp>
      <p:sp>
        <p:nvSpPr>
          <p:cNvPr id="1355" name="Google Shape;1355;p59"/>
          <p:cNvSpPr/>
          <p:nvPr/>
        </p:nvSpPr>
        <p:spPr>
          <a:xfrm>
            <a:off x="7829550" y="64430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Custom Templates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Manual Scaling</a:t>
            </a:r>
            <a:endParaRPr b="1" sz="600">
              <a:solidFill>
                <a:schemeClr val="lt1"/>
              </a:solidFill>
              <a:latin typeface="Roboto"/>
              <a:ea typeface="Roboto"/>
              <a:cs typeface="Roboto"/>
              <a:sym typeface="Roboto"/>
            </a:endParaRPr>
          </a:p>
        </p:txBody>
      </p:sp>
      <p:sp>
        <p:nvSpPr>
          <p:cNvPr id="1356" name="Google Shape;1356;p59"/>
          <p:cNvSpPr/>
          <p:nvPr/>
        </p:nvSpPr>
        <p:spPr>
          <a:xfrm>
            <a:off x="5875600" y="1254484"/>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Warehouse</a:t>
            </a:r>
            <a:endParaRPr b="1" sz="750">
              <a:solidFill>
                <a:srgbClr val="666666"/>
              </a:solidFill>
              <a:latin typeface="Roboto"/>
              <a:ea typeface="Roboto"/>
              <a:cs typeface="Roboto"/>
              <a:sym typeface="Roboto"/>
            </a:endParaRPr>
          </a:p>
        </p:txBody>
      </p:sp>
      <p:sp>
        <p:nvSpPr>
          <p:cNvPr id="1357" name="Google Shape;1357;p59"/>
          <p:cNvSpPr/>
          <p:nvPr/>
        </p:nvSpPr>
        <p:spPr>
          <a:xfrm>
            <a:off x="7829550" y="1491050"/>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JDBC connectivity</a:t>
            </a:r>
            <a:endParaRPr b="1" sz="600">
              <a:solidFill>
                <a:schemeClr val="lt1"/>
              </a:solidFill>
              <a:latin typeface="Roboto"/>
              <a:ea typeface="Roboto"/>
              <a:cs typeface="Roboto"/>
              <a:sym typeface="Roboto"/>
            </a:endParaRPr>
          </a:p>
        </p:txBody>
      </p:sp>
      <p:sp>
        <p:nvSpPr>
          <p:cNvPr id="1358" name="Google Shape;1358;p59"/>
          <p:cNvSpPr/>
          <p:nvPr/>
        </p:nvSpPr>
        <p:spPr>
          <a:xfrm>
            <a:off x="5875600" y="2100169"/>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Machine Learning</a:t>
            </a:r>
            <a:endParaRPr b="1" sz="750">
              <a:solidFill>
                <a:srgbClr val="666666"/>
              </a:solidFill>
              <a:latin typeface="Roboto"/>
              <a:ea typeface="Roboto"/>
              <a:cs typeface="Roboto"/>
              <a:sym typeface="Roboto"/>
            </a:endParaRPr>
          </a:p>
        </p:txBody>
      </p:sp>
      <p:sp>
        <p:nvSpPr>
          <p:cNvPr id="1359" name="Google Shape;1359;p59"/>
          <p:cNvSpPr/>
          <p:nvPr/>
        </p:nvSpPr>
        <p:spPr>
          <a:xfrm>
            <a:off x="7829550" y="233673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GPU support</a:t>
            </a:r>
            <a:endParaRPr b="1" sz="600">
              <a:solidFill>
                <a:srgbClr val="FFFFFF"/>
              </a:solidFill>
              <a:latin typeface="Roboto"/>
              <a:ea typeface="Roboto"/>
              <a:cs typeface="Roboto"/>
              <a:sym typeface="Roboto"/>
            </a:endParaRPr>
          </a:p>
        </p:txBody>
      </p:sp>
      <p:sp>
        <p:nvSpPr>
          <p:cNvPr id="1360" name="Google Shape;1360;p59"/>
          <p:cNvSpPr/>
          <p:nvPr/>
        </p:nvSpPr>
        <p:spPr>
          <a:xfrm>
            <a:off x="5875600" y="29469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 Engineering</a:t>
            </a:r>
            <a:endParaRPr b="1" sz="750">
              <a:solidFill>
                <a:srgbClr val="666666"/>
              </a:solidFill>
              <a:latin typeface="Roboto"/>
              <a:ea typeface="Roboto"/>
              <a:cs typeface="Roboto"/>
              <a:sym typeface="Roboto"/>
            </a:endParaRPr>
          </a:p>
        </p:txBody>
      </p:sp>
      <p:sp>
        <p:nvSpPr>
          <p:cNvPr id="1361" name="Google Shape;1361;p59"/>
          <p:cNvSpPr/>
          <p:nvPr/>
        </p:nvSpPr>
        <p:spPr>
          <a:xfrm>
            <a:off x="7829550" y="31834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Job Management</a:t>
            </a:r>
            <a:endParaRPr b="1" sz="600">
              <a:solidFill>
                <a:srgbClr val="FFFFFF"/>
              </a:solidFill>
              <a:latin typeface="Roboto"/>
              <a:ea typeface="Roboto"/>
              <a:cs typeface="Roboto"/>
              <a:sym typeface="Roboto"/>
            </a:endParaRPr>
          </a:p>
        </p:txBody>
      </p:sp>
      <p:sp>
        <p:nvSpPr>
          <p:cNvPr id="1362" name="Google Shape;1362;p59"/>
          <p:cNvSpPr/>
          <p:nvPr/>
        </p:nvSpPr>
        <p:spPr>
          <a:xfrm>
            <a:off x="6019875" y="315568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63" name="Google Shape;1363;p59"/>
          <p:cNvSpPr/>
          <p:nvPr/>
        </p:nvSpPr>
        <p:spPr>
          <a:xfrm>
            <a:off x="7047825" y="31833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364" name="Google Shape;1364;p59"/>
          <p:cNvSpPr/>
          <p:nvPr/>
        </p:nvSpPr>
        <p:spPr>
          <a:xfrm>
            <a:off x="7047825" y="33506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Airflow</a:t>
            </a:r>
            <a:endParaRPr b="0" i="0" sz="600" u="none" cap="none" strike="noStrike">
              <a:solidFill>
                <a:srgbClr val="757575"/>
              </a:solidFill>
              <a:latin typeface="Roboto"/>
              <a:ea typeface="Roboto"/>
              <a:cs typeface="Roboto"/>
              <a:sym typeface="Roboto"/>
            </a:endParaRPr>
          </a:p>
        </p:txBody>
      </p:sp>
      <p:sp>
        <p:nvSpPr>
          <p:cNvPr id="1365" name="Google Shape;1365;p59"/>
          <p:cNvSpPr/>
          <p:nvPr/>
        </p:nvSpPr>
        <p:spPr>
          <a:xfrm>
            <a:off x="7047825" y="35179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Safari (perf-mon)</a:t>
            </a:r>
            <a:endParaRPr b="0" i="0" sz="600" u="none" cap="none" strike="noStrike">
              <a:solidFill>
                <a:srgbClr val="757575"/>
              </a:solidFill>
              <a:latin typeface="Roboto"/>
              <a:ea typeface="Roboto"/>
              <a:cs typeface="Roboto"/>
              <a:sym typeface="Roboto"/>
            </a:endParaRPr>
          </a:p>
        </p:txBody>
      </p:sp>
      <p:sp>
        <p:nvSpPr>
          <p:cNvPr id="1366" name="Google Shape;1366;p59"/>
          <p:cNvSpPr/>
          <p:nvPr/>
        </p:nvSpPr>
        <p:spPr>
          <a:xfrm>
            <a:off x="6019875" y="230893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67" name="Google Shape;1367;p59"/>
          <p:cNvSpPr/>
          <p:nvPr/>
        </p:nvSpPr>
        <p:spPr>
          <a:xfrm>
            <a:off x="7047825" y="233660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ML Workbench</a:t>
            </a:r>
            <a:endParaRPr sz="600">
              <a:solidFill>
                <a:srgbClr val="757575"/>
              </a:solidFill>
              <a:latin typeface="Roboto"/>
              <a:ea typeface="Roboto"/>
              <a:cs typeface="Roboto"/>
              <a:sym typeface="Roboto"/>
            </a:endParaRPr>
          </a:p>
        </p:txBody>
      </p:sp>
      <p:sp>
        <p:nvSpPr>
          <p:cNvPr id="1368" name="Google Shape;1368;p59"/>
          <p:cNvSpPr/>
          <p:nvPr/>
        </p:nvSpPr>
        <p:spPr>
          <a:xfrm>
            <a:off x="7047825" y="250391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b="0" i="0" sz="600" u="none" cap="none" strike="noStrike">
              <a:solidFill>
                <a:srgbClr val="757575"/>
              </a:solidFill>
              <a:latin typeface="Roboto"/>
              <a:ea typeface="Roboto"/>
              <a:cs typeface="Roboto"/>
              <a:sym typeface="Roboto"/>
            </a:endParaRPr>
          </a:p>
        </p:txBody>
      </p:sp>
      <p:sp>
        <p:nvSpPr>
          <p:cNvPr id="1369" name="Google Shape;1369;p59"/>
          <p:cNvSpPr/>
          <p:nvPr/>
        </p:nvSpPr>
        <p:spPr>
          <a:xfrm>
            <a:off x="7047825" y="267123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Python/R</a:t>
            </a:r>
            <a:endParaRPr sz="600">
              <a:solidFill>
                <a:srgbClr val="757575"/>
              </a:solidFill>
              <a:latin typeface="Roboto"/>
              <a:ea typeface="Roboto"/>
              <a:cs typeface="Roboto"/>
              <a:sym typeface="Roboto"/>
            </a:endParaRPr>
          </a:p>
        </p:txBody>
      </p:sp>
      <p:sp>
        <p:nvSpPr>
          <p:cNvPr id="1370" name="Google Shape;1370;p59"/>
          <p:cNvSpPr/>
          <p:nvPr/>
        </p:nvSpPr>
        <p:spPr>
          <a:xfrm>
            <a:off x="7047825" y="149091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Hive (w LLAP)</a:t>
            </a:r>
            <a:endParaRPr b="0" i="0" sz="600" u="none" cap="none" strike="noStrike">
              <a:solidFill>
                <a:srgbClr val="757575"/>
              </a:solidFill>
              <a:latin typeface="Roboto"/>
              <a:ea typeface="Roboto"/>
              <a:cs typeface="Roboto"/>
              <a:sym typeface="Roboto"/>
            </a:endParaRPr>
          </a:p>
        </p:txBody>
      </p:sp>
      <p:sp>
        <p:nvSpPr>
          <p:cNvPr id="1371" name="Google Shape;1371;p59"/>
          <p:cNvSpPr/>
          <p:nvPr/>
        </p:nvSpPr>
        <p:spPr>
          <a:xfrm>
            <a:off x="7047825" y="165823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Impala</a:t>
            </a:r>
            <a:endParaRPr b="0" i="0" sz="600" u="none" cap="none" strike="noStrike">
              <a:solidFill>
                <a:srgbClr val="757575"/>
              </a:solidFill>
              <a:latin typeface="Roboto"/>
              <a:ea typeface="Roboto"/>
              <a:cs typeface="Roboto"/>
              <a:sym typeface="Roboto"/>
            </a:endParaRPr>
          </a:p>
        </p:txBody>
      </p:sp>
      <p:sp>
        <p:nvSpPr>
          <p:cNvPr id="1372" name="Google Shape;1372;p59"/>
          <p:cNvSpPr/>
          <p:nvPr/>
        </p:nvSpPr>
        <p:spPr>
          <a:xfrm>
            <a:off x="7047825" y="182555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DAS &amp; Hue</a:t>
            </a:r>
            <a:endParaRPr sz="600">
              <a:solidFill>
                <a:srgbClr val="757575"/>
              </a:solidFill>
              <a:latin typeface="Roboto"/>
              <a:ea typeface="Roboto"/>
              <a:cs typeface="Roboto"/>
              <a:sym typeface="Roboto"/>
            </a:endParaRPr>
          </a:p>
        </p:txBody>
      </p:sp>
      <p:sp>
        <p:nvSpPr>
          <p:cNvPr id="1373" name="Google Shape;1373;p59"/>
          <p:cNvSpPr/>
          <p:nvPr/>
        </p:nvSpPr>
        <p:spPr>
          <a:xfrm>
            <a:off x="6019875" y="61650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74" name="Google Shape;1374;p59"/>
          <p:cNvSpPr/>
          <p:nvPr/>
        </p:nvSpPr>
        <p:spPr>
          <a:xfrm>
            <a:off x="7047825" y="644163"/>
            <a:ext cx="680100" cy="314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Cloudera Runtime</a:t>
            </a:r>
            <a:br>
              <a:rPr lang="en" sz="600">
                <a:solidFill>
                  <a:srgbClr val="757575"/>
                </a:solidFill>
                <a:latin typeface="Roboto"/>
                <a:ea typeface="Roboto"/>
                <a:cs typeface="Roboto"/>
                <a:sym typeface="Roboto"/>
              </a:rPr>
            </a:br>
            <a:r>
              <a:rPr lang="en" sz="600">
                <a:solidFill>
                  <a:srgbClr val="757575"/>
                </a:solidFill>
                <a:latin typeface="Roboto"/>
                <a:ea typeface="Roboto"/>
                <a:cs typeface="Roboto"/>
                <a:sym typeface="Roboto"/>
              </a:rPr>
              <a:t>(all services)</a:t>
            </a:r>
            <a:endParaRPr sz="600">
              <a:solidFill>
                <a:srgbClr val="757575"/>
              </a:solidFill>
              <a:latin typeface="Roboto"/>
              <a:ea typeface="Roboto"/>
              <a:cs typeface="Roboto"/>
              <a:sym typeface="Roboto"/>
            </a:endParaRPr>
          </a:p>
        </p:txBody>
      </p:sp>
      <p:sp>
        <p:nvSpPr>
          <p:cNvPr id="1375" name="Google Shape;1375;p59"/>
          <p:cNvSpPr/>
          <p:nvPr/>
        </p:nvSpPr>
        <p:spPr>
          <a:xfrm>
            <a:off x="7047825" y="978802"/>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In-built definitions</a:t>
            </a:r>
            <a:endParaRPr sz="600">
              <a:solidFill>
                <a:srgbClr val="757575"/>
              </a:solidFill>
              <a:latin typeface="Roboto"/>
              <a:ea typeface="Roboto"/>
              <a:cs typeface="Roboto"/>
              <a:sym typeface="Roboto"/>
            </a:endParaRPr>
          </a:p>
        </p:txBody>
      </p:sp>
      <p:sp>
        <p:nvSpPr>
          <p:cNvPr id="1376" name="Google Shape;1376;p59"/>
          <p:cNvSpPr/>
          <p:nvPr/>
        </p:nvSpPr>
        <p:spPr>
          <a:xfrm>
            <a:off x="5804988" y="444792"/>
            <a:ext cx="175200" cy="679500"/>
          </a:xfrm>
          <a:prstGeom prst="roundRect">
            <a:avLst>
              <a:gd fmla="val 9974" name="adj"/>
            </a:avLst>
          </a:prstGeom>
          <a:solidFill>
            <a:srgbClr val="999999"/>
          </a:solidFill>
          <a:ln>
            <a:noFill/>
          </a:ln>
        </p:spPr>
        <p:txBody>
          <a:bodyPr anchorCtr="0" anchor="ctr" bIns="91425" lIns="54850" spcFirstLastPara="1" rIns="91425" wrap="square" tIns="91425">
            <a:noAutofit/>
          </a:bodyPr>
          <a:lstStyle/>
          <a:p>
            <a:pPr indent="0" lvl="0" marL="0" rtl="0" algn="l">
              <a:lnSpc>
                <a:spcPct val="100000"/>
              </a:lnSpc>
              <a:spcBef>
                <a:spcPts val="0"/>
              </a:spcBef>
              <a:spcAft>
                <a:spcPts val="0"/>
              </a:spcAft>
              <a:buClr>
                <a:srgbClr val="9E9E9E"/>
              </a:buClr>
              <a:buFont typeface="Roboto"/>
              <a:buNone/>
            </a:pPr>
            <a:r>
              <a:rPr b="1" lang="en" sz="650">
                <a:solidFill>
                  <a:srgbClr val="FFFFFF"/>
                </a:solidFill>
                <a:latin typeface="Roboto"/>
                <a:ea typeface="Roboto"/>
                <a:cs typeface="Roboto"/>
                <a:sym typeface="Roboto"/>
              </a:rPr>
              <a:t>K</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N</a:t>
            </a:r>
            <a:br>
              <a:rPr b="1" lang="en" sz="650">
                <a:solidFill>
                  <a:srgbClr val="FFFFFF"/>
                </a:solidFill>
                <a:latin typeface="Roboto"/>
                <a:ea typeface="Roboto"/>
                <a:cs typeface="Roboto"/>
                <a:sym typeface="Roboto"/>
              </a:rPr>
            </a:br>
            <a:r>
              <a:rPr b="1" lang="en" sz="650">
                <a:solidFill>
                  <a:srgbClr val="FFFFFF"/>
                </a:solidFill>
                <a:latin typeface="Roboto"/>
                <a:ea typeface="Roboto"/>
                <a:cs typeface="Roboto"/>
                <a:sym typeface="Roboto"/>
              </a:rPr>
              <a:t>OX</a:t>
            </a:r>
            <a:endParaRPr sz="1300">
              <a:solidFill>
                <a:srgbClr val="FFFFFF"/>
              </a:solidFill>
              <a:latin typeface="Roboto"/>
              <a:ea typeface="Roboto"/>
              <a:cs typeface="Roboto"/>
              <a:sym typeface="Roboto"/>
            </a:endParaRPr>
          </a:p>
        </p:txBody>
      </p:sp>
      <p:sp>
        <p:nvSpPr>
          <p:cNvPr id="1377" name="Google Shape;1377;p59"/>
          <p:cNvSpPr/>
          <p:nvPr/>
        </p:nvSpPr>
        <p:spPr>
          <a:xfrm>
            <a:off x="6019875" y="1463250"/>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78" name="Google Shape;1378;p59"/>
          <p:cNvSpPr/>
          <p:nvPr/>
        </p:nvSpPr>
        <p:spPr>
          <a:xfrm>
            <a:off x="5875600" y="3785116"/>
            <a:ext cx="2866800" cy="809700"/>
          </a:xfrm>
          <a:prstGeom prst="roundRect">
            <a:avLst>
              <a:gd fmla="val 827" name="adj"/>
            </a:avLst>
          </a:prstGeom>
          <a:solidFill>
            <a:srgbClr val="EFEFEF"/>
          </a:solidFill>
          <a:ln>
            <a:noFill/>
          </a:ln>
        </p:spPr>
        <p:txBody>
          <a:bodyPr anchorCtr="0" anchor="t" bIns="91425" lIns="91425" spcFirstLastPara="1" rIns="91425" wrap="square" tIns="45700">
            <a:noAutofit/>
          </a:bodyPr>
          <a:lstStyle/>
          <a:p>
            <a:pPr indent="0" lvl="0" marL="0" rtl="0" algn="ctr">
              <a:lnSpc>
                <a:spcPct val="133333"/>
              </a:lnSpc>
              <a:spcBef>
                <a:spcPts val="0"/>
              </a:spcBef>
              <a:spcAft>
                <a:spcPts val="0"/>
              </a:spcAft>
              <a:buClr>
                <a:srgbClr val="9E9E9E"/>
              </a:buClr>
              <a:buFont typeface="Roboto"/>
              <a:buNone/>
            </a:pPr>
            <a:r>
              <a:rPr b="1" lang="en" sz="750">
                <a:solidFill>
                  <a:srgbClr val="666666"/>
                </a:solidFill>
                <a:latin typeface="Roboto"/>
                <a:ea typeface="Roboto"/>
                <a:cs typeface="Roboto"/>
                <a:sym typeface="Roboto"/>
              </a:rPr>
              <a:t>DataFlow</a:t>
            </a:r>
            <a:endParaRPr b="1" sz="750">
              <a:solidFill>
                <a:srgbClr val="666666"/>
              </a:solidFill>
              <a:latin typeface="Roboto"/>
              <a:ea typeface="Roboto"/>
              <a:cs typeface="Roboto"/>
              <a:sym typeface="Roboto"/>
            </a:endParaRPr>
          </a:p>
        </p:txBody>
      </p:sp>
      <p:sp>
        <p:nvSpPr>
          <p:cNvPr id="1379" name="Google Shape;1379;p59"/>
          <p:cNvSpPr/>
          <p:nvPr/>
        </p:nvSpPr>
        <p:spPr>
          <a:xfrm>
            <a:off x="7829550" y="4021688"/>
            <a:ext cx="805800" cy="474900"/>
          </a:xfrm>
          <a:prstGeom prst="roundRect">
            <a:avLst>
              <a:gd fmla="val 1589" name="adj"/>
            </a:avLst>
          </a:prstGeom>
          <a:solidFill>
            <a:srgbClr val="999999"/>
          </a:solidFill>
          <a:ln>
            <a:noFill/>
          </a:ln>
        </p:spPr>
        <p:txBody>
          <a:bodyPr anchorCtr="0" anchor="t" bIns="91425" lIns="64000" spcFirstLastPara="1" rIns="91425" wrap="square" tIns="45700">
            <a:noAutofit/>
          </a:bodyPr>
          <a:lstStyle/>
          <a:p>
            <a:pPr indent="0" lvl="0" marL="0" rtl="0" algn="l">
              <a:spcBef>
                <a:spcPts val="0"/>
              </a:spcBef>
              <a:spcAft>
                <a:spcPts val="0"/>
              </a:spcAft>
              <a:buClr>
                <a:srgbClr val="9E9E9E"/>
              </a:buClr>
              <a:buFont typeface="Roboto"/>
              <a:buNone/>
            </a:pPr>
            <a:r>
              <a:rPr b="1" lang="en" sz="600">
                <a:solidFill>
                  <a:schemeClr val="lt1"/>
                </a:solidFill>
                <a:latin typeface="Roboto"/>
                <a:ea typeface="Roboto"/>
                <a:cs typeface="Roboto"/>
                <a:sym typeface="Roboto"/>
              </a:rPr>
              <a:t>Features:</a:t>
            </a:r>
            <a:endParaRPr b="1" sz="1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indent="0" lvl="0" marL="0" rtl="0" algn="l">
              <a:spcBef>
                <a:spcPts val="0"/>
              </a:spcBef>
              <a:spcAft>
                <a:spcPts val="0"/>
              </a:spcAft>
              <a:buClr>
                <a:srgbClr val="9E9E9E"/>
              </a:buClr>
              <a:buFont typeface="Roboto"/>
              <a:buNone/>
            </a:pPr>
            <a:r>
              <a:rPr lang="en" sz="600">
                <a:solidFill>
                  <a:schemeClr val="lt1"/>
                </a:solidFill>
                <a:latin typeface="Roboto"/>
                <a:ea typeface="Roboto"/>
                <a:cs typeface="Roboto"/>
                <a:sym typeface="Roboto"/>
              </a:rPr>
              <a:t>Flow Management</a:t>
            </a:r>
            <a:endParaRPr b="1" sz="600">
              <a:solidFill>
                <a:srgbClr val="FFFFFF"/>
              </a:solidFill>
              <a:latin typeface="Roboto"/>
              <a:ea typeface="Roboto"/>
              <a:cs typeface="Roboto"/>
              <a:sym typeface="Roboto"/>
            </a:endParaRPr>
          </a:p>
        </p:txBody>
      </p:sp>
      <p:sp>
        <p:nvSpPr>
          <p:cNvPr id="1380" name="Google Shape;1380;p59"/>
          <p:cNvSpPr/>
          <p:nvPr/>
        </p:nvSpPr>
        <p:spPr>
          <a:xfrm>
            <a:off x="6019875" y="3993888"/>
            <a:ext cx="903600" cy="530100"/>
          </a:xfrm>
          <a:prstGeom prst="roundRect">
            <a:avLst>
              <a:gd fmla="val 840" name="adj"/>
            </a:avLst>
          </a:prstGeom>
          <a:noFill/>
          <a:ln cap="flat" cmpd="sng" w="9525">
            <a:solidFill>
              <a:srgbClr val="90B1C0"/>
            </a:solidFill>
            <a:prstDash val="dot"/>
            <a:round/>
            <a:headEnd len="sm" w="sm" type="none"/>
            <a:tailEnd len="sm" w="sm" type="none"/>
          </a:ln>
        </p:spPr>
        <p:txBody>
          <a:bodyPr anchorCtr="0" anchor="t" bIns="25700" lIns="51425" spcFirstLastPara="1" rIns="51425" wrap="square" tIns="25700">
            <a:noAutofit/>
          </a:bodyPr>
          <a:lstStyle/>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t/>
            </a:r>
            <a:endParaRPr sz="1100">
              <a:solidFill>
                <a:srgbClr val="305868"/>
              </a:solidFill>
            </a:endParaRPr>
          </a:p>
          <a:p>
            <a:pPr indent="0" lvl="0" marL="0" rtl="0" algn="l">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381" name="Google Shape;1381;p59"/>
          <p:cNvSpPr/>
          <p:nvPr/>
        </p:nvSpPr>
        <p:spPr>
          <a:xfrm>
            <a:off x="7047825" y="4021550"/>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NiFi</a:t>
            </a:r>
            <a:endParaRPr b="0" i="0" sz="600" u="none" cap="none" strike="noStrike">
              <a:solidFill>
                <a:srgbClr val="757575"/>
              </a:solidFill>
              <a:latin typeface="Roboto"/>
              <a:ea typeface="Roboto"/>
              <a:cs typeface="Roboto"/>
              <a:sym typeface="Roboto"/>
            </a:endParaRPr>
          </a:p>
        </p:txBody>
      </p:sp>
      <p:sp>
        <p:nvSpPr>
          <p:cNvPr id="1382" name="Google Shape;1382;p59"/>
          <p:cNvSpPr/>
          <p:nvPr/>
        </p:nvSpPr>
        <p:spPr>
          <a:xfrm>
            <a:off x="7047825" y="418886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Zookeeper</a:t>
            </a:r>
            <a:endParaRPr b="0" i="0" sz="600" u="none" cap="none" strike="noStrike">
              <a:solidFill>
                <a:srgbClr val="757575"/>
              </a:solidFill>
              <a:latin typeface="Roboto"/>
              <a:ea typeface="Roboto"/>
              <a:cs typeface="Roboto"/>
              <a:sym typeface="Roboto"/>
            </a:endParaRPr>
          </a:p>
        </p:txBody>
      </p:sp>
      <p:sp>
        <p:nvSpPr>
          <p:cNvPr id="1383" name="Google Shape;1383;p59"/>
          <p:cNvSpPr/>
          <p:nvPr/>
        </p:nvSpPr>
        <p:spPr>
          <a:xfrm>
            <a:off x="7047825" y="4356189"/>
            <a:ext cx="680100" cy="140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ctr">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Monitoring</a:t>
            </a:r>
            <a:endParaRPr b="0" i="0" sz="600" u="none" cap="none" strike="noStrike">
              <a:solidFill>
                <a:srgbClr val="757575"/>
              </a:solidFill>
              <a:latin typeface="Roboto"/>
              <a:ea typeface="Roboto"/>
              <a:cs typeface="Roboto"/>
              <a:sym typeface="Roboto"/>
            </a:endParaRPr>
          </a:p>
        </p:txBody>
      </p:sp>
      <p:sp>
        <p:nvSpPr>
          <p:cNvPr id="1384" name="Google Shape;1384;p59"/>
          <p:cNvSpPr txBox="1"/>
          <p:nvPr/>
        </p:nvSpPr>
        <p:spPr>
          <a:xfrm>
            <a:off x="284800" y="327400"/>
            <a:ext cx="30732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200">
                <a:solidFill>
                  <a:srgbClr val="305868"/>
                </a:solidFill>
                <a:latin typeface="Lato"/>
                <a:ea typeface="Lato"/>
                <a:cs typeface="Lato"/>
                <a:sym typeface="Lato"/>
              </a:rPr>
              <a:t>CDP on GCP</a:t>
            </a:r>
            <a:endParaRPr sz="2200">
              <a:solidFill>
                <a:srgbClr val="305868"/>
              </a:solidFill>
              <a:latin typeface="Lato"/>
              <a:ea typeface="Lato"/>
              <a:cs typeface="Lato"/>
              <a:sym typeface="Lato"/>
            </a:endParaRPr>
          </a:p>
        </p:txBody>
      </p:sp>
      <p:sp>
        <p:nvSpPr>
          <p:cNvPr id="1385" name="Google Shape;1385;p59"/>
          <p:cNvSpPr txBox="1"/>
          <p:nvPr/>
        </p:nvSpPr>
        <p:spPr>
          <a:xfrm>
            <a:off x="284800" y="693150"/>
            <a:ext cx="3308100" cy="3081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None/>
            </a:pPr>
            <a:r>
              <a:rPr lang="en" sz="1600">
                <a:solidFill>
                  <a:srgbClr val="00A3AF"/>
                </a:solidFill>
                <a:latin typeface="Roboto"/>
                <a:ea typeface="Roboto"/>
                <a:cs typeface="Roboto"/>
                <a:sym typeface="Roboto"/>
              </a:rPr>
              <a:t>High Level Architecture</a:t>
            </a:r>
            <a:endParaRPr sz="1600">
              <a:solidFill>
                <a:srgbClr val="00A3AF"/>
              </a:solidFill>
              <a:latin typeface="Roboto"/>
              <a:ea typeface="Roboto"/>
              <a:cs typeface="Roboto"/>
              <a:sym typeface="Roboto"/>
            </a:endParaRPr>
          </a:p>
        </p:txBody>
      </p:sp>
      <p:sp>
        <p:nvSpPr>
          <p:cNvPr id="1386" name="Google Shape;1386;p59"/>
          <p:cNvSpPr txBox="1"/>
          <p:nvPr/>
        </p:nvSpPr>
        <p:spPr>
          <a:xfrm>
            <a:off x="3765175" y="4169350"/>
            <a:ext cx="8520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757575"/>
                </a:solidFill>
                <a:latin typeface="Roboto"/>
                <a:ea typeface="Roboto"/>
                <a:cs typeface="Roboto"/>
                <a:sym typeface="Roboto"/>
              </a:rPr>
              <a:t>Cloud IAM</a:t>
            </a:r>
            <a:endParaRPr sz="700">
              <a:solidFill>
                <a:srgbClr val="757575"/>
              </a:solidFill>
              <a:latin typeface="Roboto"/>
              <a:ea typeface="Roboto"/>
              <a:cs typeface="Roboto"/>
              <a:sym typeface="Roboto"/>
            </a:endParaRPr>
          </a:p>
        </p:txBody>
      </p:sp>
      <p:sp>
        <p:nvSpPr>
          <p:cNvPr id="1387" name="Google Shape;1387;p59"/>
          <p:cNvSpPr/>
          <p:nvPr/>
        </p:nvSpPr>
        <p:spPr>
          <a:xfrm>
            <a:off x="1200400" y="1906975"/>
            <a:ext cx="1447800" cy="314400"/>
          </a:xfrm>
          <a:prstGeom prst="rect">
            <a:avLst/>
          </a:prstGeom>
          <a:solidFill>
            <a:srgbClr val="FFFFF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9"/>
          <p:cNvSpPr/>
          <p:nvPr/>
        </p:nvSpPr>
        <p:spPr>
          <a:xfrm>
            <a:off x="2648200" y="1843675"/>
            <a:ext cx="755400" cy="530100"/>
          </a:xfrm>
          <a:prstGeom prst="rect">
            <a:avLst/>
          </a:prstGeom>
          <a:solidFill>
            <a:srgbClr val="FFFFF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ud-IAM.png" id="1389" name="Google Shape;1389;p59"/>
          <p:cNvPicPr preferRelativeResize="0"/>
          <p:nvPr/>
        </p:nvPicPr>
        <p:blipFill rotWithShape="1">
          <a:blip r:embed="rId9">
            <a:alphaModFix/>
          </a:blip>
          <a:srcRect b="5027" l="0" r="0" t="5036"/>
          <a:stretch/>
        </p:blipFill>
        <p:spPr>
          <a:xfrm>
            <a:off x="4053996" y="3968451"/>
            <a:ext cx="274200" cy="246600"/>
          </a:xfrm>
          <a:prstGeom prst="rect">
            <a:avLst/>
          </a:prstGeom>
          <a:noFill/>
          <a:ln>
            <a:noFill/>
          </a:ln>
        </p:spPr>
      </p:pic>
      <p:pic>
        <p:nvPicPr>
          <p:cNvPr id="1390" name="Google Shape;1390;p59"/>
          <p:cNvPicPr preferRelativeResize="0"/>
          <p:nvPr/>
        </p:nvPicPr>
        <p:blipFill>
          <a:blip r:embed="rId10">
            <a:alphaModFix/>
          </a:blip>
          <a:stretch>
            <a:fillRect/>
          </a:stretch>
        </p:blipFill>
        <p:spPr>
          <a:xfrm>
            <a:off x="4549587" y="3925137"/>
            <a:ext cx="1248900" cy="702513"/>
          </a:xfrm>
          <a:prstGeom prst="rect">
            <a:avLst/>
          </a:prstGeom>
          <a:noFill/>
          <a:ln>
            <a:noFill/>
          </a:ln>
        </p:spPr>
      </p:pic>
      <p:sp>
        <p:nvSpPr>
          <p:cNvPr id="1391" name="Google Shape;1391;p59"/>
          <p:cNvSpPr txBox="1"/>
          <p:nvPr/>
        </p:nvSpPr>
        <p:spPr>
          <a:xfrm>
            <a:off x="3872508" y="2560250"/>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sz="700">
              <a:solidFill>
                <a:srgbClr val="757575"/>
              </a:solidFill>
              <a:latin typeface="Roboto"/>
              <a:ea typeface="Roboto"/>
              <a:cs typeface="Roboto"/>
              <a:sym typeface="Roboto"/>
            </a:endParaRPr>
          </a:p>
        </p:txBody>
      </p:sp>
      <p:sp>
        <p:nvSpPr>
          <p:cNvPr id="1392" name="Google Shape;1392;p59"/>
          <p:cNvSpPr txBox="1"/>
          <p:nvPr/>
        </p:nvSpPr>
        <p:spPr>
          <a:xfrm>
            <a:off x="3872508" y="202573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Compute</a:t>
            </a:r>
            <a:endParaRPr sz="700">
              <a:solidFill>
                <a:srgbClr val="757575"/>
              </a:solidFill>
              <a:latin typeface="Roboto"/>
              <a:ea typeface="Roboto"/>
              <a:cs typeface="Roboto"/>
              <a:sym typeface="Roboto"/>
            </a:endParaRPr>
          </a:p>
        </p:txBody>
      </p:sp>
      <p:pic>
        <p:nvPicPr>
          <p:cNvPr descr="Cloud-Storage.png" id="1393" name="Google Shape;1393;p59"/>
          <p:cNvPicPr preferRelativeResize="0"/>
          <p:nvPr/>
        </p:nvPicPr>
        <p:blipFill rotWithShape="1">
          <a:blip r:embed="rId11">
            <a:alphaModFix/>
          </a:blip>
          <a:srcRect b="5076" l="0" r="0" t="5076"/>
          <a:stretch/>
        </p:blipFill>
        <p:spPr>
          <a:xfrm>
            <a:off x="4052508" y="2335825"/>
            <a:ext cx="320100" cy="283500"/>
          </a:xfrm>
          <a:prstGeom prst="rect">
            <a:avLst/>
          </a:prstGeom>
          <a:noFill/>
          <a:ln>
            <a:noFill/>
          </a:ln>
        </p:spPr>
      </p:pic>
      <p:pic>
        <p:nvPicPr>
          <p:cNvPr descr="Compute-Engine.png" id="1394" name="Google Shape;1394;p59"/>
          <p:cNvPicPr preferRelativeResize="0"/>
          <p:nvPr/>
        </p:nvPicPr>
        <p:blipFill rotWithShape="1">
          <a:blip r:embed="rId12">
            <a:alphaModFix/>
          </a:blip>
          <a:srcRect b="5092" l="0" r="0" t="5092"/>
          <a:stretch/>
        </p:blipFill>
        <p:spPr>
          <a:xfrm>
            <a:off x="4052808" y="1767412"/>
            <a:ext cx="319500" cy="287100"/>
          </a:xfrm>
          <a:prstGeom prst="rect">
            <a:avLst/>
          </a:prstGeom>
          <a:noFill/>
          <a:ln>
            <a:noFill/>
          </a:ln>
        </p:spPr>
      </p:pic>
      <p:sp>
        <p:nvSpPr>
          <p:cNvPr id="1395" name="Google Shape;1395;p59"/>
          <p:cNvSpPr txBox="1"/>
          <p:nvPr/>
        </p:nvSpPr>
        <p:spPr>
          <a:xfrm>
            <a:off x="4851145" y="2694250"/>
            <a:ext cx="7554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Cloud SQL</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396" name="Google Shape;1396;p59"/>
          <p:cNvSpPr txBox="1"/>
          <p:nvPr/>
        </p:nvSpPr>
        <p:spPr>
          <a:xfrm>
            <a:off x="4888795" y="3218625"/>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397" name="Google Shape;1397;p59"/>
          <p:cNvSpPr txBox="1"/>
          <p:nvPr/>
        </p:nvSpPr>
        <p:spPr>
          <a:xfrm>
            <a:off x="4888795" y="2164175"/>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Compute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QL.png" id="1398" name="Google Shape;1398;p59"/>
          <p:cNvPicPr preferRelativeResize="0"/>
          <p:nvPr/>
        </p:nvPicPr>
        <p:blipFill rotWithShape="1">
          <a:blip r:embed="rId13">
            <a:alphaModFix/>
          </a:blip>
          <a:srcRect b="5092" l="0" r="0" t="5092"/>
          <a:stretch/>
        </p:blipFill>
        <p:spPr>
          <a:xfrm>
            <a:off x="5068795" y="2462938"/>
            <a:ext cx="320100" cy="283500"/>
          </a:xfrm>
          <a:prstGeom prst="rect">
            <a:avLst/>
          </a:prstGeom>
          <a:noFill/>
          <a:ln>
            <a:noFill/>
          </a:ln>
        </p:spPr>
      </p:pic>
      <p:pic>
        <p:nvPicPr>
          <p:cNvPr descr="Cloud-Storage.png" id="1399" name="Google Shape;1399;p59"/>
          <p:cNvPicPr preferRelativeResize="0"/>
          <p:nvPr/>
        </p:nvPicPr>
        <p:blipFill rotWithShape="1">
          <a:blip r:embed="rId11">
            <a:alphaModFix/>
          </a:blip>
          <a:srcRect b="5076" l="0" r="0" t="5076"/>
          <a:stretch/>
        </p:blipFill>
        <p:spPr>
          <a:xfrm>
            <a:off x="5068795" y="2946563"/>
            <a:ext cx="320100" cy="283500"/>
          </a:xfrm>
          <a:prstGeom prst="rect">
            <a:avLst/>
          </a:prstGeom>
          <a:noFill/>
          <a:ln>
            <a:noFill/>
          </a:ln>
        </p:spPr>
      </p:pic>
      <p:pic>
        <p:nvPicPr>
          <p:cNvPr descr="Compute-Engine.png" id="1400" name="Google Shape;1400;p59"/>
          <p:cNvPicPr preferRelativeResize="0"/>
          <p:nvPr/>
        </p:nvPicPr>
        <p:blipFill rotWithShape="1">
          <a:blip r:embed="rId12">
            <a:alphaModFix/>
          </a:blip>
          <a:srcRect b="5092" l="0" r="0" t="5092"/>
          <a:stretch/>
        </p:blipFill>
        <p:spPr>
          <a:xfrm>
            <a:off x="5069695" y="1926974"/>
            <a:ext cx="318300" cy="285900"/>
          </a:xfrm>
          <a:prstGeom prst="rect">
            <a:avLst/>
          </a:prstGeom>
          <a:noFill/>
          <a:ln>
            <a:noFill/>
          </a:ln>
        </p:spPr>
      </p:pic>
      <p:grpSp>
        <p:nvGrpSpPr>
          <p:cNvPr id="1401" name="Google Shape;1401;p59"/>
          <p:cNvGrpSpPr/>
          <p:nvPr/>
        </p:nvGrpSpPr>
        <p:grpSpPr>
          <a:xfrm>
            <a:off x="5908044" y="664838"/>
            <a:ext cx="1129663" cy="499900"/>
            <a:chOff x="5922750" y="664838"/>
            <a:chExt cx="1129663" cy="499900"/>
          </a:xfrm>
        </p:grpSpPr>
        <p:sp>
          <p:nvSpPr>
            <p:cNvPr id="1402" name="Google Shape;1402;p59"/>
            <p:cNvSpPr txBox="1"/>
            <p:nvPr/>
          </p:nvSpPr>
          <p:spPr>
            <a:xfrm>
              <a:off x="5922750" y="90848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Compute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ompute-Engine.png" id="1403" name="Google Shape;1403;p59"/>
            <p:cNvPicPr preferRelativeResize="0"/>
            <p:nvPr/>
          </p:nvPicPr>
          <p:blipFill rotWithShape="1">
            <a:blip r:embed="rId12">
              <a:alphaModFix/>
            </a:blip>
            <a:srcRect b="5092" l="0" r="0" t="5092"/>
            <a:stretch/>
          </p:blipFill>
          <p:spPr>
            <a:xfrm>
              <a:off x="6100075" y="668812"/>
              <a:ext cx="318300" cy="285900"/>
            </a:xfrm>
            <a:prstGeom prst="rect">
              <a:avLst/>
            </a:prstGeom>
            <a:noFill/>
            <a:ln>
              <a:noFill/>
            </a:ln>
          </p:spPr>
        </p:pic>
        <p:sp>
          <p:nvSpPr>
            <p:cNvPr id="1404" name="Google Shape;1404;p59"/>
            <p:cNvSpPr txBox="1"/>
            <p:nvPr/>
          </p:nvSpPr>
          <p:spPr>
            <a:xfrm>
              <a:off x="6372313" y="912438"/>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torage.png" id="1405" name="Google Shape;1405;p59"/>
            <p:cNvPicPr preferRelativeResize="0"/>
            <p:nvPr/>
          </p:nvPicPr>
          <p:blipFill rotWithShape="1">
            <a:blip r:embed="rId11">
              <a:alphaModFix/>
            </a:blip>
            <a:srcRect b="5076" l="0" r="0" t="5076"/>
            <a:stretch/>
          </p:blipFill>
          <p:spPr>
            <a:xfrm>
              <a:off x="6548738" y="664838"/>
              <a:ext cx="320100" cy="283500"/>
            </a:xfrm>
            <a:prstGeom prst="rect">
              <a:avLst/>
            </a:prstGeom>
            <a:noFill/>
            <a:ln>
              <a:noFill/>
            </a:ln>
          </p:spPr>
        </p:pic>
      </p:grpSp>
      <p:grpSp>
        <p:nvGrpSpPr>
          <p:cNvPr id="1406" name="Google Shape;1406;p59"/>
          <p:cNvGrpSpPr/>
          <p:nvPr/>
        </p:nvGrpSpPr>
        <p:grpSpPr>
          <a:xfrm>
            <a:off x="5908044" y="1513238"/>
            <a:ext cx="1129663" cy="499900"/>
            <a:chOff x="5912894" y="1513238"/>
            <a:chExt cx="1129663" cy="499900"/>
          </a:xfrm>
        </p:grpSpPr>
        <p:pic>
          <p:nvPicPr>
            <p:cNvPr id="1407" name="Google Shape;1407;p59"/>
            <p:cNvPicPr preferRelativeResize="0"/>
            <p:nvPr/>
          </p:nvPicPr>
          <p:blipFill>
            <a:blip r:embed="rId14">
              <a:alphaModFix/>
            </a:blip>
            <a:stretch>
              <a:fillRect/>
            </a:stretch>
          </p:blipFill>
          <p:spPr>
            <a:xfrm>
              <a:off x="6092894" y="1515938"/>
              <a:ext cx="320100" cy="285726"/>
            </a:xfrm>
            <a:prstGeom prst="rect">
              <a:avLst/>
            </a:prstGeom>
            <a:noFill/>
            <a:ln>
              <a:noFill/>
            </a:ln>
          </p:spPr>
        </p:pic>
        <p:sp>
          <p:nvSpPr>
            <p:cNvPr id="1408" name="Google Shape;1408;p59"/>
            <p:cNvSpPr txBox="1"/>
            <p:nvPr/>
          </p:nvSpPr>
          <p:spPr>
            <a:xfrm>
              <a:off x="5912894" y="175688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GKE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409" name="Google Shape;1409;p59"/>
            <p:cNvSpPr txBox="1"/>
            <p:nvPr/>
          </p:nvSpPr>
          <p:spPr>
            <a:xfrm>
              <a:off x="6362456" y="1760838"/>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torage.png" id="1410" name="Google Shape;1410;p59"/>
            <p:cNvPicPr preferRelativeResize="0"/>
            <p:nvPr/>
          </p:nvPicPr>
          <p:blipFill rotWithShape="1">
            <a:blip r:embed="rId11">
              <a:alphaModFix/>
            </a:blip>
            <a:srcRect b="5076" l="0" r="0" t="5076"/>
            <a:stretch/>
          </p:blipFill>
          <p:spPr>
            <a:xfrm>
              <a:off x="6538881" y="1513238"/>
              <a:ext cx="320100" cy="283500"/>
            </a:xfrm>
            <a:prstGeom prst="rect">
              <a:avLst/>
            </a:prstGeom>
            <a:noFill/>
            <a:ln>
              <a:noFill/>
            </a:ln>
          </p:spPr>
        </p:pic>
      </p:grpSp>
      <p:grpSp>
        <p:nvGrpSpPr>
          <p:cNvPr id="1411" name="Google Shape;1411;p59"/>
          <p:cNvGrpSpPr/>
          <p:nvPr/>
        </p:nvGrpSpPr>
        <p:grpSpPr>
          <a:xfrm>
            <a:off x="5908044" y="2359975"/>
            <a:ext cx="1129663" cy="499900"/>
            <a:chOff x="5912894" y="1513238"/>
            <a:chExt cx="1129663" cy="499900"/>
          </a:xfrm>
        </p:grpSpPr>
        <p:pic>
          <p:nvPicPr>
            <p:cNvPr id="1412" name="Google Shape;1412;p59"/>
            <p:cNvPicPr preferRelativeResize="0"/>
            <p:nvPr/>
          </p:nvPicPr>
          <p:blipFill>
            <a:blip r:embed="rId14">
              <a:alphaModFix/>
            </a:blip>
            <a:stretch>
              <a:fillRect/>
            </a:stretch>
          </p:blipFill>
          <p:spPr>
            <a:xfrm>
              <a:off x="6092894" y="1515938"/>
              <a:ext cx="320100" cy="285726"/>
            </a:xfrm>
            <a:prstGeom prst="rect">
              <a:avLst/>
            </a:prstGeom>
            <a:noFill/>
            <a:ln>
              <a:noFill/>
            </a:ln>
          </p:spPr>
        </p:pic>
        <p:sp>
          <p:nvSpPr>
            <p:cNvPr id="1413" name="Google Shape;1413;p59"/>
            <p:cNvSpPr txBox="1"/>
            <p:nvPr/>
          </p:nvSpPr>
          <p:spPr>
            <a:xfrm>
              <a:off x="5912894" y="175688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GKE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414" name="Google Shape;1414;p59"/>
            <p:cNvSpPr txBox="1"/>
            <p:nvPr/>
          </p:nvSpPr>
          <p:spPr>
            <a:xfrm>
              <a:off x="6362456" y="1760838"/>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torage.png" id="1415" name="Google Shape;1415;p59"/>
            <p:cNvPicPr preferRelativeResize="0"/>
            <p:nvPr/>
          </p:nvPicPr>
          <p:blipFill rotWithShape="1">
            <a:blip r:embed="rId11">
              <a:alphaModFix/>
            </a:blip>
            <a:srcRect b="5076" l="0" r="0" t="5076"/>
            <a:stretch/>
          </p:blipFill>
          <p:spPr>
            <a:xfrm>
              <a:off x="6538881" y="1513238"/>
              <a:ext cx="320100" cy="283500"/>
            </a:xfrm>
            <a:prstGeom prst="rect">
              <a:avLst/>
            </a:prstGeom>
            <a:noFill/>
            <a:ln>
              <a:noFill/>
            </a:ln>
          </p:spPr>
        </p:pic>
      </p:grpSp>
      <p:grpSp>
        <p:nvGrpSpPr>
          <p:cNvPr id="1416" name="Google Shape;1416;p59"/>
          <p:cNvGrpSpPr/>
          <p:nvPr/>
        </p:nvGrpSpPr>
        <p:grpSpPr>
          <a:xfrm>
            <a:off x="5908044" y="3206213"/>
            <a:ext cx="1129663" cy="499900"/>
            <a:chOff x="5912894" y="1513238"/>
            <a:chExt cx="1129663" cy="499900"/>
          </a:xfrm>
        </p:grpSpPr>
        <p:pic>
          <p:nvPicPr>
            <p:cNvPr id="1417" name="Google Shape;1417;p59"/>
            <p:cNvPicPr preferRelativeResize="0"/>
            <p:nvPr/>
          </p:nvPicPr>
          <p:blipFill>
            <a:blip r:embed="rId14">
              <a:alphaModFix/>
            </a:blip>
            <a:stretch>
              <a:fillRect/>
            </a:stretch>
          </p:blipFill>
          <p:spPr>
            <a:xfrm>
              <a:off x="6092894" y="1515938"/>
              <a:ext cx="320100" cy="285726"/>
            </a:xfrm>
            <a:prstGeom prst="rect">
              <a:avLst/>
            </a:prstGeom>
            <a:noFill/>
            <a:ln>
              <a:noFill/>
            </a:ln>
          </p:spPr>
        </p:pic>
        <p:sp>
          <p:nvSpPr>
            <p:cNvPr id="1418" name="Google Shape;1418;p59"/>
            <p:cNvSpPr txBox="1"/>
            <p:nvPr/>
          </p:nvSpPr>
          <p:spPr>
            <a:xfrm>
              <a:off x="5912894" y="175688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GKE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419" name="Google Shape;1419;p59"/>
            <p:cNvSpPr txBox="1"/>
            <p:nvPr/>
          </p:nvSpPr>
          <p:spPr>
            <a:xfrm>
              <a:off x="6362456" y="1760838"/>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torage.png" id="1420" name="Google Shape;1420;p59"/>
            <p:cNvPicPr preferRelativeResize="0"/>
            <p:nvPr/>
          </p:nvPicPr>
          <p:blipFill rotWithShape="1">
            <a:blip r:embed="rId11">
              <a:alphaModFix/>
            </a:blip>
            <a:srcRect b="5076" l="0" r="0" t="5076"/>
            <a:stretch/>
          </p:blipFill>
          <p:spPr>
            <a:xfrm>
              <a:off x="6538881" y="1513238"/>
              <a:ext cx="320100" cy="283500"/>
            </a:xfrm>
            <a:prstGeom prst="rect">
              <a:avLst/>
            </a:prstGeom>
            <a:noFill/>
            <a:ln>
              <a:noFill/>
            </a:ln>
          </p:spPr>
        </p:pic>
      </p:grpSp>
      <p:grpSp>
        <p:nvGrpSpPr>
          <p:cNvPr id="1421" name="Google Shape;1421;p59"/>
          <p:cNvGrpSpPr/>
          <p:nvPr/>
        </p:nvGrpSpPr>
        <p:grpSpPr>
          <a:xfrm>
            <a:off x="5908044" y="4059213"/>
            <a:ext cx="1129663" cy="499900"/>
            <a:chOff x="5912894" y="1513238"/>
            <a:chExt cx="1129663" cy="499900"/>
          </a:xfrm>
        </p:grpSpPr>
        <p:pic>
          <p:nvPicPr>
            <p:cNvPr id="1422" name="Google Shape;1422;p59"/>
            <p:cNvPicPr preferRelativeResize="0"/>
            <p:nvPr/>
          </p:nvPicPr>
          <p:blipFill>
            <a:blip r:embed="rId14">
              <a:alphaModFix/>
            </a:blip>
            <a:stretch>
              <a:fillRect/>
            </a:stretch>
          </p:blipFill>
          <p:spPr>
            <a:xfrm>
              <a:off x="6092894" y="1515938"/>
              <a:ext cx="320100" cy="285726"/>
            </a:xfrm>
            <a:prstGeom prst="rect">
              <a:avLst/>
            </a:prstGeom>
            <a:noFill/>
            <a:ln>
              <a:noFill/>
            </a:ln>
          </p:spPr>
        </p:pic>
        <p:sp>
          <p:nvSpPr>
            <p:cNvPr id="1423" name="Google Shape;1423;p59"/>
            <p:cNvSpPr txBox="1"/>
            <p:nvPr/>
          </p:nvSpPr>
          <p:spPr>
            <a:xfrm>
              <a:off x="5912894" y="1756888"/>
              <a:ext cx="680100" cy="252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GKE</a:t>
              </a:r>
              <a:endParaRPr sz="700">
                <a:solidFill>
                  <a:srgbClr val="757575"/>
                </a:solidFill>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sp>
          <p:nvSpPr>
            <p:cNvPr id="1424" name="Google Shape;1424;p59"/>
            <p:cNvSpPr txBox="1"/>
            <p:nvPr/>
          </p:nvSpPr>
          <p:spPr>
            <a:xfrm>
              <a:off x="6362456" y="1760838"/>
              <a:ext cx="6801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808080"/>
                  </a:solidFill>
                  <a:latin typeface="Roboto"/>
                  <a:ea typeface="Roboto"/>
                  <a:cs typeface="Roboto"/>
                  <a:sym typeface="Roboto"/>
                </a:rPr>
                <a:t>Storage</a:t>
              </a:r>
              <a:endParaRPr>
                <a:latin typeface="Roboto"/>
                <a:ea typeface="Roboto"/>
                <a:cs typeface="Roboto"/>
                <a:sym typeface="Roboto"/>
              </a:endParaRPr>
            </a:p>
            <a:p>
              <a:pPr indent="0" lvl="0" marL="0" rtl="0" algn="ctr">
                <a:lnSpc>
                  <a:spcPct val="100000"/>
                </a:lnSpc>
                <a:spcBef>
                  <a:spcPts val="0"/>
                </a:spcBef>
                <a:spcAft>
                  <a:spcPts val="0"/>
                </a:spcAft>
                <a:buNone/>
              </a:pPr>
              <a:r>
                <a:t/>
              </a:r>
              <a:endParaRPr sz="700">
                <a:solidFill>
                  <a:srgbClr val="757575"/>
                </a:solidFill>
                <a:latin typeface="Roboto"/>
                <a:ea typeface="Roboto"/>
                <a:cs typeface="Roboto"/>
                <a:sym typeface="Roboto"/>
              </a:endParaRPr>
            </a:p>
          </p:txBody>
        </p:sp>
        <p:pic>
          <p:nvPicPr>
            <p:cNvPr descr="Cloud-Storage.png" id="1425" name="Google Shape;1425;p59"/>
            <p:cNvPicPr preferRelativeResize="0"/>
            <p:nvPr/>
          </p:nvPicPr>
          <p:blipFill rotWithShape="1">
            <a:blip r:embed="rId11">
              <a:alphaModFix/>
            </a:blip>
            <a:srcRect b="5076" l="0" r="0" t="5076"/>
            <a:stretch/>
          </p:blipFill>
          <p:spPr>
            <a:xfrm>
              <a:off x="6538881" y="1513238"/>
              <a:ext cx="320100" cy="283500"/>
            </a:xfrm>
            <a:prstGeom prst="rect">
              <a:avLst/>
            </a:prstGeom>
            <a:noFill/>
            <a:ln>
              <a:noFill/>
            </a:ln>
          </p:spPr>
        </p:pic>
      </p:grpSp>
      <p:pic>
        <p:nvPicPr>
          <p:cNvPr id="1426" name="Google Shape;1426;p59"/>
          <p:cNvPicPr preferRelativeResize="0"/>
          <p:nvPr/>
        </p:nvPicPr>
        <p:blipFill>
          <a:blip r:embed="rId15">
            <a:alphaModFix/>
          </a:blip>
          <a:stretch>
            <a:fillRect/>
          </a:stretch>
        </p:blipFill>
        <p:spPr>
          <a:xfrm>
            <a:off x="8439517" y="3961034"/>
            <a:ext cx="230100" cy="226666"/>
          </a:xfrm>
          <a:prstGeom prst="rect">
            <a:avLst/>
          </a:prstGeom>
          <a:noFill/>
          <a:ln>
            <a:noFill/>
          </a:ln>
        </p:spPr>
      </p:pic>
      <p:pic>
        <p:nvPicPr>
          <p:cNvPr id="1427" name="Google Shape;1427;p59"/>
          <p:cNvPicPr preferRelativeResize="0"/>
          <p:nvPr/>
        </p:nvPicPr>
        <p:blipFill>
          <a:blip r:embed="rId16">
            <a:alphaModFix/>
          </a:blip>
          <a:stretch>
            <a:fillRect/>
          </a:stretch>
        </p:blipFill>
        <p:spPr>
          <a:xfrm>
            <a:off x="8439525" y="3123503"/>
            <a:ext cx="230100" cy="226614"/>
          </a:xfrm>
          <a:prstGeom prst="rect">
            <a:avLst/>
          </a:prstGeom>
          <a:noFill/>
          <a:ln>
            <a:noFill/>
          </a:ln>
        </p:spPr>
      </p:pic>
      <p:pic>
        <p:nvPicPr>
          <p:cNvPr id="1428" name="Google Shape;1428;p59"/>
          <p:cNvPicPr preferRelativeResize="0"/>
          <p:nvPr/>
        </p:nvPicPr>
        <p:blipFill>
          <a:blip r:embed="rId17">
            <a:alphaModFix/>
          </a:blip>
          <a:stretch>
            <a:fillRect/>
          </a:stretch>
        </p:blipFill>
        <p:spPr>
          <a:xfrm>
            <a:off x="8439525" y="2271935"/>
            <a:ext cx="230100" cy="223127"/>
          </a:xfrm>
          <a:prstGeom prst="rect">
            <a:avLst/>
          </a:prstGeom>
          <a:noFill/>
          <a:ln>
            <a:noFill/>
          </a:ln>
        </p:spPr>
      </p:pic>
      <p:pic>
        <p:nvPicPr>
          <p:cNvPr id="1429" name="Google Shape;1429;p59"/>
          <p:cNvPicPr preferRelativeResize="0"/>
          <p:nvPr/>
        </p:nvPicPr>
        <p:blipFill>
          <a:blip r:embed="rId18">
            <a:alphaModFix/>
          </a:blip>
          <a:stretch>
            <a:fillRect/>
          </a:stretch>
        </p:blipFill>
        <p:spPr>
          <a:xfrm>
            <a:off x="8439525" y="567486"/>
            <a:ext cx="230100" cy="213181"/>
          </a:xfrm>
          <a:prstGeom prst="rect">
            <a:avLst/>
          </a:prstGeom>
          <a:noFill/>
          <a:ln>
            <a:noFill/>
          </a:ln>
        </p:spPr>
      </p:pic>
      <p:pic>
        <p:nvPicPr>
          <p:cNvPr id="1430" name="Google Shape;1430;p59"/>
          <p:cNvPicPr preferRelativeResize="0"/>
          <p:nvPr/>
        </p:nvPicPr>
        <p:blipFill>
          <a:blip r:embed="rId19">
            <a:alphaModFix/>
          </a:blip>
          <a:stretch>
            <a:fillRect/>
          </a:stretch>
        </p:blipFill>
        <p:spPr>
          <a:xfrm>
            <a:off x="8439517" y="1416403"/>
            <a:ext cx="230100" cy="219797"/>
          </a:xfrm>
          <a:prstGeom prst="rect">
            <a:avLst/>
          </a:prstGeom>
          <a:noFill/>
          <a:ln>
            <a:noFill/>
          </a:ln>
        </p:spPr>
      </p:pic>
      <p:pic>
        <p:nvPicPr>
          <p:cNvPr id="1431" name="Google Shape;1431;p59"/>
          <p:cNvPicPr preferRelativeResize="0"/>
          <p:nvPr/>
        </p:nvPicPr>
        <p:blipFill>
          <a:blip r:embed="rId20">
            <a:alphaModFix/>
          </a:blip>
          <a:stretch>
            <a:fillRect/>
          </a:stretch>
        </p:blipFill>
        <p:spPr>
          <a:xfrm>
            <a:off x="8439517" y="985252"/>
            <a:ext cx="230100" cy="226560"/>
          </a:xfrm>
          <a:prstGeom prst="rect">
            <a:avLst/>
          </a:prstGeom>
          <a:noFill/>
          <a:ln>
            <a:noFill/>
          </a:ln>
        </p:spPr>
      </p:pic>
      <p:sp>
        <p:nvSpPr>
          <p:cNvPr id="1432" name="Google Shape;1432;p59"/>
          <p:cNvSpPr/>
          <p:nvPr/>
        </p:nvSpPr>
        <p:spPr>
          <a:xfrm>
            <a:off x="5846150" y="1235600"/>
            <a:ext cx="2928900" cy="3359100"/>
          </a:xfrm>
          <a:prstGeom prst="rect">
            <a:avLst/>
          </a:prstGeom>
          <a:solidFill>
            <a:srgbClr val="FFFFF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0"/>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Clr>
                <a:schemeClr val="dk1"/>
              </a:buClr>
              <a:buSzPts val="3800"/>
              <a:buFont typeface="Lato"/>
              <a:buNone/>
            </a:pPr>
            <a:r>
              <a:rPr lang="en"/>
              <a:t>CDP PRIVATE CLOUD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61"/>
          <p:cNvSpPr txBox="1"/>
          <p:nvPr>
            <p:ph idx="1"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p>
            <a:pPr indent="0" lvl="0" marL="0" rtl="0" algn="ctr">
              <a:lnSpc>
                <a:spcPct val="90000"/>
              </a:lnSpc>
              <a:spcBef>
                <a:spcPts val="450"/>
              </a:spcBef>
              <a:spcAft>
                <a:spcPts val="0"/>
              </a:spcAft>
              <a:buSzPts val="2320"/>
              <a:buNone/>
            </a:pPr>
            <a:r>
              <a:rPr b="1" i="1" lang="en" sz="2900">
                <a:solidFill>
                  <a:schemeClr val="dk2"/>
                </a:solidFill>
              </a:rPr>
              <a:t>CDP PRIVATE CLOUD</a:t>
            </a:r>
            <a:endParaRPr b="1" i="1" sz="2900">
              <a:solidFill>
                <a:schemeClr val="dk2"/>
              </a:solidFill>
            </a:endParaRPr>
          </a:p>
          <a:p>
            <a:pPr indent="0" lvl="0" marL="0" rtl="0" algn="ctr">
              <a:lnSpc>
                <a:spcPct val="90000"/>
              </a:lnSpc>
              <a:spcBef>
                <a:spcPts val="450"/>
              </a:spcBef>
              <a:spcAft>
                <a:spcPts val="0"/>
              </a:spcAft>
              <a:buSzPts val="640"/>
              <a:buNone/>
            </a:pPr>
            <a:r>
              <a:t/>
            </a:r>
            <a:endParaRPr b="1" i="1" sz="800">
              <a:solidFill>
                <a:schemeClr val="dk2"/>
              </a:solidFill>
            </a:endParaRPr>
          </a:p>
          <a:p>
            <a:pPr indent="0" lvl="0" marL="0" rtl="0" algn="ctr">
              <a:lnSpc>
                <a:spcPct val="90000"/>
              </a:lnSpc>
              <a:spcBef>
                <a:spcPts val="450"/>
              </a:spcBef>
              <a:spcAft>
                <a:spcPts val="0"/>
              </a:spcAft>
              <a:buSzPts val="1680"/>
              <a:buNone/>
            </a:pPr>
            <a:r>
              <a:rPr i="1" lang="en" sz="2100" cap="none">
                <a:solidFill>
                  <a:schemeClr val="dk2"/>
                </a:solidFill>
              </a:rPr>
              <a:t>An </a:t>
            </a:r>
            <a:r>
              <a:rPr b="1" i="1" lang="en" sz="2100" cap="none">
                <a:solidFill>
                  <a:schemeClr val="accent1"/>
                </a:solidFill>
              </a:rPr>
              <a:t>enterprise data platform</a:t>
            </a:r>
            <a:r>
              <a:rPr i="1" lang="en" sz="2100" cap="none">
                <a:solidFill>
                  <a:schemeClr val="dk2"/>
                </a:solidFill>
              </a:rPr>
              <a:t> with next generation cloud-native hybrid data architecture, enabling </a:t>
            </a:r>
            <a:r>
              <a:rPr b="1" i="1" lang="en" sz="2100" cap="none">
                <a:solidFill>
                  <a:schemeClr val="accent1"/>
                </a:solidFill>
              </a:rPr>
              <a:t>on-premises deployments</a:t>
            </a:r>
            <a:r>
              <a:rPr i="1" lang="en" sz="2100" cap="none">
                <a:solidFill>
                  <a:schemeClr val="dk2"/>
                </a:solidFill>
              </a:rPr>
              <a:t> with the agility, flexibility and cost-efficiency of cloud architectures</a:t>
            </a:r>
            <a:endParaRPr sz="4500" cap="none"/>
          </a:p>
        </p:txBody>
      </p:sp>
      <p:sp>
        <p:nvSpPr>
          <p:cNvPr id="1443" name="Google Shape;1443;p61"/>
          <p:cNvSpPr txBox="1"/>
          <p:nvPr>
            <p:ph idx="2"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p>
            <a:pPr indent="0" lvl="0" marL="0" rtl="0" algn="ctr">
              <a:spcBef>
                <a:spcPts val="0"/>
              </a:spcBef>
              <a:spcAft>
                <a:spcPts val="0"/>
              </a:spcAft>
              <a:buSzPts val="144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2"/>
          <p:cNvSpPr txBox="1"/>
          <p:nvPr/>
        </p:nvSpPr>
        <p:spPr>
          <a:xfrm>
            <a:off x="419100" y="457200"/>
            <a:ext cx="45933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Roboto"/>
              <a:buNone/>
            </a:pPr>
            <a:r>
              <a:t/>
            </a:r>
            <a:endParaRPr sz="2200">
              <a:solidFill>
                <a:srgbClr val="305868"/>
              </a:solidFill>
              <a:latin typeface="Lato"/>
              <a:ea typeface="Lato"/>
              <a:cs typeface="Lato"/>
              <a:sym typeface="Lato"/>
            </a:endParaRPr>
          </a:p>
        </p:txBody>
      </p:sp>
      <p:sp>
        <p:nvSpPr>
          <p:cNvPr id="1449" name="Google Shape;1449;p62"/>
          <p:cNvSpPr txBox="1"/>
          <p:nvPr/>
        </p:nvSpPr>
        <p:spPr>
          <a:xfrm>
            <a:off x="963985" y="1452025"/>
            <a:ext cx="2825700" cy="3062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305868"/>
              </a:buClr>
              <a:buSzPts val="1300"/>
              <a:buFont typeface="Roboto"/>
              <a:buNone/>
            </a:pPr>
            <a:r>
              <a:rPr b="1" lang="en" sz="1300">
                <a:solidFill>
                  <a:srgbClr val="305868"/>
                </a:solidFill>
                <a:latin typeface="Roboto"/>
                <a:ea typeface="Roboto"/>
                <a:cs typeface="Roboto"/>
                <a:sym typeface="Roboto"/>
              </a:rPr>
              <a:t>New set of data analytics applications</a:t>
            </a:r>
            <a:endParaRPr b="1" sz="1300">
              <a:solidFill>
                <a:srgbClr val="305868"/>
              </a:solidFill>
              <a:latin typeface="Roboto"/>
              <a:ea typeface="Roboto"/>
              <a:cs typeface="Roboto"/>
              <a:sym typeface="Roboto"/>
            </a:endParaRPr>
          </a:p>
          <a:p>
            <a:pPr indent="0" lvl="0" marL="0" marR="0" rtl="0" algn="l">
              <a:spcBef>
                <a:spcPts val="0"/>
              </a:spcBef>
              <a:spcAft>
                <a:spcPts val="0"/>
              </a:spcAft>
              <a:buClr>
                <a:srgbClr val="305868"/>
              </a:buClr>
              <a:buSzPts val="1100"/>
              <a:buFont typeface="Roboto"/>
              <a:buNone/>
            </a:pPr>
            <a:r>
              <a:rPr lang="en" sz="1100">
                <a:solidFill>
                  <a:srgbClr val="305868"/>
                </a:solidFill>
                <a:latin typeface="Roboto"/>
                <a:ea typeface="Roboto"/>
                <a:cs typeface="Roboto"/>
                <a:sym typeface="Roboto"/>
              </a:rPr>
              <a:t>Featuring use-case optimized interfaces</a:t>
            </a:r>
            <a:endParaRPr sz="1100">
              <a:solidFill>
                <a:srgbClr val="305868"/>
              </a:solidFill>
              <a:latin typeface="Roboto"/>
              <a:ea typeface="Roboto"/>
              <a:cs typeface="Roboto"/>
              <a:sym typeface="Roboto"/>
            </a:endParaRPr>
          </a:p>
          <a:p>
            <a:pPr indent="0" lvl="0" marL="0" marR="0" rtl="0" algn="l">
              <a:spcBef>
                <a:spcPts val="0"/>
              </a:spcBef>
              <a:spcAft>
                <a:spcPts val="0"/>
              </a:spcAft>
              <a:buClr>
                <a:schemeClr val="dk1"/>
              </a:buClr>
              <a:buSzPts val="1100"/>
              <a:buFont typeface="Roboto"/>
              <a:buNone/>
            </a:pPr>
            <a:r>
              <a:t/>
            </a:r>
            <a:endParaRPr sz="1100">
              <a:solidFill>
                <a:srgbClr val="305868"/>
              </a:solidFill>
              <a:latin typeface="Roboto"/>
              <a:ea typeface="Roboto"/>
              <a:cs typeface="Roboto"/>
              <a:sym typeface="Roboto"/>
            </a:endParaRPr>
          </a:p>
          <a:p>
            <a:pPr indent="0" lvl="0" marL="0" marR="0" rtl="0" algn="l">
              <a:spcBef>
                <a:spcPts val="0"/>
              </a:spcBef>
              <a:spcAft>
                <a:spcPts val="0"/>
              </a:spcAft>
              <a:buClr>
                <a:schemeClr val="dk1"/>
              </a:buClr>
              <a:buSzPts val="1100"/>
              <a:buFont typeface="Roboto"/>
              <a:buNone/>
            </a:pPr>
            <a:r>
              <a:t/>
            </a:r>
            <a:endParaRPr sz="1100">
              <a:solidFill>
                <a:srgbClr val="305868"/>
              </a:solidFill>
              <a:latin typeface="Roboto"/>
              <a:ea typeface="Roboto"/>
              <a:cs typeface="Roboto"/>
              <a:sym typeface="Roboto"/>
            </a:endParaRPr>
          </a:p>
          <a:p>
            <a:pPr indent="0" lvl="0" marL="457200" marR="0" rtl="0" algn="l">
              <a:spcBef>
                <a:spcPts val="0"/>
              </a:spcBef>
              <a:spcAft>
                <a:spcPts val="0"/>
              </a:spcAft>
              <a:buClr>
                <a:schemeClr val="dk1"/>
              </a:buClr>
              <a:buSzPts val="1300"/>
              <a:buFont typeface="Roboto"/>
              <a:buNone/>
            </a:pPr>
            <a:r>
              <a:t/>
            </a:r>
            <a:endParaRPr b="1" sz="1300">
              <a:solidFill>
                <a:srgbClr val="305868"/>
              </a:solidFill>
              <a:latin typeface="Roboto"/>
              <a:ea typeface="Roboto"/>
              <a:cs typeface="Roboto"/>
              <a:sym typeface="Roboto"/>
            </a:endParaRPr>
          </a:p>
          <a:p>
            <a:pPr indent="0" lvl="0" marL="0" marR="0" rtl="0" algn="l">
              <a:spcBef>
                <a:spcPts val="0"/>
              </a:spcBef>
              <a:spcAft>
                <a:spcPts val="0"/>
              </a:spcAft>
              <a:buClr>
                <a:srgbClr val="305868"/>
              </a:buClr>
              <a:buSzPts val="1300"/>
              <a:buFont typeface="Roboto"/>
              <a:buNone/>
            </a:pPr>
            <a:r>
              <a:rPr b="1" lang="en" sz="1300">
                <a:solidFill>
                  <a:srgbClr val="305868"/>
                </a:solidFill>
                <a:latin typeface="Roboto"/>
                <a:ea typeface="Roboto"/>
                <a:cs typeface="Roboto"/>
                <a:sym typeface="Roboto"/>
              </a:rPr>
              <a:t>Running on its own container cloud</a:t>
            </a:r>
            <a:endParaRPr b="1" sz="1300">
              <a:solidFill>
                <a:srgbClr val="305868"/>
              </a:solidFill>
              <a:latin typeface="Roboto"/>
              <a:ea typeface="Roboto"/>
              <a:cs typeface="Roboto"/>
              <a:sym typeface="Roboto"/>
            </a:endParaRPr>
          </a:p>
          <a:p>
            <a:pPr indent="0" lvl="0" marL="0" marR="0" rtl="0" algn="l">
              <a:spcBef>
                <a:spcPts val="0"/>
              </a:spcBef>
              <a:spcAft>
                <a:spcPts val="0"/>
              </a:spcAft>
              <a:buNone/>
            </a:pPr>
            <a:r>
              <a:rPr lang="en" sz="1100">
                <a:solidFill>
                  <a:srgbClr val="305868"/>
                </a:solidFill>
                <a:latin typeface="Roboto"/>
                <a:ea typeface="Roboto"/>
                <a:cs typeface="Roboto"/>
                <a:sym typeface="Roboto"/>
              </a:rPr>
              <a:t>Simplified deployment, with fast provisioning and efficient scaling</a:t>
            </a:r>
            <a:endParaRPr sz="1100">
              <a:solidFill>
                <a:srgbClr val="305868"/>
              </a:solidFill>
              <a:latin typeface="Roboto"/>
              <a:ea typeface="Roboto"/>
              <a:cs typeface="Roboto"/>
              <a:sym typeface="Roboto"/>
            </a:endParaRPr>
          </a:p>
          <a:p>
            <a:pPr indent="0" lvl="0" marL="0" marR="0" rtl="0" algn="l">
              <a:spcBef>
                <a:spcPts val="0"/>
              </a:spcBef>
              <a:spcAft>
                <a:spcPts val="0"/>
              </a:spcAft>
              <a:buClr>
                <a:schemeClr val="dk1"/>
              </a:buClr>
              <a:buSzPts val="1100"/>
              <a:buFont typeface="Roboto"/>
              <a:buNone/>
            </a:pPr>
            <a:r>
              <a:t/>
            </a:r>
            <a:endParaRPr sz="1100">
              <a:solidFill>
                <a:srgbClr val="305868"/>
              </a:solidFill>
              <a:latin typeface="Roboto"/>
              <a:ea typeface="Roboto"/>
              <a:cs typeface="Roboto"/>
              <a:sym typeface="Roboto"/>
            </a:endParaRPr>
          </a:p>
          <a:p>
            <a:pPr indent="0" lvl="0" marL="457200" marR="0" rtl="0" algn="l">
              <a:spcBef>
                <a:spcPts val="0"/>
              </a:spcBef>
              <a:spcAft>
                <a:spcPts val="0"/>
              </a:spcAft>
              <a:buClr>
                <a:schemeClr val="dk1"/>
              </a:buClr>
              <a:buSzPts val="1100"/>
              <a:buFont typeface="Roboto"/>
              <a:buNone/>
            </a:pPr>
            <a:r>
              <a:t/>
            </a:r>
            <a:endParaRPr b="1" sz="1100">
              <a:solidFill>
                <a:srgbClr val="305868"/>
              </a:solidFill>
              <a:latin typeface="Roboto"/>
              <a:ea typeface="Roboto"/>
              <a:cs typeface="Roboto"/>
              <a:sym typeface="Roboto"/>
            </a:endParaRPr>
          </a:p>
          <a:p>
            <a:pPr indent="0" lvl="0" marL="0" marR="0" rtl="0" algn="l">
              <a:spcBef>
                <a:spcPts val="0"/>
              </a:spcBef>
              <a:spcAft>
                <a:spcPts val="0"/>
              </a:spcAft>
              <a:buClr>
                <a:srgbClr val="305868"/>
              </a:buClr>
              <a:buSzPts val="1300"/>
              <a:buFont typeface="Roboto"/>
              <a:buNone/>
            </a:pPr>
            <a:r>
              <a:rPr b="1" lang="en" sz="1300">
                <a:solidFill>
                  <a:srgbClr val="305868"/>
                </a:solidFill>
                <a:latin typeface="Roboto"/>
                <a:ea typeface="Roboto"/>
                <a:cs typeface="Roboto"/>
                <a:sym typeface="Roboto"/>
              </a:rPr>
              <a:t>With access to a shared data lake</a:t>
            </a:r>
            <a:endParaRPr b="1" sz="1300">
              <a:solidFill>
                <a:srgbClr val="305868"/>
              </a:solidFill>
              <a:latin typeface="Roboto"/>
              <a:ea typeface="Roboto"/>
              <a:cs typeface="Roboto"/>
              <a:sym typeface="Roboto"/>
            </a:endParaRPr>
          </a:p>
          <a:p>
            <a:pPr indent="0" lvl="0" marL="0" marR="0" rtl="0" algn="l">
              <a:spcBef>
                <a:spcPts val="0"/>
              </a:spcBef>
              <a:spcAft>
                <a:spcPts val="0"/>
              </a:spcAft>
              <a:buClr>
                <a:srgbClr val="305868"/>
              </a:buClr>
              <a:buSzPts val="1100"/>
              <a:buFont typeface="Roboto"/>
              <a:buNone/>
            </a:pPr>
            <a:r>
              <a:rPr lang="en" sz="1100">
                <a:solidFill>
                  <a:srgbClr val="305868"/>
                </a:solidFill>
                <a:latin typeface="Roboto"/>
                <a:ea typeface="Roboto"/>
                <a:cs typeface="Roboto"/>
                <a:sym typeface="Roboto"/>
              </a:rPr>
              <a:t>That is secured and governed</a:t>
            </a:r>
            <a:endParaRPr sz="1100">
              <a:solidFill>
                <a:srgbClr val="305868"/>
              </a:solidFill>
              <a:latin typeface="Roboto"/>
              <a:ea typeface="Roboto"/>
              <a:cs typeface="Roboto"/>
              <a:sym typeface="Roboto"/>
            </a:endParaRPr>
          </a:p>
        </p:txBody>
      </p:sp>
      <p:sp>
        <p:nvSpPr>
          <p:cNvPr id="1450" name="Google Shape;1450;p62"/>
          <p:cNvSpPr/>
          <p:nvPr/>
        </p:nvSpPr>
        <p:spPr>
          <a:xfrm>
            <a:off x="480070" y="1549786"/>
            <a:ext cx="384143" cy="384143"/>
          </a:xfrm>
          <a:custGeom>
            <a:rect b="b" l="l" r="r" t="t"/>
            <a:pathLst>
              <a:path extrusionOk="0" h="704850" w="704850">
                <a:moveTo>
                  <a:pt x="25241" y="683419"/>
                </a:moveTo>
                <a:lnTo>
                  <a:pt x="25241" y="612934"/>
                </a:lnTo>
                <a:lnTo>
                  <a:pt x="180499" y="524351"/>
                </a:lnTo>
                <a:cubicBezTo>
                  <a:pt x="190976" y="538639"/>
                  <a:pt x="207169" y="547211"/>
                  <a:pt x="225266" y="547211"/>
                </a:cubicBezTo>
                <a:cubicBezTo>
                  <a:pt x="247174" y="547211"/>
                  <a:pt x="265271" y="534829"/>
                  <a:pt x="274796" y="516731"/>
                </a:cubicBezTo>
                <a:lnTo>
                  <a:pt x="379571" y="555784"/>
                </a:lnTo>
                <a:cubicBezTo>
                  <a:pt x="379571" y="558641"/>
                  <a:pt x="378619" y="561499"/>
                  <a:pt x="378619" y="564356"/>
                </a:cubicBezTo>
                <a:cubicBezTo>
                  <a:pt x="378619" y="594836"/>
                  <a:pt x="403384" y="620554"/>
                  <a:pt x="434816" y="620554"/>
                </a:cubicBezTo>
                <a:cubicBezTo>
                  <a:pt x="465296" y="620554"/>
                  <a:pt x="491014" y="595789"/>
                  <a:pt x="491014" y="564356"/>
                </a:cubicBezTo>
                <a:cubicBezTo>
                  <a:pt x="491014" y="554831"/>
                  <a:pt x="489109" y="546259"/>
                  <a:pt x="484346" y="538639"/>
                </a:cubicBezTo>
                <a:lnTo>
                  <a:pt x="604361" y="443389"/>
                </a:lnTo>
                <a:cubicBezTo>
                  <a:pt x="614839" y="453866"/>
                  <a:pt x="628174" y="459581"/>
                  <a:pt x="643414" y="459581"/>
                </a:cubicBezTo>
                <a:cubicBezTo>
                  <a:pt x="673894" y="459581"/>
                  <a:pt x="699611" y="434816"/>
                  <a:pt x="699611" y="403384"/>
                </a:cubicBezTo>
                <a:cubicBezTo>
                  <a:pt x="699611" y="372904"/>
                  <a:pt x="674846" y="347186"/>
                  <a:pt x="643414" y="347186"/>
                </a:cubicBezTo>
                <a:cubicBezTo>
                  <a:pt x="612934" y="347186"/>
                  <a:pt x="587216" y="371951"/>
                  <a:pt x="587216" y="403384"/>
                </a:cubicBezTo>
                <a:cubicBezTo>
                  <a:pt x="587216" y="411956"/>
                  <a:pt x="589121" y="420529"/>
                  <a:pt x="592931" y="428149"/>
                </a:cubicBezTo>
                <a:lnTo>
                  <a:pt x="473869" y="524351"/>
                </a:lnTo>
                <a:cubicBezTo>
                  <a:pt x="463391" y="514826"/>
                  <a:pt x="450056" y="509111"/>
                  <a:pt x="435769" y="509111"/>
                </a:cubicBezTo>
                <a:cubicBezTo>
                  <a:pt x="414814" y="509111"/>
                  <a:pt x="395764" y="521494"/>
                  <a:pt x="386239" y="538639"/>
                </a:cubicBezTo>
                <a:lnTo>
                  <a:pt x="280511" y="499586"/>
                </a:lnTo>
                <a:cubicBezTo>
                  <a:pt x="280511" y="496729"/>
                  <a:pt x="281464" y="493871"/>
                  <a:pt x="281464" y="491014"/>
                </a:cubicBezTo>
                <a:cubicBezTo>
                  <a:pt x="281464" y="460534"/>
                  <a:pt x="256699" y="434816"/>
                  <a:pt x="225266" y="434816"/>
                </a:cubicBezTo>
                <a:cubicBezTo>
                  <a:pt x="194786" y="434816"/>
                  <a:pt x="169069" y="459581"/>
                  <a:pt x="169069" y="491014"/>
                </a:cubicBezTo>
                <a:cubicBezTo>
                  <a:pt x="169069" y="496729"/>
                  <a:pt x="170021" y="502444"/>
                  <a:pt x="171926" y="508159"/>
                </a:cubicBezTo>
                <a:lnTo>
                  <a:pt x="25241" y="591979"/>
                </a:lnTo>
                <a:lnTo>
                  <a:pt x="25241" y="362426"/>
                </a:lnTo>
                <a:lnTo>
                  <a:pt x="179546" y="272891"/>
                </a:lnTo>
                <a:cubicBezTo>
                  <a:pt x="190024" y="287179"/>
                  <a:pt x="206216" y="295751"/>
                  <a:pt x="225266" y="295751"/>
                </a:cubicBezTo>
                <a:cubicBezTo>
                  <a:pt x="242411" y="295751"/>
                  <a:pt x="257651" y="288131"/>
                  <a:pt x="267176" y="276701"/>
                </a:cubicBezTo>
                <a:lnTo>
                  <a:pt x="383381" y="343376"/>
                </a:lnTo>
                <a:cubicBezTo>
                  <a:pt x="380524" y="350044"/>
                  <a:pt x="379571" y="356711"/>
                  <a:pt x="379571" y="364331"/>
                </a:cubicBezTo>
                <a:cubicBezTo>
                  <a:pt x="379571" y="394811"/>
                  <a:pt x="404336" y="420529"/>
                  <a:pt x="435769" y="420529"/>
                </a:cubicBezTo>
                <a:cubicBezTo>
                  <a:pt x="466249" y="420529"/>
                  <a:pt x="491966" y="395764"/>
                  <a:pt x="491966" y="364331"/>
                </a:cubicBezTo>
                <a:cubicBezTo>
                  <a:pt x="491966" y="348139"/>
                  <a:pt x="485299" y="332899"/>
                  <a:pt x="473869" y="323374"/>
                </a:cubicBezTo>
                <a:lnTo>
                  <a:pt x="621506" y="130016"/>
                </a:lnTo>
                <a:cubicBezTo>
                  <a:pt x="629126" y="133826"/>
                  <a:pt x="636746" y="135731"/>
                  <a:pt x="645319" y="135731"/>
                </a:cubicBezTo>
                <a:cubicBezTo>
                  <a:pt x="675799" y="135731"/>
                  <a:pt x="701516" y="110966"/>
                  <a:pt x="701516" y="79534"/>
                </a:cubicBezTo>
                <a:cubicBezTo>
                  <a:pt x="701516" y="49054"/>
                  <a:pt x="676751" y="23336"/>
                  <a:pt x="645319" y="23336"/>
                </a:cubicBezTo>
                <a:cubicBezTo>
                  <a:pt x="614839" y="23336"/>
                  <a:pt x="589121" y="48101"/>
                  <a:pt x="589121" y="79534"/>
                </a:cubicBezTo>
                <a:cubicBezTo>
                  <a:pt x="589121" y="94774"/>
                  <a:pt x="595789" y="109061"/>
                  <a:pt x="606266" y="119539"/>
                </a:cubicBezTo>
                <a:lnTo>
                  <a:pt x="457676" y="312896"/>
                </a:lnTo>
                <a:cubicBezTo>
                  <a:pt x="451009" y="310039"/>
                  <a:pt x="443389" y="308134"/>
                  <a:pt x="435769" y="308134"/>
                </a:cubicBezTo>
                <a:cubicBezTo>
                  <a:pt x="418624" y="308134"/>
                  <a:pt x="404336" y="315754"/>
                  <a:pt x="393859" y="327184"/>
                </a:cubicBezTo>
                <a:lnTo>
                  <a:pt x="277654" y="260509"/>
                </a:lnTo>
                <a:cubicBezTo>
                  <a:pt x="280511" y="253841"/>
                  <a:pt x="281464" y="247174"/>
                  <a:pt x="281464" y="239554"/>
                </a:cubicBezTo>
                <a:cubicBezTo>
                  <a:pt x="281464" y="209074"/>
                  <a:pt x="256699" y="183356"/>
                  <a:pt x="225266" y="183356"/>
                </a:cubicBezTo>
                <a:cubicBezTo>
                  <a:pt x="194786" y="183356"/>
                  <a:pt x="169069" y="208121"/>
                  <a:pt x="169069" y="239554"/>
                </a:cubicBezTo>
                <a:cubicBezTo>
                  <a:pt x="169069" y="245269"/>
                  <a:pt x="170021" y="250984"/>
                  <a:pt x="171926" y="255746"/>
                </a:cubicBezTo>
                <a:lnTo>
                  <a:pt x="25241" y="340519"/>
                </a:lnTo>
                <a:lnTo>
                  <a:pt x="25241" y="7144"/>
                </a:lnTo>
                <a:lnTo>
                  <a:pt x="7144" y="7144"/>
                </a:lnTo>
                <a:lnTo>
                  <a:pt x="7144" y="702469"/>
                </a:lnTo>
                <a:lnTo>
                  <a:pt x="702469" y="702469"/>
                </a:lnTo>
                <a:lnTo>
                  <a:pt x="702469" y="683419"/>
                </a:lnTo>
                <a:lnTo>
                  <a:pt x="25241" y="683419"/>
                </a:lnTo>
                <a:close/>
                <a:moveTo>
                  <a:pt x="644366" y="41434"/>
                </a:moveTo>
                <a:cubicBezTo>
                  <a:pt x="665321" y="41434"/>
                  <a:pt x="681514" y="58579"/>
                  <a:pt x="681514" y="78581"/>
                </a:cubicBezTo>
                <a:cubicBezTo>
                  <a:pt x="681514" y="98584"/>
                  <a:pt x="664369" y="115729"/>
                  <a:pt x="644366" y="115729"/>
                </a:cubicBezTo>
                <a:cubicBezTo>
                  <a:pt x="624364" y="115729"/>
                  <a:pt x="607219" y="100489"/>
                  <a:pt x="607219" y="79534"/>
                </a:cubicBezTo>
                <a:cubicBezTo>
                  <a:pt x="607219" y="58579"/>
                  <a:pt x="623411" y="41434"/>
                  <a:pt x="644366" y="41434"/>
                </a:cubicBezTo>
                <a:close/>
                <a:moveTo>
                  <a:pt x="435769" y="326231"/>
                </a:moveTo>
                <a:cubicBezTo>
                  <a:pt x="456724" y="326231"/>
                  <a:pt x="472916" y="343376"/>
                  <a:pt x="472916" y="363379"/>
                </a:cubicBezTo>
                <a:cubicBezTo>
                  <a:pt x="472916" y="383381"/>
                  <a:pt x="455771" y="400526"/>
                  <a:pt x="435769" y="400526"/>
                </a:cubicBezTo>
                <a:cubicBezTo>
                  <a:pt x="415766" y="400526"/>
                  <a:pt x="397669" y="385286"/>
                  <a:pt x="397669" y="364331"/>
                </a:cubicBezTo>
                <a:cubicBezTo>
                  <a:pt x="397669" y="343376"/>
                  <a:pt x="414814" y="326231"/>
                  <a:pt x="435769" y="326231"/>
                </a:cubicBezTo>
                <a:close/>
                <a:moveTo>
                  <a:pt x="225266" y="202406"/>
                </a:moveTo>
                <a:cubicBezTo>
                  <a:pt x="246221" y="202406"/>
                  <a:pt x="262414" y="219551"/>
                  <a:pt x="262414" y="239554"/>
                </a:cubicBezTo>
                <a:cubicBezTo>
                  <a:pt x="262414" y="259556"/>
                  <a:pt x="245269" y="276701"/>
                  <a:pt x="225266" y="276701"/>
                </a:cubicBezTo>
                <a:cubicBezTo>
                  <a:pt x="205264" y="276701"/>
                  <a:pt x="188119" y="260509"/>
                  <a:pt x="188119" y="239554"/>
                </a:cubicBezTo>
                <a:cubicBezTo>
                  <a:pt x="188119" y="218599"/>
                  <a:pt x="205264" y="202406"/>
                  <a:pt x="225266" y="202406"/>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grpSp>
        <p:nvGrpSpPr>
          <p:cNvPr id="1451" name="Google Shape;1451;p62"/>
          <p:cNvGrpSpPr/>
          <p:nvPr/>
        </p:nvGrpSpPr>
        <p:grpSpPr>
          <a:xfrm>
            <a:off x="459126" y="3548145"/>
            <a:ext cx="426067" cy="470262"/>
            <a:chOff x="11260138" y="3957638"/>
            <a:chExt cx="509588" cy="565151"/>
          </a:xfrm>
        </p:grpSpPr>
        <p:sp>
          <p:nvSpPr>
            <p:cNvPr id="1452" name="Google Shape;1452;p62"/>
            <p:cNvSpPr/>
            <p:nvPr/>
          </p:nvSpPr>
          <p:spPr>
            <a:xfrm>
              <a:off x="11387138" y="4108451"/>
              <a:ext cx="230188" cy="266700"/>
            </a:xfrm>
            <a:custGeom>
              <a:rect b="b" l="l" r="r" t="t"/>
              <a:pathLst>
                <a:path extrusionOk="0" h="168" w="145">
                  <a:moveTo>
                    <a:pt x="145" y="41"/>
                  </a:moveTo>
                  <a:lnTo>
                    <a:pt x="72" y="0"/>
                  </a:lnTo>
                  <a:lnTo>
                    <a:pt x="0" y="41"/>
                  </a:lnTo>
                  <a:lnTo>
                    <a:pt x="0" y="125"/>
                  </a:lnTo>
                  <a:lnTo>
                    <a:pt x="72" y="168"/>
                  </a:lnTo>
                  <a:lnTo>
                    <a:pt x="145" y="125"/>
                  </a:lnTo>
                  <a:lnTo>
                    <a:pt x="145" y="41"/>
                  </a:lnTo>
                  <a:close/>
                  <a:moveTo>
                    <a:pt x="72" y="156"/>
                  </a:moveTo>
                  <a:lnTo>
                    <a:pt x="9" y="120"/>
                  </a:lnTo>
                  <a:lnTo>
                    <a:pt x="9" y="47"/>
                  </a:lnTo>
                  <a:lnTo>
                    <a:pt x="72" y="10"/>
                  </a:lnTo>
                  <a:lnTo>
                    <a:pt x="136" y="47"/>
                  </a:lnTo>
                  <a:lnTo>
                    <a:pt x="136" y="120"/>
                  </a:lnTo>
                  <a:lnTo>
                    <a:pt x="72" y="156"/>
                  </a:ln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3" name="Google Shape;1453;p62"/>
            <p:cNvSpPr/>
            <p:nvPr/>
          </p:nvSpPr>
          <p:spPr>
            <a:xfrm>
              <a:off x="11263313" y="4359276"/>
              <a:ext cx="427038" cy="163513"/>
            </a:xfrm>
            <a:custGeom>
              <a:rect b="b" l="l" r="r" t="t"/>
              <a:pathLst>
                <a:path extrusionOk="0" h="86" w="226">
                  <a:moveTo>
                    <a:pt x="219" y="23"/>
                  </a:moveTo>
                  <a:cubicBezTo>
                    <a:pt x="126" y="76"/>
                    <a:pt x="126" y="76"/>
                    <a:pt x="126" y="76"/>
                  </a:cubicBezTo>
                  <a:cubicBezTo>
                    <a:pt x="35" y="24"/>
                    <a:pt x="35" y="24"/>
                    <a:pt x="35" y="24"/>
                  </a:cubicBezTo>
                  <a:cubicBezTo>
                    <a:pt x="36" y="22"/>
                    <a:pt x="36" y="20"/>
                    <a:pt x="36" y="18"/>
                  </a:cubicBezTo>
                  <a:cubicBezTo>
                    <a:pt x="36" y="8"/>
                    <a:pt x="28" y="0"/>
                    <a:pt x="18" y="0"/>
                  </a:cubicBezTo>
                  <a:cubicBezTo>
                    <a:pt x="8" y="0"/>
                    <a:pt x="0" y="8"/>
                    <a:pt x="0" y="18"/>
                  </a:cubicBezTo>
                  <a:cubicBezTo>
                    <a:pt x="0" y="28"/>
                    <a:pt x="8" y="36"/>
                    <a:pt x="18" y="36"/>
                  </a:cubicBezTo>
                  <a:cubicBezTo>
                    <a:pt x="23" y="36"/>
                    <a:pt x="28" y="34"/>
                    <a:pt x="31" y="31"/>
                  </a:cubicBezTo>
                  <a:cubicBezTo>
                    <a:pt x="126" y="86"/>
                    <a:pt x="126" y="86"/>
                    <a:pt x="126" y="86"/>
                  </a:cubicBezTo>
                  <a:cubicBezTo>
                    <a:pt x="223" y="29"/>
                    <a:pt x="223" y="29"/>
                    <a:pt x="223" y="29"/>
                  </a:cubicBezTo>
                  <a:cubicBezTo>
                    <a:pt x="225" y="28"/>
                    <a:pt x="226" y="26"/>
                    <a:pt x="225" y="24"/>
                  </a:cubicBezTo>
                  <a:cubicBezTo>
                    <a:pt x="223" y="22"/>
                    <a:pt x="221" y="21"/>
                    <a:pt x="219" y="23"/>
                  </a:cubicBezTo>
                  <a:close/>
                  <a:moveTo>
                    <a:pt x="28" y="22"/>
                  </a:moveTo>
                  <a:cubicBezTo>
                    <a:pt x="27" y="23"/>
                    <a:pt x="27" y="23"/>
                    <a:pt x="27" y="24"/>
                  </a:cubicBezTo>
                  <a:cubicBezTo>
                    <a:pt x="26" y="24"/>
                    <a:pt x="26" y="24"/>
                    <a:pt x="26" y="25"/>
                  </a:cubicBezTo>
                  <a:cubicBezTo>
                    <a:pt x="24" y="27"/>
                    <a:pt x="21" y="29"/>
                    <a:pt x="18" y="29"/>
                  </a:cubicBezTo>
                  <a:cubicBezTo>
                    <a:pt x="12" y="29"/>
                    <a:pt x="8" y="24"/>
                    <a:pt x="8" y="18"/>
                  </a:cubicBezTo>
                  <a:cubicBezTo>
                    <a:pt x="8" y="12"/>
                    <a:pt x="12" y="8"/>
                    <a:pt x="18" y="8"/>
                  </a:cubicBezTo>
                  <a:cubicBezTo>
                    <a:pt x="24" y="8"/>
                    <a:pt x="28" y="12"/>
                    <a:pt x="28" y="18"/>
                  </a:cubicBezTo>
                  <a:cubicBezTo>
                    <a:pt x="28" y="20"/>
                    <a:pt x="28" y="21"/>
                    <a:pt x="28" y="22"/>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4" name="Google Shape;1454;p62"/>
            <p:cNvSpPr/>
            <p:nvPr/>
          </p:nvSpPr>
          <p:spPr>
            <a:xfrm>
              <a:off x="11260138" y="3957638"/>
              <a:ext cx="241300" cy="376238"/>
            </a:xfrm>
            <a:custGeom>
              <a:rect b="b" l="l" r="r" t="t"/>
              <a:pathLst>
                <a:path extrusionOk="0" h="198" w="128">
                  <a:moveTo>
                    <a:pt x="4" y="198"/>
                  </a:moveTo>
                  <a:cubicBezTo>
                    <a:pt x="6" y="198"/>
                    <a:pt x="8" y="196"/>
                    <a:pt x="8" y="194"/>
                  </a:cubicBezTo>
                  <a:cubicBezTo>
                    <a:pt x="8" y="81"/>
                    <a:pt x="8" y="81"/>
                    <a:pt x="8" y="81"/>
                  </a:cubicBezTo>
                  <a:cubicBezTo>
                    <a:pt x="97" y="30"/>
                    <a:pt x="97" y="30"/>
                    <a:pt x="97" y="30"/>
                  </a:cubicBezTo>
                  <a:cubicBezTo>
                    <a:pt x="100" y="34"/>
                    <a:pt x="105" y="36"/>
                    <a:pt x="110" y="36"/>
                  </a:cubicBezTo>
                  <a:cubicBezTo>
                    <a:pt x="120" y="36"/>
                    <a:pt x="128" y="28"/>
                    <a:pt x="128" y="18"/>
                  </a:cubicBezTo>
                  <a:cubicBezTo>
                    <a:pt x="128" y="8"/>
                    <a:pt x="120" y="0"/>
                    <a:pt x="110" y="0"/>
                  </a:cubicBezTo>
                  <a:cubicBezTo>
                    <a:pt x="100" y="0"/>
                    <a:pt x="92" y="8"/>
                    <a:pt x="92" y="18"/>
                  </a:cubicBezTo>
                  <a:cubicBezTo>
                    <a:pt x="92" y="20"/>
                    <a:pt x="92" y="21"/>
                    <a:pt x="93" y="23"/>
                  </a:cubicBezTo>
                  <a:cubicBezTo>
                    <a:pt x="0" y="76"/>
                    <a:pt x="0" y="76"/>
                    <a:pt x="0" y="76"/>
                  </a:cubicBezTo>
                  <a:cubicBezTo>
                    <a:pt x="0" y="194"/>
                    <a:pt x="0" y="194"/>
                    <a:pt x="0" y="194"/>
                  </a:cubicBezTo>
                  <a:cubicBezTo>
                    <a:pt x="0" y="196"/>
                    <a:pt x="2" y="198"/>
                    <a:pt x="4" y="198"/>
                  </a:cubicBezTo>
                  <a:close/>
                  <a:moveTo>
                    <a:pt x="110" y="7"/>
                  </a:moveTo>
                  <a:cubicBezTo>
                    <a:pt x="116" y="7"/>
                    <a:pt x="120" y="12"/>
                    <a:pt x="120" y="18"/>
                  </a:cubicBezTo>
                  <a:cubicBezTo>
                    <a:pt x="120" y="24"/>
                    <a:pt x="116" y="28"/>
                    <a:pt x="110" y="28"/>
                  </a:cubicBezTo>
                  <a:cubicBezTo>
                    <a:pt x="104" y="28"/>
                    <a:pt x="100" y="24"/>
                    <a:pt x="100" y="18"/>
                  </a:cubicBezTo>
                  <a:cubicBezTo>
                    <a:pt x="100" y="12"/>
                    <a:pt x="104" y="7"/>
                    <a:pt x="110" y="7"/>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5" name="Google Shape;1455;p62"/>
            <p:cNvSpPr/>
            <p:nvPr/>
          </p:nvSpPr>
          <p:spPr>
            <a:xfrm>
              <a:off x="11537951" y="3987801"/>
              <a:ext cx="231775" cy="406400"/>
            </a:xfrm>
            <a:custGeom>
              <a:rect b="b" l="l" r="r" t="t"/>
              <a:pathLst>
                <a:path extrusionOk="0" h="214" w="123">
                  <a:moveTo>
                    <a:pt x="109" y="179"/>
                  </a:moveTo>
                  <a:cubicBezTo>
                    <a:pt x="109" y="60"/>
                    <a:pt x="109" y="60"/>
                    <a:pt x="109" y="60"/>
                  </a:cubicBezTo>
                  <a:cubicBezTo>
                    <a:pt x="7" y="1"/>
                    <a:pt x="7" y="1"/>
                    <a:pt x="7" y="1"/>
                  </a:cubicBezTo>
                  <a:cubicBezTo>
                    <a:pt x="5" y="0"/>
                    <a:pt x="2" y="1"/>
                    <a:pt x="1" y="3"/>
                  </a:cubicBezTo>
                  <a:cubicBezTo>
                    <a:pt x="0" y="5"/>
                    <a:pt x="1" y="7"/>
                    <a:pt x="3" y="8"/>
                  </a:cubicBezTo>
                  <a:cubicBezTo>
                    <a:pt x="101" y="65"/>
                    <a:pt x="101" y="65"/>
                    <a:pt x="101" y="65"/>
                  </a:cubicBezTo>
                  <a:cubicBezTo>
                    <a:pt x="101" y="179"/>
                    <a:pt x="101" y="179"/>
                    <a:pt x="101" y="179"/>
                  </a:cubicBezTo>
                  <a:cubicBezTo>
                    <a:pt x="93" y="180"/>
                    <a:pt x="87" y="188"/>
                    <a:pt x="87" y="196"/>
                  </a:cubicBezTo>
                  <a:cubicBezTo>
                    <a:pt x="87" y="206"/>
                    <a:pt x="95" y="214"/>
                    <a:pt x="105" y="214"/>
                  </a:cubicBezTo>
                  <a:cubicBezTo>
                    <a:pt x="115" y="214"/>
                    <a:pt x="123" y="206"/>
                    <a:pt x="123" y="196"/>
                  </a:cubicBezTo>
                  <a:cubicBezTo>
                    <a:pt x="123" y="188"/>
                    <a:pt x="117" y="180"/>
                    <a:pt x="109" y="179"/>
                  </a:cubicBezTo>
                  <a:close/>
                  <a:moveTo>
                    <a:pt x="105" y="207"/>
                  </a:moveTo>
                  <a:cubicBezTo>
                    <a:pt x="99" y="207"/>
                    <a:pt x="94" y="202"/>
                    <a:pt x="94" y="196"/>
                  </a:cubicBezTo>
                  <a:cubicBezTo>
                    <a:pt x="94" y="190"/>
                    <a:pt x="99" y="186"/>
                    <a:pt x="105" y="186"/>
                  </a:cubicBezTo>
                  <a:cubicBezTo>
                    <a:pt x="111" y="186"/>
                    <a:pt x="115" y="190"/>
                    <a:pt x="115" y="196"/>
                  </a:cubicBezTo>
                  <a:cubicBezTo>
                    <a:pt x="115" y="202"/>
                    <a:pt x="111" y="207"/>
                    <a:pt x="105" y="207"/>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6" name="Google Shape;1456;p62"/>
            <p:cNvSpPr/>
            <p:nvPr/>
          </p:nvSpPr>
          <p:spPr>
            <a:xfrm>
              <a:off x="11326813" y="4033838"/>
              <a:ext cx="312738" cy="125413"/>
            </a:xfrm>
            <a:custGeom>
              <a:rect b="b" l="l" r="r" t="t"/>
              <a:pathLst>
                <a:path extrusionOk="0" h="66" w="166">
                  <a:moveTo>
                    <a:pt x="161" y="48"/>
                  </a:moveTo>
                  <a:cubicBezTo>
                    <a:pt x="163" y="48"/>
                    <a:pt x="164" y="48"/>
                    <a:pt x="165" y="46"/>
                  </a:cubicBezTo>
                  <a:cubicBezTo>
                    <a:pt x="166" y="44"/>
                    <a:pt x="165" y="42"/>
                    <a:pt x="163" y="41"/>
                  </a:cubicBezTo>
                  <a:cubicBezTo>
                    <a:pt x="93" y="0"/>
                    <a:pt x="93" y="0"/>
                    <a:pt x="93" y="0"/>
                  </a:cubicBezTo>
                  <a:cubicBezTo>
                    <a:pt x="31" y="37"/>
                    <a:pt x="31" y="37"/>
                    <a:pt x="31" y="37"/>
                  </a:cubicBezTo>
                  <a:cubicBezTo>
                    <a:pt x="27" y="33"/>
                    <a:pt x="23" y="31"/>
                    <a:pt x="18" y="31"/>
                  </a:cubicBezTo>
                  <a:cubicBezTo>
                    <a:pt x="8" y="31"/>
                    <a:pt x="0" y="39"/>
                    <a:pt x="0" y="49"/>
                  </a:cubicBezTo>
                  <a:cubicBezTo>
                    <a:pt x="0" y="58"/>
                    <a:pt x="8" y="66"/>
                    <a:pt x="18" y="66"/>
                  </a:cubicBezTo>
                  <a:cubicBezTo>
                    <a:pt x="28" y="66"/>
                    <a:pt x="35" y="58"/>
                    <a:pt x="35" y="49"/>
                  </a:cubicBezTo>
                  <a:cubicBezTo>
                    <a:pt x="35" y="47"/>
                    <a:pt x="35" y="45"/>
                    <a:pt x="34" y="44"/>
                  </a:cubicBezTo>
                  <a:cubicBezTo>
                    <a:pt x="93" y="10"/>
                    <a:pt x="93" y="10"/>
                    <a:pt x="93" y="10"/>
                  </a:cubicBezTo>
                  <a:cubicBezTo>
                    <a:pt x="159" y="48"/>
                    <a:pt x="159" y="48"/>
                    <a:pt x="159" y="48"/>
                  </a:cubicBezTo>
                  <a:cubicBezTo>
                    <a:pt x="160" y="48"/>
                    <a:pt x="161" y="48"/>
                    <a:pt x="161" y="48"/>
                  </a:cubicBezTo>
                  <a:close/>
                  <a:moveTo>
                    <a:pt x="18" y="59"/>
                  </a:moveTo>
                  <a:cubicBezTo>
                    <a:pt x="12" y="59"/>
                    <a:pt x="8" y="54"/>
                    <a:pt x="8" y="49"/>
                  </a:cubicBezTo>
                  <a:cubicBezTo>
                    <a:pt x="8" y="43"/>
                    <a:pt x="12" y="38"/>
                    <a:pt x="18" y="38"/>
                  </a:cubicBezTo>
                  <a:cubicBezTo>
                    <a:pt x="22" y="38"/>
                    <a:pt x="25" y="40"/>
                    <a:pt x="26" y="44"/>
                  </a:cubicBezTo>
                  <a:cubicBezTo>
                    <a:pt x="26" y="44"/>
                    <a:pt x="26" y="44"/>
                    <a:pt x="27" y="44"/>
                  </a:cubicBezTo>
                  <a:cubicBezTo>
                    <a:pt x="27" y="44"/>
                    <a:pt x="27" y="44"/>
                    <a:pt x="27" y="44"/>
                  </a:cubicBezTo>
                  <a:cubicBezTo>
                    <a:pt x="27" y="45"/>
                    <a:pt x="28" y="47"/>
                    <a:pt x="28" y="49"/>
                  </a:cubicBezTo>
                  <a:cubicBezTo>
                    <a:pt x="28" y="54"/>
                    <a:pt x="23" y="59"/>
                    <a:pt x="18" y="59"/>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7" name="Google Shape;1457;p62"/>
            <p:cNvSpPr/>
            <p:nvPr/>
          </p:nvSpPr>
          <p:spPr>
            <a:xfrm>
              <a:off x="11322051" y="4183063"/>
              <a:ext cx="185738" cy="273050"/>
            </a:xfrm>
            <a:custGeom>
              <a:rect b="b" l="l" r="r" t="t"/>
              <a:pathLst>
                <a:path extrusionOk="0" h="144" w="98">
                  <a:moveTo>
                    <a:pt x="81" y="144"/>
                  </a:moveTo>
                  <a:cubicBezTo>
                    <a:pt x="90" y="144"/>
                    <a:pt x="98" y="137"/>
                    <a:pt x="98" y="127"/>
                  </a:cubicBezTo>
                  <a:cubicBezTo>
                    <a:pt x="98" y="117"/>
                    <a:pt x="90" y="109"/>
                    <a:pt x="81" y="109"/>
                  </a:cubicBezTo>
                  <a:cubicBezTo>
                    <a:pt x="75" y="109"/>
                    <a:pt x="71" y="111"/>
                    <a:pt x="67" y="115"/>
                  </a:cubicBezTo>
                  <a:cubicBezTo>
                    <a:pt x="8" y="81"/>
                    <a:pt x="8" y="81"/>
                    <a:pt x="8" y="81"/>
                  </a:cubicBezTo>
                  <a:cubicBezTo>
                    <a:pt x="8" y="4"/>
                    <a:pt x="8" y="4"/>
                    <a:pt x="8" y="4"/>
                  </a:cubicBezTo>
                  <a:cubicBezTo>
                    <a:pt x="8" y="2"/>
                    <a:pt x="7" y="0"/>
                    <a:pt x="4" y="0"/>
                  </a:cubicBezTo>
                  <a:cubicBezTo>
                    <a:pt x="4" y="0"/>
                    <a:pt x="4" y="0"/>
                    <a:pt x="4" y="0"/>
                  </a:cubicBezTo>
                  <a:cubicBezTo>
                    <a:pt x="2" y="0"/>
                    <a:pt x="0" y="2"/>
                    <a:pt x="0" y="4"/>
                  </a:cubicBezTo>
                  <a:cubicBezTo>
                    <a:pt x="0" y="86"/>
                    <a:pt x="0" y="86"/>
                    <a:pt x="0" y="86"/>
                  </a:cubicBezTo>
                  <a:cubicBezTo>
                    <a:pt x="64" y="122"/>
                    <a:pt x="64" y="122"/>
                    <a:pt x="64" y="122"/>
                  </a:cubicBezTo>
                  <a:cubicBezTo>
                    <a:pt x="63" y="124"/>
                    <a:pt x="63" y="125"/>
                    <a:pt x="63" y="127"/>
                  </a:cubicBezTo>
                  <a:cubicBezTo>
                    <a:pt x="63" y="136"/>
                    <a:pt x="71" y="144"/>
                    <a:pt x="81" y="144"/>
                  </a:cubicBezTo>
                  <a:close/>
                  <a:moveTo>
                    <a:pt x="81" y="117"/>
                  </a:moveTo>
                  <a:cubicBezTo>
                    <a:pt x="86" y="117"/>
                    <a:pt x="91" y="121"/>
                    <a:pt x="91" y="127"/>
                  </a:cubicBezTo>
                  <a:cubicBezTo>
                    <a:pt x="91" y="133"/>
                    <a:pt x="86" y="137"/>
                    <a:pt x="81" y="137"/>
                  </a:cubicBezTo>
                  <a:cubicBezTo>
                    <a:pt x="75" y="137"/>
                    <a:pt x="70" y="132"/>
                    <a:pt x="70" y="127"/>
                  </a:cubicBezTo>
                  <a:cubicBezTo>
                    <a:pt x="70" y="121"/>
                    <a:pt x="75" y="117"/>
                    <a:pt x="81" y="117"/>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sp>
          <p:nvSpPr>
            <p:cNvPr id="1458" name="Google Shape;1458;p62"/>
            <p:cNvSpPr/>
            <p:nvPr/>
          </p:nvSpPr>
          <p:spPr>
            <a:xfrm>
              <a:off x="11537951" y="4146551"/>
              <a:ext cx="169863" cy="276225"/>
            </a:xfrm>
            <a:custGeom>
              <a:rect b="b" l="l" r="r" t="t"/>
              <a:pathLst>
                <a:path extrusionOk="0" h="146" w="90">
                  <a:moveTo>
                    <a:pt x="72" y="0"/>
                  </a:moveTo>
                  <a:cubicBezTo>
                    <a:pt x="62" y="0"/>
                    <a:pt x="55" y="7"/>
                    <a:pt x="55" y="17"/>
                  </a:cubicBezTo>
                  <a:cubicBezTo>
                    <a:pt x="55" y="25"/>
                    <a:pt x="60" y="32"/>
                    <a:pt x="68" y="34"/>
                  </a:cubicBezTo>
                  <a:cubicBezTo>
                    <a:pt x="68" y="101"/>
                    <a:pt x="68" y="101"/>
                    <a:pt x="68" y="101"/>
                  </a:cubicBezTo>
                  <a:cubicBezTo>
                    <a:pt x="2" y="139"/>
                    <a:pt x="2" y="139"/>
                    <a:pt x="2" y="139"/>
                  </a:cubicBezTo>
                  <a:cubicBezTo>
                    <a:pt x="0" y="140"/>
                    <a:pt x="0" y="143"/>
                    <a:pt x="1" y="144"/>
                  </a:cubicBezTo>
                  <a:cubicBezTo>
                    <a:pt x="2" y="146"/>
                    <a:pt x="3" y="146"/>
                    <a:pt x="4" y="146"/>
                  </a:cubicBezTo>
                  <a:cubicBezTo>
                    <a:pt x="5" y="146"/>
                    <a:pt x="6" y="146"/>
                    <a:pt x="6" y="146"/>
                  </a:cubicBezTo>
                  <a:cubicBezTo>
                    <a:pt x="76" y="106"/>
                    <a:pt x="76" y="106"/>
                    <a:pt x="76" y="106"/>
                  </a:cubicBezTo>
                  <a:cubicBezTo>
                    <a:pt x="76" y="35"/>
                    <a:pt x="76" y="35"/>
                    <a:pt x="76" y="35"/>
                  </a:cubicBezTo>
                  <a:cubicBezTo>
                    <a:pt x="84" y="33"/>
                    <a:pt x="90" y="26"/>
                    <a:pt x="90" y="17"/>
                  </a:cubicBezTo>
                  <a:cubicBezTo>
                    <a:pt x="90" y="7"/>
                    <a:pt x="82" y="0"/>
                    <a:pt x="72" y="0"/>
                  </a:cubicBezTo>
                  <a:close/>
                  <a:moveTo>
                    <a:pt x="72" y="27"/>
                  </a:moveTo>
                  <a:cubicBezTo>
                    <a:pt x="67" y="27"/>
                    <a:pt x="62" y="23"/>
                    <a:pt x="62" y="17"/>
                  </a:cubicBezTo>
                  <a:cubicBezTo>
                    <a:pt x="62" y="12"/>
                    <a:pt x="67" y="7"/>
                    <a:pt x="72" y="7"/>
                  </a:cubicBezTo>
                  <a:cubicBezTo>
                    <a:pt x="78" y="7"/>
                    <a:pt x="82" y="12"/>
                    <a:pt x="82" y="17"/>
                  </a:cubicBezTo>
                  <a:cubicBezTo>
                    <a:pt x="82" y="23"/>
                    <a:pt x="78" y="27"/>
                    <a:pt x="72" y="27"/>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grpSp>
      <p:sp>
        <p:nvSpPr>
          <p:cNvPr id="1459" name="Google Shape;1459;p62"/>
          <p:cNvSpPr/>
          <p:nvPr/>
        </p:nvSpPr>
        <p:spPr>
          <a:xfrm>
            <a:off x="413119" y="2651228"/>
            <a:ext cx="518065" cy="324231"/>
          </a:xfrm>
          <a:custGeom>
            <a:rect b="b" l="l" r="r" t="t"/>
            <a:pathLst>
              <a:path extrusionOk="0" h="438150" w="800100">
                <a:moveTo>
                  <a:pt x="701516" y="236696"/>
                </a:moveTo>
                <a:cubicBezTo>
                  <a:pt x="699611" y="236696"/>
                  <a:pt x="697706" y="236696"/>
                  <a:pt x="695801" y="236696"/>
                </a:cubicBezTo>
                <a:cubicBezTo>
                  <a:pt x="694849" y="170021"/>
                  <a:pt x="642461" y="115729"/>
                  <a:pt x="578644" y="115729"/>
                </a:cubicBezTo>
                <a:cubicBezTo>
                  <a:pt x="567214" y="115729"/>
                  <a:pt x="554831" y="117634"/>
                  <a:pt x="544354" y="121444"/>
                </a:cubicBezTo>
                <a:cubicBezTo>
                  <a:pt x="527209" y="55721"/>
                  <a:pt x="458629" y="7144"/>
                  <a:pt x="401479" y="7144"/>
                </a:cubicBezTo>
                <a:cubicBezTo>
                  <a:pt x="343376" y="7144"/>
                  <a:pt x="277654" y="54769"/>
                  <a:pt x="262414" y="120491"/>
                </a:cubicBezTo>
                <a:cubicBezTo>
                  <a:pt x="250984" y="116681"/>
                  <a:pt x="239554" y="114776"/>
                  <a:pt x="228124" y="114776"/>
                </a:cubicBezTo>
                <a:cubicBezTo>
                  <a:pt x="164306" y="114776"/>
                  <a:pt x="111919" y="169069"/>
                  <a:pt x="110966" y="235744"/>
                </a:cubicBezTo>
                <a:cubicBezTo>
                  <a:pt x="109061" y="235744"/>
                  <a:pt x="107156" y="235744"/>
                  <a:pt x="105251" y="235744"/>
                </a:cubicBezTo>
                <a:cubicBezTo>
                  <a:pt x="50959" y="236696"/>
                  <a:pt x="7144" y="281464"/>
                  <a:pt x="7144" y="337661"/>
                </a:cubicBezTo>
                <a:cubicBezTo>
                  <a:pt x="7144" y="393859"/>
                  <a:pt x="50959" y="438626"/>
                  <a:pt x="104299" y="438626"/>
                </a:cubicBezTo>
                <a:lnTo>
                  <a:pt x="701516" y="438626"/>
                </a:lnTo>
                <a:cubicBezTo>
                  <a:pt x="754856" y="438626"/>
                  <a:pt x="798671" y="392906"/>
                  <a:pt x="798671" y="337661"/>
                </a:cubicBezTo>
                <a:cubicBezTo>
                  <a:pt x="797719" y="281464"/>
                  <a:pt x="754856" y="236696"/>
                  <a:pt x="701516" y="236696"/>
                </a:cubicBezTo>
                <a:close/>
                <a:moveTo>
                  <a:pt x="701516" y="420529"/>
                </a:moveTo>
                <a:lnTo>
                  <a:pt x="104299" y="420529"/>
                </a:lnTo>
                <a:cubicBezTo>
                  <a:pt x="64294" y="420529"/>
                  <a:pt x="30956" y="388144"/>
                  <a:pt x="26194" y="347186"/>
                </a:cubicBezTo>
                <a:lnTo>
                  <a:pt x="132874" y="347186"/>
                </a:lnTo>
                <a:cubicBezTo>
                  <a:pt x="136684" y="367189"/>
                  <a:pt x="154781" y="381476"/>
                  <a:pt x="175736" y="381476"/>
                </a:cubicBezTo>
                <a:cubicBezTo>
                  <a:pt x="196691" y="381476"/>
                  <a:pt x="213836" y="367189"/>
                  <a:pt x="218599" y="347186"/>
                </a:cubicBezTo>
                <a:lnTo>
                  <a:pt x="375761" y="347186"/>
                </a:lnTo>
                <a:cubicBezTo>
                  <a:pt x="379571" y="367189"/>
                  <a:pt x="397669" y="381476"/>
                  <a:pt x="418624" y="381476"/>
                </a:cubicBezTo>
                <a:cubicBezTo>
                  <a:pt x="439579" y="381476"/>
                  <a:pt x="456724" y="367189"/>
                  <a:pt x="461486" y="347186"/>
                </a:cubicBezTo>
                <a:lnTo>
                  <a:pt x="616744" y="347186"/>
                </a:lnTo>
                <a:cubicBezTo>
                  <a:pt x="620554" y="367189"/>
                  <a:pt x="638651" y="381476"/>
                  <a:pt x="659606" y="381476"/>
                </a:cubicBezTo>
                <a:cubicBezTo>
                  <a:pt x="683419" y="381476"/>
                  <a:pt x="703421" y="362426"/>
                  <a:pt x="703421" y="337661"/>
                </a:cubicBezTo>
                <a:cubicBezTo>
                  <a:pt x="703421" y="312896"/>
                  <a:pt x="684371" y="293846"/>
                  <a:pt x="659606" y="293846"/>
                </a:cubicBezTo>
                <a:cubicBezTo>
                  <a:pt x="638651" y="293846"/>
                  <a:pt x="621506" y="308134"/>
                  <a:pt x="616744" y="328136"/>
                </a:cubicBezTo>
                <a:lnTo>
                  <a:pt x="459581" y="328136"/>
                </a:lnTo>
                <a:cubicBezTo>
                  <a:pt x="455771" y="308134"/>
                  <a:pt x="437674" y="293846"/>
                  <a:pt x="416719" y="293846"/>
                </a:cubicBezTo>
                <a:cubicBezTo>
                  <a:pt x="395764" y="293846"/>
                  <a:pt x="378619" y="308134"/>
                  <a:pt x="373856" y="328136"/>
                </a:cubicBezTo>
                <a:lnTo>
                  <a:pt x="217646" y="328136"/>
                </a:lnTo>
                <a:cubicBezTo>
                  <a:pt x="213836" y="308134"/>
                  <a:pt x="195739" y="293846"/>
                  <a:pt x="174784" y="293846"/>
                </a:cubicBezTo>
                <a:cubicBezTo>
                  <a:pt x="153829" y="293846"/>
                  <a:pt x="136684" y="308134"/>
                  <a:pt x="131921" y="328136"/>
                </a:cubicBezTo>
                <a:lnTo>
                  <a:pt x="26194" y="328136"/>
                </a:lnTo>
                <a:cubicBezTo>
                  <a:pt x="30004" y="286226"/>
                  <a:pt x="63341" y="253841"/>
                  <a:pt x="104299" y="253841"/>
                </a:cubicBezTo>
                <a:cubicBezTo>
                  <a:pt x="113824" y="253841"/>
                  <a:pt x="122396" y="255746"/>
                  <a:pt x="130969" y="258604"/>
                </a:cubicBezTo>
                <a:cubicBezTo>
                  <a:pt x="130016" y="251936"/>
                  <a:pt x="129064" y="244316"/>
                  <a:pt x="129064" y="237649"/>
                </a:cubicBezTo>
                <a:cubicBezTo>
                  <a:pt x="129064" y="230981"/>
                  <a:pt x="130016" y="225266"/>
                  <a:pt x="130969" y="219551"/>
                </a:cubicBezTo>
                <a:lnTo>
                  <a:pt x="266224" y="219551"/>
                </a:lnTo>
                <a:cubicBezTo>
                  <a:pt x="270034" y="239554"/>
                  <a:pt x="288131" y="253841"/>
                  <a:pt x="309086" y="253841"/>
                </a:cubicBezTo>
                <a:cubicBezTo>
                  <a:pt x="330041" y="253841"/>
                  <a:pt x="347186" y="239554"/>
                  <a:pt x="351949" y="219551"/>
                </a:cubicBezTo>
                <a:lnTo>
                  <a:pt x="520541" y="219551"/>
                </a:lnTo>
                <a:cubicBezTo>
                  <a:pt x="523399" y="240506"/>
                  <a:pt x="541496" y="256699"/>
                  <a:pt x="563404" y="256699"/>
                </a:cubicBezTo>
                <a:cubicBezTo>
                  <a:pt x="587216" y="256699"/>
                  <a:pt x="607219" y="237649"/>
                  <a:pt x="607219" y="212884"/>
                </a:cubicBezTo>
                <a:cubicBezTo>
                  <a:pt x="607219" y="188119"/>
                  <a:pt x="588169" y="169069"/>
                  <a:pt x="563404" y="169069"/>
                </a:cubicBezTo>
                <a:cubicBezTo>
                  <a:pt x="543401" y="169069"/>
                  <a:pt x="527209" y="182404"/>
                  <a:pt x="521494" y="200501"/>
                </a:cubicBezTo>
                <a:lnTo>
                  <a:pt x="350044" y="200501"/>
                </a:lnTo>
                <a:cubicBezTo>
                  <a:pt x="346234" y="180499"/>
                  <a:pt x="328136" y="166211"/>
                  <a:pt x="307181" y="166211"/>
                </a:cubicBezTo>
                <a:cubicBezTo>
                  <a:pt x="286226" y="166211"/>
                  <a:pt x="269081" y="180499"/>
                  <a:pt x="264319" y="200501"/>
                </a:cubicBezTo>
                <a:lnTo>
                  <a:pt x="134779" y="200501"/>
                </a:lnTo>
                <a:cubicBezTo>
                  <a:pt x="149066" y="160496"/>
                  <a:pt x="185261" y="132874"/>
                  <a:pt x="227171" y="132874"/>
                </a:cubicBezTo>
                <a:cubicBezTo>
                  <a:pt x="245269" y="132874"/>
                  <a:pt x="262414" y="137636"/>
                  <a:pt x="276701" y="147161"/>
                </a:cubicBezTo>
                <a:cubicBezTo>
                  <a:pt x="277654" y="78581"/>
                  <a:pt x="346234" y="25241"/>
                  <a:pt x="400526" y="25241"/>
                </a:cubicBezTo>
                <a:cubicBezTo>
                  <a:pt x="454819" y="25241"/>
                  <a:pt x="527209" y="78581"/>
                  <a:pt x="527209" y="147161"/>
                </a:cubicBezTo>
                <a:cubicBezTo>
                  <a:pt x="541496" y="138589"/>
                  <a:pt x="558641" y="132874"/>
                  <a:pt x="576739" y="132874"/>
                </a:cubicBezTo>
                <a:cubicBezTo>
                  <a:pt x="631031" y="132874"/>
                  <a:pt x="675799" y="179546"/>
                  <a:pt x="675799" y="237649"/>
                </a:cubicBezTo>
                <a:cubicBezTo>
                  <a:pt x="675799" y="245269"/>
                  <a:pt x="674846" y="251936"/>
                  <a:pt x="673894" y="258604"/>
                </a:cubicBezTo>
                <a:cubicBezTo>
                  <a:pt x="682466" y="255746"/>
                  <a:pt x="691039" y="253841"/>
                  <a:pt x="700564" y="253841"/>
                </a:cubicBezTo>
                <a:cubicBezTo>
                  <a:pt x="743426" y="253841"/>
                  <a:pt x="778669" y="290989"/>
                  <a:pt x="778669" y="336709"/>
                </a:cubicBezTo>
                <a:cubicBezTo>
                  <a:pt x="779621" y="383381"/>
                  <a:pt x="744379" y="420529"/>
                  <a:pt x="701516" y="420529"/>
                </a:cubicBezTo>
                <a:close/>
                <a:moveTo>
                  <a:pt x="391954" y="337661"/>
                </a:moveTo>
                <a:cubicBezTo>
                  <a:pt x="391954" y="323374"/>
                  <a:pt x="403384" y="312896"/>
                  <a:pt x="416719" y="312896"/>
                </a:cubicBezTo>
                <a:cubicBezTo>
                  <a:pt x="431006" y="312896"/>
                  <a:pt x="441484" y="324326"/>
                  <a:pt x="441484" y="337661"/>
                </a:cubicBezTo>
                <a:cubicBezTo>
                  <a:pt x="441484" y="351949"/>
                  <a:pt x="430054" y="362426"/>
                  <a:pt x="416719" y="362426"/>
                </a:cubicBezTo>
                <a:cubicBezTo>
                  <a:pt x="403384" y="363379"/>
                  <a:pt x="391954" y="351949"/>
                  <a:pt x="391954" y="337661"/>
                </a:cubicBezTo>
                <a:close/>
                <a:moveTo>
                  <a:pt x="282416" y="210979"/>
                </a:moveTo>
                <a:cubicBezTo>
                  <a:pt x="282416" y="196691"/>
                  <a:pt x="293846" y="186214"/>
                  <a:pt x="307181" y="186214"/>
                </a:cubicBezTo>
                <a:cubicBezTo>
                  <a:pt x="321469" y="186214"/>
                  <a:pt x="331946" y="197644"/>
                  <a:pt x="331946" y="210979"/>
                </a:cubicBezTo>
                <a:cubicBezTo>
                  <a:pt x="331946" y="225266"/>
                  <a:pt x="320516" y="235744"/>
                  <a:pt x="307181" y="235744"/>
                </a:cubicBezTo>
                <a:cubicBezTo>
                  <a:pt x="293846" y="235744"/>
                  <a:pt x="282416" y="224314"/>
                  <a:pt x="282416" y="210979"/>
                </a:cubicBezTo>
                <a:close/>
              </a:path>
            </a:pathLst>
          </a:custGeom>
          <a:solidFill>
            <a:srgbClr val="00A3A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460" name="Google Shape;1460;p62"/>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WHAT IS CDP PRIVATE CLOUD?</a:t>
            </a:r>
            <a:br>
              <a:rPr lang="en"/>
            </a:br>
            <a:br>
              <a:rPr lang="en"/>
            </a:br>
            <a:endParaRPr/>
          </a:p>
        </p:txBody>
      </p:sp>
      <p:pic>
        <p:nvPicPr>
          <p:cNvPr id="1461" name="Google Shape;1461;p62"/>
          <p:cNvPicPr preferRelativeResize="0"/>
          <p:nvPr/>
        </p:nvPicPr>
        <p:blipFill rotWithShape="1">
          <a:blip r:embed="rId3">
            <a:alphaModFix/>
          </a:blip>
          <a:srcRect b="337" l="0" r="0" t="347"/>
          <a:stretch/>
        </p:blipFill>
        <p:spPr>
          <a:xfrm>
            <a:off x="3906554" y="1094407"/>
            <a:ext cx="4789142" cy="35918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63"/>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KEY CHALLENGES FOR IT / DATA PLATFORM TEAM</a:t>
            </a:r>
            <a:endParaRPr/>
          </a:p>
        </p:txBody>
      </p:sp>
      <p:sp>
        <p:nvSpPr>
          <p:cNvPr id="1467" name="Google Shape;1467;p63"/>
          <p:cNvSpPr txBox="1"/>
          <p:nvPr>
            <p:ph idx="1" type="body"/>
          </p:nvPr>
        </p:nvSpPr>
        <p:spPr>
          <a:xfrm>
            <a:off x="419100" y="822960"/>
            <a:ext cx="8305800" cy="308100"/>
          </a:xfrm>
          <a:prstGeom prst="rect">
            <a:avLst/>
          </a:prstGeom>
          <a:noFill/>
          <a:ln>
            <a:noFill/>
          </a:ln>
        </p:spPr>
        <p:txBody>
          <a:bodyPr anchorCtr="0" anchor="t" bIns="45700" lIns="0" spcFirstLastPara="1" rIns="0" wrap="square" tIns="22850">
            <a:noAutofit/>
          </a:bodyPr>
          <a:lstStyle/>
          <a:p>
            <a:pPr indent="0" lvl="0" marL="0" rtl="0" algn="l">
              <a:spcBef>
                <a:spcPts val="0"/>
              </a:spcBef>
              <a:spcAft>
                <a:spcPts val="0"/>
              </a:spcAft>
              <a:buSzPts val="1280"/>
              <a:buNone/>
            </a:pPr>
            <a:r>
              <a:t/>
            </a:r>
            <a:endParaRPr/>
          </a:p>
        </p:txBody>
      </p:sp>
      <p:cxnSp>
        <p:nvCxnSpPr>
          <p:cNvPr id="1468" name="Google Shape;1468;p63"/>
          <p:cNvCxnSpPr/>
          <p:nvPr/>
        </p:nvCxnSpPr>
        <p:spPr>
          <a:xfrm rot="10800000">
            <a:off x="1996800" y="2242513"/>
            <a:ext cx="4679700" cy="0"/>
          </a:xfrm>
          <a:prstGeom prst="straightConnector1">
            <a:avLst/>
          </a:prstGeom>
          <a:noFill/>
          <a:ln cap="flat" cmpd="sng" w="9525">
            <a:solidFill>
              <a:srgbClr val="BFBFBF"/>
            </a:solidFill>
            <a:prstDash val="solid"/>
            <a:round/>
            <a:headEnd len="sm" w="sm" type="none"/>
            <a:tailEnd len="sm" w="sm" type="none"/>
          </a:ln>
        </p:spPr>
      </p:cxnSp>
      <p:pic>
        <p:nvPicPr>
          <p:cNvPr id="1469" name="Google Shape;1469;p63"/>
          <p:cNvPicPr preferRelativeResize="0"/>
          <p:nvPr/>
        </p:nvPicPr>
        <p:blipFill rotWithShape="1">
          <a:blip r:embed="rId3">
            <a:alphaModFix/>
          </a:blip>
          <a:srcRect b="19159" l="0" r="0" t="0"/>
          <a:stretch/>
        </p:blipFill>
        <p:spPr>
          <a:xfrm>
            <a:off x="892375" y="2455501"/>
            <a:ext cx="594516" cy="537310"/>
          </a:xfrm>
          <a:prstGeom prst="rect">
            <a:avLst/>
          </a:prstGeom>
          <a:noFill/>
          <a:ln>
            <a:noFill/>
          </a:ln>
        </p:spPr>
      </p:pic>
      <p:pic>
        <p:nvPicPr>
          <p:cNvPr id="1470" name="Google Shape;1470;p63"/>
          <p:cNvPicPr preferRelativeResize="0"/>
          <p:nvPr/>
        </p:nvPicPr>
        <p:blipFill rotWithShape="1">
          <a:blip r:embed="rId4">
            <a:alphaModFix/>
          </a:blip>
          <a:srcRect b="21408" l="0" r="0" t="0"/>
          <a:stretch/>
        </p:blipFill>
        <p:spPr>
          <a:xfrm>
            <a:off x="7595642" y="2583520"/>
            <a:ext cx="425182" cy="440244"/>
          </a:xfrm>
          <a:prstGeom prst="rect">
            <a:avLst/>
          </a:prstGeom>
          <a:noFill/>
          <a:ln>
            <a:noFill/>
          </a:ln>
        </p:spPr>
      </p:pic>
      <p:graphicFrame>
        <p:nvGraphicFramePr>
          <p:cNvPr id="1471" name="Google Shape;1471;p63"/>
          <p:cNvGraphicFramePr/>
          <p:nvPr/>
        </p:nvGraphicFramePr>
        <p:xfrm>
          <a:off x="457004" y="3435962"/>
          <a:ext cx="3000000" cy="3000000"/>
        </p:xfrm>
        <a:graphic>
          <a:graphicData uri="http://schemas.openxmlformats.org/drawingml/2006/table">
            <a:tbl>
              <a:tblPr>
                <a:noFill/>
                <a:tableStyleId>{35984FF1-2CC1-4DF0-85A6-0589FF49D27C}</a:tableStyleId>
              </a:tblPr>
              <a:tblGrid>
                <a:gridCol w="1652725"/>
                <a:gridCol w="1652725"/>
                <a:gridCol w="1652725"/>
                <a:gridCol w="1652725"/>
                <a:gridCol w="1652725"/>
              </a:tblGrid>
              <a:tr h="1193200">
                <a:tc>
                  <a:txBody>
                    <a:bodyPr/>
                    <a:lstStyle/>
                    <a:p>
                      <a:pPr indent="0" lvl="0" marL="0" marR="0" rtl="0" algn="l">
                        <a:spcBef>
                          <a:spcPts val="0"/>
                        </a:spcBef>
                        <a:spcAft>
                          <a:spcPts val="0"/>
                        </a:spcAft>
                        <a:buClr>
                          <a:schemeClr val="accent6"/>
                        </a:buClr>
                        <a:buSzPts val="900"/>
                        <a:buFont typeface="Roboto"/>
                        <a:buNone/>
                      </a:pPr>
                      <a:r>
                        <a:rPr lang="en" sz="900" u="none" cap="none" strike="noStrike">
                          <a:solidFill>
                            <a:schemeClr val="accent6"/>
                          </a:solidFill>
                          <a:latin typeface="Roboto"/>
                          <a:ea typeface="Roboto"/>
                          <a:cs typeface="Roboto"/>
                          <a:sym typeface="Roboto"/>
                        </a:rPr>
                        <a:t>A spike in demand for resources impacts other workloads running on a shared cluster. Can lead to missed SLAs. </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accent6"/>
                        </a:buClr>
                        <a:buSzPts val="900"/>
                        <a:buFont typeface="Roboto"/>
                        <a:buNone/>
                      </a:pPr>
                      <a:r>
                        <a:rPr lang="en" sz="900" u="none" cap="none" strike="noStrike">
                          <a:solidFill>
                            <a:schemeClr val="accent6"/>
                          </a:solidFill>
                          <a:latin typeface="Roboto"/>
                          <a:ea typeface="Roboto"/>
                          <a:cs typeface="Roboto"/>
                          <a:sym typeface="Roboto"/>
                        </a:rPr>
                        <a:t>Upgrading a cluster can take 6 months of planning to cater for the needs of different business workloads.</a:t>
                      </a:r>
                      <a:endParaRPr sz="90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accent6"/>
                        </a:buClr>
                        <a:buSzPts val="900"/>
                        <a:buFont typeface="Roboto"/>
                        <a:buNone/>
                      </a:pPr>
                      <a:r>
                        <a:rPr lang="en" sz="900" u="none" cap="none" strike="noStrike">
                          <a:solidFill>
                            <a:schemeClr val="accent6"/>
                          </a:solidFill>
                          <a:latin typeface="Roboto"/>
                          <a:ea typeface="Roboto"/>
                          <a:cs typeface="Roboto"/>
                          <a:sym typeface="Roboto"/>
                        </a:rPr>
                        <a:t>Cluster is rigid, with assigned compute and storage nodes for each workload.  Hardware over-provisioned to cater for future need and is mostly idle. </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900"/>
                        <a:buFont typeface="Roboto"/>
                        <a:buNone/>
                      </a:pPr>
                      <a:r>
                        <a:rPr lang="en" sz="900" u="none" cap="none" strike="noStrike">
                          <a:solidFill>
                            <a:schemeClr val="accent6"/>
                          </a:solidFill>
                          <a:latin typeface="Roboto"/>
                          <a:ea typeface="Roboto"/>
                          <a:cs typeface="Roboto"/>
                          <a:sym typeface="Roboto"/>
                        </a:rPr>
                        <a:t>New clusters are spun up for new business apps in order to avoid impacting existing workloads.  This leads to data silos. </a:t>
                      </a:r>
                      <a:endParaRPr sz="90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accent6"/>
                        </a:buClr>
                        <a:buSzPts val="900"/>
                        <a:buFont typeface="Roboto"/>
                        <a:buNone/>
                      </a:pPr>
                      <a:r>
                        <a:rPr lang="en" sz="900" u="none" cap="none" strike="noStrike">
                          <a:solidFill>
                            <a:schemeClr val="accent6"/>
                          </a:solidFill>
                          <a:latin typeface="Roboto"/>
                          <a:ea typeface="Roboto"/>
                          <a:cs typeface="Roboto"/>
                          <a:sym typeface="Roboto"/>
                        </a:rPr>
                        <a:t>It takes weeks to months to provision resources to set up a cluster.  LOBs instead deploy agile point solutions, resulting in shadow IT.</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472" name="Google Shape;1472;p63"/>
          <p:cNvPicPr preferRelativeResize="0"/>
          <p:nvPr/>
        </p:nvPicPr>
        <p:blipFill rotWithShape="1">
          <a:blip r:embed="rId5">
            <a:alphaModFix/>
          </a:blip>
          <a:srcRect b="15426" l="0" r="0" t="0"/>
          <a:stretch/>
        </p:blipFill>
        <p:spPr>
          <a:xfrm>
            <a:off x="4248848" y="2494018"/>
            <a:ext cx="523334" cy="585642"/>
          </a:xfrm>
          <a:prstGeom prst="rect">
            <a:avLst/>
          </a:prstGeom>
          <a:noFill/>
          <a:ln>
            <a:noFill/>
          </a:ln>
        </p:spPr>
      </p:pic>
      <p:pic>
        <p:nvPicPr>
          <p:cNvPr id="1473" name="Google Shape;1473;p63"/>
          <p:cNvPicPr preferRelativeResize="0"/>
          <p:nvPr/>
        </p:nvPicPr>
        <p:blipFill rotWithShape="1">
          <a:blip r:embed="rId6">
            <a:alphaModFix/>
          </a:blip>
          <a:srcRect b="347" l="0" r="0" t="357"/>
          <a:stretch/>
        </p:blipFill>
        <p:spPr>
          <a:xfrm>
            <a:off x="4996182" y="1104770"/>
            <a:ext cx="658373" cy="631054"/>
          </a:xfrm>
          <a:prstGeom prst="rect">
            <a:avLst/>
          </a:prstGeom>
          <a:noFill/>
          <a:ln>
            <a:noFill/>
          </a:ln>
        </p:spPr>
      </p:pic>
      <p:pic>
        <p:nvPicPr>
          <p:cNvPr id="1474" name="Google Shape;1474;p63"/>
          <p:cNvPicPr preferRelativeResize="0"/>
          <p:nvPr/>
        </p:nvPicPr>
        <p:blipFill rotWithShape="1">
          <a:blip r:embed="rId7">
            <a:alphaModFix/>
          </a:blip>
          <a:srcRect b="0" l="1465" r="1465" t="0"/>
          <a:stretch/>
        </p:blipFill>
        <p:spPr>
          <a:xfrm>
            <a:off x="3320933" y="1104778"/>
            <a:ext cx="658362" cy="630893"/>
          </a:xfrm>
          <a:prstGeom prst="rect">
            <a:avLst/>
          </a:prstGeom>
          <a:noFill/>
          <a:ln>
            <a:noFill/>
          </a:ln>
        </p:spPr>
      </p:pic>
      <p:sp>
        <p:nvSpPr>
          <p:cNvPr id="1475" name="Google Shape;1475;p63"/>
          <p:cNvSpPr txBox="1"/>
          <p:nvPr/>
        </p:nvSpPr>
        <p:spPr>
          <a:xfrm>
            <a:off x="3036163" y="1774000"/>
            <a:ext cx="1227900" cy="308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a:buNone/>
            </a:pPr>
            <a:r>
              <a:rPr lang="en" sz="1000">
                <a:solidFill>
                  <a:schemeClr val="dk1"/>
                </a:solidFill>
                <a:latin typeface="Roboto"/>
                <a:ea typeface="Roboto"/>
                <a:cs typeface="Roboto"/>
                <a:sym typeface="Roboto"/>
              </a:rPr>
              <a:t>Platform Manager </a:t>
            </a:r>
            <a:endParaRPr sz="1000">
              <a:solidFill>
                <a:schemeClr val="dk1"/>
              </a:solidFill>
              <a:latin typeface="Roboto"/>
              <a:ea typeface="Roboto"/>
              <a:cs typeface="Roboto"/>
              <a:sym typeface="Roboto"/>
            </a:endParaRPr>
          </a:p>
        </p:txBody>
      </p:sp>
      <p:sp>
        <p:nvSpPr>
          <p:cNvPr id="1476" name="Google Shape;1476;p63"/>
          <p:cNvSpPr txBox="1"/>
          <p:nvPr/>
        </p:nvSpPr>
        <p:spPr>
          <a:xfrm>
            <a:off x="4711418" y="1777362"/>
            <a:ext cx="1227900" cy="308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a:buNone/>
            </a:pPr>
            <a:r>
              <a:rPr lang="en" sz="1000">
                <a:solidFill>
                  <a:schemeClr val="dk1"/>
                </a:solidFill>
                <a:latin typeface="Roboto"/>
                <a:ea typeface="Roboto"/>
                <a:cs typeface="Roboto"/>
                <a:sym typeface="Roboto"/>
              </a:rPr>
              <a:t>Data Architect</a:t>
            </a:r>
            <a:endParaRPr sz="1000">
              <a:solidFill>
                <a:schemeClr val="dk1"/>
              </a:solidFill>
              <a:latin typeface="Roboto"/>
              <a:ea typeface="Roboto"/>
              <a:cs typeface="Roboto"/>
              <a:sym typeface="Roboto"/>
            </a:endParaRPr>
          </a:p>
        </p:txBody>
      </p:sp>
      <p:graphicFrame>
        <p:nvGraphicFramePr>
          <p:cNvPr id="1477" name="Google Shape;1477;p63"/>
          <p:cNvGraphicFramePr/>
          <p:nvPr/>
        </p:nvGraphicFramePr>
        <p:xfrm>
          <a:off x="456992" y="3100712"/>
          <a:ext cx="3000000" cy="3000000"/>
        </p:xfrm>
        <a:graphic>
          <a:graphicData uri="http://schemas.openxmlformats.org/drawingml/2006/table">
            <a:tbl>
              <a:tblPr>
                <a:noFill/>
                <a:tableStyleId>{35984FF1-2CC1-4DF0-85A6-0589FF49D27C}</a:tableStyleId>
              </a:tblPr>
              <a:tblGrid>
                <a:gridCol w="1652725"/>
                <a:gridCol w="1652725"/>
                <a:gridCol w="1652725"/>
                <a:gridCol w="1652725"/>
                <a:gridCol w="1652725"/>
              </a:tblGrid>
              <a:tr h="251225">
                <a:tc>
                  <a:txBody>
                    <a:bodyPr/>
                    <a:lstStyle/>
                    <a:p>
                      <a:pPr indent="0" lvl="0" marL="0" marR="0" rtl="0" algn="l">
                        <a:spcBef>
                          <a:spcPts val="0"/>
                        </a:spcBef>
                        <a:spcAft>
                          <a:spcPts val="0"/>
                        </a:spcAft>
                        <a:buClr>
                          <a:schemeClr val="dk1"/>
                        </a:buClr>
                        <a:buSzPts val="1000"/>
                        <a:buFont typeface="Roboto"/>
                        <a:buNone/>
                      </a:pPr>
                      <a:r>
                        <a:rPr b="1" lang="en" sz="1000" u="none" cap="none" strike="noStrike">
                          <a:solidFill>
                            <a:schemeClr val="dk1"/>
                          </a:solidFill>
                          <a:latin typeface="Roboto"/>
                          <a:ea typeface="Roboto"/>
                          <a:cs typeface="Roboto"/>
                          <a:sym typeface="Roboto"/>
                        </a:rPr>
                        <a:t>Noisy neighbors</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00"/>
                        <a:buFont typeface="Roboto"/>
                        <a:buNone/>
                      </a:pPr>
                      <a:r>
                        <a:rPr b="1" lang="en" sz="1000" u="none" cap="none" strike="noStrike">
                          <a:solidFill>
                            <a:schemeClr val="dk1"/>
                          </a:solidFill>
                          <a:latin typeface="Roboto"/>
                          <a:ea typeface="Roboto"/>
                          <a:cs typeface="Roboto"/>
                          <a:sym typeface="Roboto"/>
                        </a:rPr>
                        <a:t>Complex upgrades</a:t>
                      </a:r>
                      <a:endParaRPr sz="100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00"/>
                        <a:buFont typeface="Roboto"/>
                        <a:buNone/>
                      </a:pPr>
                      <a:r>
                        <a:rPr b="1" lang="en" sz="1000" u="none" cap="none" strike="noStrike">
                          <a:solidFill>
                            <a:schemeClr val="dk1"/>
                          </a:solidFill>
                          <a:latin typeface="Roboto"/>
                          <a:ea typeface="Roboto"/>
                          <a:cs typeface="Roboto"/>
                          <a:sym typeface="Roboto"/>
                        </a:rPr>
                        <a:t>Lack of elasticity</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Roboto"/>
                        <a:buNone/>
                      </a:pPr>
                      <a:r>
                        <a:rPr b="1" lang="en" sz="1000" u="none" cap="none" strike="noStrike">
                          <a:solidFill>
                            <a:schemeClr val="dk1"/>
                          </a:solidFill>
                          <a:latin typeface="Roboto"/>
                          <a:ea typeface="Roboto"/>
                          <a:cs typeface="Roboto"/>
                          <a:sym typeface="Roboto"/>
                        </a:rPr>
                        <a:t>Cluster sprawl</a:t>
                      </a:r>
                      <a:endParaRPr sz="100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00"/>
                        <a:buFont typeface="Roboto"/>
                        <a:buNone/>
                      </a:pPr>
                      <a:r>
                        <a:rPr b="1" lang="en" sz="1000" u="none" cap="none" strike="noStrike">
                          <a:solidFill>
                            <a:schemeClr val="dk1"/>
                          </a:solidFill>
                          <a:latin typeface="Roboto"/>
                          <a:ea typeface="Roboto"/>
                          <a:cs typeface="Roboto"/>
                          <a:sym typeface="Roboto"/>
                        </a:rPr>
                        <a:t>Time to value</a:t>
                      </a:r>
                      <a:endParaRPr sz="1350" u="none" cap="none" strike="noStrike"/>
                    </a:p>
                  </a:txBody>
                  <a:tcPr marT="91425" marB="91425" marR="182875" marL="1828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478" name="Google Shape;1478;p63"/>
          <p:cNvPicPr preferRelativeResize="0"/>
          <p:nvPr/>
        </p:nvPicPr>
        <p:blipFill rotWithShape="1">
          <a:blip r:embed="rId8">
            <a:alphaModFix/>
          </a:blip>
          <a:srcRect b="0" l="0" r="0" t="0"/>
          <a:stretch/>
        </p:blipFill>
        <p:spPr>
          <a:xfrm>
            <a:off x="5992716" y="2581780"/>
            <a:ext cx="336589" cy="443745"/>
          </a:xfrm>
          <a:prstGeom prst="rect">
            <a:avLst/>
          </a:prstGeom>
          <a:noFill/>
          <a:ln>
            <a:noFill/>
          </a:ln>
        </p:spPr>
      </p:pic>
      <p:pic>
        <p:nvPicPr>
          <p:cNvPr id="1479" name="Google Shape;1479;p63"/>
          <p:cNvPicPr preferRelativeResize="0"/>
          <p:nvPr/>
        </p:nvPicPr>
        <p:blipFill rotWithShape="1">
          <a:blip r:embed="rId9">
            <a:alphaModFix/>
          </a:blip>
          <a:srcRect b="22797" l="0" r="0" t="0"/>
          <a:stretch/>
        </p:blipFill>
        <p:spPr>
          <a:xfrm>
            <a:off x="2645913" y="2571750"/>
            <a:ext cx="390250" cy="3971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64"/>
          <p:cNvSpPr txBox="1"/>
          <p:nvPr/>
        </p:nvSpPr>
        <p:spPr>
          <a:xfrm>
            <a:off x="6109787" y="2391842"/>
            <a:ext cx="2615100" cy="57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8300"/>
              </a:buClr>
              <a:buSzPts val="1013"/>
              <a:buFont typeface="Roboto"/>
              <a:buNone/>
            </a:pPr>
            <a:r>
              <a:rPr b="1" lang="en" sz="1013">
                <a:solidFill>
                  <a:srgbClr val="FF8300"/>
                </a:solidFill>
                <a:latin typeface="Roboto"/>
                <a:ea typeface="Roboto"/>
                <a:cs typeface="Roboto"/>
                <a:sym typeface="Roboto"/>
              </a:rPr>
              <a:t>Rapid Time-to-Value</a:t>
            </a:r>
            <a:endParaRPr b="1" sz="1013">
              <a:solidFill>
                <a:srgbClr val="FF8300"/>
              </a:solidFill>
              <a:latin typeface="Roboto"/>
              <a:ea typeface="Roboto"/>
              <a:cs typeface="Roboto"/>
              <a:sym typeface="Roboto"/>
            </a:endParaRPr>
          </a:p>
          <a:p>
            <a:pPr indent="0" lvl="0" marL="0" marR="0" rtl="0" algn="l">
              <a:spcBef>
                <a:spcPts val="0"/>
              </a:spcBef>
              <a:spcAft>
                <a:spcPts val="0"/>
              </a:spcAft>
              <a:buClr>
                <a:schemeClr val="dk1"/>
              </a:buClr>
              <a:buSzPts val="1013"/>
              <a:buFont typeface="Roboto"/>
              <a:buNone/>
            </a:pPr>
            <a:r>
              <a:t/>
            </a:r>
            <a:endParaRPr b="1" sz="1013">
              <a:solidFill>
                <a:srgbClr val="FF8300"/>
              </a:solidFill>
              <a:latin typeface="Roboto"/>
              <a:ea typeface="Roboto"/>
              <a:cs typeface="Roboto"/>
              <a:sym typeface="Roboto"/>
            </a:endParaRPr>
          </a:p>
          <a:p>
            <a:pPr indent="0" lvl="0" marL="0" marR="0" rtl="0" algn="l">
              <a:spcBef>
                <a:spcPts val="0"/>
              </a:spcBef>
              <a:spcAft>
                <a:spcPts val="0"/>
              </a:spcAft>
              <a:buClr>
                <a:schemeClr val="dk1"/>
              </a:buClr>
              <a:buSzPts val="1100"/>
              <a:buFont typeface="Roboto"/>
              <a:buNone/>
            </a:pPr>
            <a:r>
              <a:t/>
            </a:r>
            <a:endParaRPr sz="1100">
              <a:solidFill>
                <a:srgbClr val="828282"/>
              </a:solidFill>
              <a:latin typeface="Roboto"/>
              <a:ea typeface="Roboto"/>
              <a:cs typeface="Roboto"/>
              <a:sym typeface="Roboto"/>
            </a:endParaRPr>
          </a:p>
          <a:p>
            <a:pPr indent="0" lvl="0" marL="0" marR="0" rtl="0" algn="l">
              <a:spcBef>
                <a:spcPts val="450"/>
              </a:spcBef>
              <a:spcAft>
                <a:spcPts val="0"/>
              </a:spcAft>
              <a:buClr>
                <a:schemeClr val="dk1"/>
              </a:buClr>
              <a:buSzPts val="1100"/>
              <a:buFont typeface="Roboto"/>
              <a:buNone/>
            </a:pPr>
            <a:r>
              <a:t/>
            </a:r>
            <a:endParaRPr sz="1100">
              <a:solidFill>
                <a:srgbClr val="828282"/>
              </a:solidFill>
              <a:latin typeface="Roboto"/>
              <a:ea typeface="Roboto"/>
              <a:cs typeface="Roboto"/>
              <a:sym typeface="Roboto"/>
            </a:endParaRPr>
          </a:p>
        </p:txBody>
      </p:sp>
      <p:sp>
        <p:nvSpPr>
          <p:cNvPr id="1485" name="Google Shape;1485;p64"/>
          <p:cNvSpPr txBox="1"/>
          <p:nvPr/>
        </p:nvSpPr>
        <p:spPr>
          <a:xfrm>
            <a:off x="6109749" y="2977779"/>
            <a:ext cx="2615100" cy="96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28282"/>
              </a:buClr>
              <a:buSzPts val="1200"/>
              <a:buFont typeface="Roboto"/>
              <a:buNone/>
            </a:pPr>
            <a:r>
              <a:rPr lang="en" sz="1200">
                <a:solidFill>
                  <a:srgbClr val="828282"/>
                </a:solidFill>
                <a:latin typeface="Roboto"/>
                <a:ea typeface="Roboto"/>
                <a:cs typeface="Roboto"/>
                <a:sym typeface="Roboto"/>
              </a:rPr>
              <a:t>Simplified provisioning and onboarding of new use-cases</a:t>
            </a:r>
            <a:endParaRPr sz="1200">
              <a:solidFill>
                <a:srgbClr val="828282"/>
              </a:solidFill>
              <a:latin typeface="Roboto"/>
              <a:ea typeface="Roboto"/>
              <a:cs typeface="Roboto"/>
              <a:sym typeface="Roboto"/>
            </a:endParaRPr>
          </a:p>
          <a:p>
            <a:pPr indent="0" lvl="0" marL="0" marR="0" rtl="0" algn="ctr">
              <a:spcBef>
                <a:spcPts val="450"/>
              </a:spcBef>
              <a:spcAft>
                <a:spcPts val="0"/>
              </a:spcAft>
              <a:buClr>
                <a:schemeClr val="dk1"/>
              </a:buClr>
              <a:buSzPts val="1200"/>
              <a:buFont typeface="Roboto"/>
              <a:buNone/>
            </a:pPr>
            <a:r>
              <a:t/>
            </a:r>
            <a:endParaRPr sz="1200">
              <a:solidFill>
                <a:srgbClr val="828282"/>
              </a:solidFill>
              <a:latin typeface="Roboto"/>
              <a:ea typeface="Roboto"/>
              <a:cs typeface="Roboto"/>
              <a:sym typeface="Roboto"/>
            </a:endParaRPr>
          </a:p>
        </p:txBody>
      </p:sp>
      <p:sp>
        <p:nvSpPr>
          <p:cNvPr id="1486" name="Google Shape;1486;p64"/>
          <p:cNvSpPr txBox="1"/>
          <p:nvPr/>
        </p:nvSpPr>
        <p:spPr>
          <a:xfrm>
            <a:off x="419100" y="460700"/>
            <a:ext cx="7339500" cy="4194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Roboto"/>
              <a:buNone/>
            </a:pPr>
            <a:r>
              <a:t/>
            </a:r>
            <a:endParaRPr sz="2200">
              <a:solidFill>
                <a:srgbClr val="305868"/>
              </a:solidFill>
              <a:latin typeface="Lato"/>
              <a:ea typeface="Lato"/>
              <a:cs typeface="Lato"/>
              <a:sym typeface="Lato"/>
            </a:endParaRPr>
          </a:p>
        </p:txBody>
      </p:sp>
      <p:sp>
        <p:nvSpPr>
          <p:cNvPr id="1487" name="Google Shape;1487;p64"/>
          <p:cNvSpPr txBox="1"/>
          <p:nvPr/>
        </p:nvSpPr>
        <p:spPr>
          <a:xfrm>
            <a:off x="3262788" y="2973313"/>
            <a:ext cx="2615100" cy="96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28282"/>
              </a:buClr>
              <a:buSzPts val="1200"/>
              <a:buFont typeface="Roboto"/>
              <a:buNone/>
            </a:pPr>
            <a:r>
              <a:rPr lang="en" sz="1200">
                <a:solidFill>
                  <a:srgbClr val="828282"/>
                </a:solidFill>
                <a:latin typeface="Roboto"/>
                <a:ea typeface="Roboto"/>
                <a:cs typeface="Roboto"/>
                <a:sym typeface="Roboto"/>
              </a:rPr>
              <a:t>Optimized resource utilization from disaggregated storage affords cost efficiencies across the cluster</a:t>
            </a:r>
            <a:endParaRPr sz="1200">
              <a:solidFill>
                <a:srgbClr val="828282"/>
              </a:solidFill>
              <a:latin typeface="Roboto"/>
              <a:ea typeface="Roboto"/>
              <a:cs typeface="Roboto"/>
              <a:sym typeface="Roboto"/>
            </a:endParaRPr>
          </a:p>
          <a:p>
            <a:pPr indent="0" lvl="0" marL="0" marR="0" rtl="0" algn="ctr">
              <a:spcBef>
                <a:spcPts val="0"/>
              </a:spcBef>
              <a:spcAft>
                <a:spcPts val="0"/>
              </a:spcAft>
              <a:buClr>
                <a:schemeClr val="dk1"/>
              </a:buClr>
              <a:buSzPts val="1200"/>
              <a:buFont typeface="Roboto"/>
              <a:buNone/>
            </a:pPr>
            <a:r>
              <a:t/>
            </a:r>
            <a:endParaRPr sz="1200">
              <a:solidFill>
                <a:srgbClr val="828282"/>
              </a:solidFill>
              <a:latin typeface="Roboto"/>
              <a:ea typeface="Roboto"/>
              <a:cs typeface="Roboto"/>
              <a:sym typeface="Roboto"/>
            </a:endParaRPr>
          </a:p>
          <a:p>
            <a:pPr indent="0" lvl="0" marL="0" marR="0" rtl="0" algn="ctr">
              <a:spcBef>
                <a:spcPts val="0"/>
              </a:spcBef>
              <a:spcAft>
                <a:spcPts val="0"/>
              </a:spcAft>
              <a:buClr>
                <a:schemeClr val="dk1"/>
              </a:buClr>
              <a:buSzPts val="1200"/>
              <a:buFont typeface="Roboto"/>
              <a:buNone/>
            </a:pPr>
            <a:r>
              <a:t/>
            </a:r>
            <a:endParaRPr sz="1200">
              <a:solidFill>
                <a:srgbClr val="7F7F7F"/>
              </a:solidFill>
              <a:latin typeface="Roboto"/>
              <a:ea typeface="Roboto"/>
              <a:cs typeface="Roboto"/>
              <a:sym typeface="Roboto"/>
            </a:endParaRPr>
          </a:p>
        </p:txBody>
      </p:sp>
      <p:sp>
        <p:nvSpPr>
          <p:cNvPr id="1488" name="Google Shape;1488;p64"/>
          <p:cNvSpPr txBox="1"/>
          <p:nvPr/>
        </p:nvSpPr>
        <p:spPr>
          <a:xfrm>
            <a:off x="419103" y="2974050"/>
            <a:ext cx="2611800" cy="96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28282"/>
              </a:buClr>
              <a:buSzPts val="1200"/>
              <a:buFont typeface="Roboto"/>
              <a:buNone/>
            </a:pPr>
            <a:r>
              <a:rPr lang="en" sz="1200">
                <a:solidFill>
                  <a:srgbClr val="828282"/>
                </a:solidFill>
                <a:latin typeface="Roboto"/>
                <a:ea typeface="Roboto"/>
                <a:cs typeface="Roboto"/>
                <a:sym typeface="Roboto"/>
              </a:rPr>
              <a:t>Workload isolation and better managed multi-tenancy minimizes spikes impacting critical workloads</a:t>
            </a:r>
            <a:endParaRPr sz="1200">
              <a:solidFill>
                <a:srgbClr val="828282"/>
              </a:solidFill>
              <a:latin typeface="Roboto"/>
              <a:ea typeface="Roboto"/>
              <a:cs typeface="Roboto"/>
              <a:sym typeface="Roboto"/>
            </a:endParaRPr>
          </a:p>
          <a:p>
            <a:pPr indent="0" lvl="0" marL="0" marR="0" rtl="0" algn="ctr">
              <a:spcBef>
                <a:spcPts val="450"/>
              </a:spcBef>
              <a:spcAft>
                <a:spcPts val="0"/>
              </a:spcAft>
              <a:buClr>
                <a:schemeClr val="dk1"/>
              </a:buClr>
              <a:buSzPts val="1200"/>
              <a:buFont typeface="Roboto"/>
              <a:buNone/>
            </a:pPr>
            <a:r>
              <a:t/>
            </a:r>
            <a:endParaRPr sz="1200">
              <a:solidFill>
                <a:srgbClr val="828282"/>
              </a:solidFill>
              <a:latin typeface="Roboto"/>
              <a:ea typeface="Roboto"/>
              <a:cs typeface="Roboto"/>
              <a:sym typeface="Roboto"/>
            </a:endParaRPr>
          </a:p>
        </p:txBody>
      </p:sp>
      <p:sp>
        <p:nvSpPr>
          <p:cNvPr id="1489" name="Google Shape;1489;p64"/>
          <p:cNvSpPr txBox="1"/>
          <p:nvPr/>
        </p:nvSpPr>
        <p:spPr>
          <a:xfrm>
            <a:off x="3262825" y="2387375"/>
            <a:ext cx="2615100" cy="57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8300"/>
              </a:buClr>
              <a:buSzPts val="1013"/>
              <a:buFont typeface="Roboto"/>
              <a:buNone/>
            </a:pPr>
            <a:r>
              <a:rPr b="1" lang="en" sz="1013">
                <a:solidFill>
                  <a:srgbClr val="FF8300"/>
                </a:solidFill>
                <a:latin typeface="Roboto"/>
                <a:ea typeface="Roboto"/>
                <a:cs typeface="Roboto"/>
                <a:sym typeface="Roboto"/>
              </a:rPr>
              <a:t>Improve Cost Efficiency</a:t>
            </a:r>
            <a:endParaRPr b="1" sz="1013">
              <a:solidFill>
                <a:srgbClr val="FF8300"/>
              </a:solidFill>
              <a:latin typeface="Roboto"/>
              <a:ea typeface="Roboto"/>
              <a:cs typeface="Roboto"/>
              <a:sym typeface="Roboto"/>
            </a:endParaRPr>
          </a:p>
          <a:p>
            <a:pPr indent="0" lvl="0" marL="0" marR="0" rtl="0" algn="l">
              <a:spcBef>
                <a:spcPts val="0"/>
              </a:spcBef>
              <a:spcAft>
                <a:spcPts val="0"/>
              </a:spcAft>
              <a:buClr>
                <a:schemeClr val="dk1"/>
              </a:buClr>
              <a:buSzPts val="1100"/>
              <a:buFont typeface="Roboto"/>
              <a:buNone/>
            </a:pPr>
            <a:r>
              <a:t/>
            </a:r>
            <a:endParaRPr sz="1100">
              <a:solidFill>
                <a:srgbClr val="828282"/>
              </a:solidFill>
              <a:latin typeface="Roboto"/>
              <a:ea typeface="Roboto"/>
              <a:cs typeface="Roboto"/>
              <a:sym typeface="Roboto"/>
            </a:endParaRPr>
          </a:p>
        </p:txBody>
      </p:sp>
      <p:sp>
        <p:nvSpPr>
          <p:cNvPr id="1490" name="Google Shape;1490;p64"/>
          <p:cNvSpPr txBox="1"/>
          <p:nvPr/>
        </p:nvSpPr>
        <p:spPr>
          <a:xfrm>
            <a:off x="419141" y="2388113"/>
            <a:ext cx="2611800" cy="57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8300"/>
              </a:buClr>
              <a:buSzPts val="1013"/>
              <a:buFont typeface="Roboto"/>
              <a:buNone/>
            </a:pPr>
            <a:r>
              <a:rPr b="1" lang="en" sz="1013">
                <a:solidFill>
                  <a:srgbClr val="FF8300"/>
                </a:solidFill>
                <a:latin typeface="Roboto"/>
                <a:ea typeface="Roboto"/>
                <a:cs typeface="Roboto"/>
                <a:sym typeface="Roboto"/>
              </a:rPr>
              <a:t>Meet SLAs with Predictable Performance</a:t>
            </a:r>
            <a:endParaRPr sz="1100">
              <a:solidFill>
                <a:srgbClr val="828282"/>
              </a:solidFill>
              <a:latin typeface="Roboto"/>
              <a:ea typeface="Roboto"/>
              <a:cs typeface="Roboto"/>
              <a:sym typeface="Roboto"/>
            </a:endParaRPr>
          </a:p>
        </p:txBody>
      </p:sp>
      <p:sp>
        <p:nvSpPr>
          <p:cNvPr id="1491" name="Google Shape;1491;p64"/>
          <p:cNvSpPr/>
          <p:nvPr/>
        </p:nvSpPr>
        <p:spPr>
          <a:xfrm>
            <a:off x="7008425" y="1377325"/>
            <a:ext cx="817800" cy="853500"/>
          </a:xfrm>
          <a:prstGeom prst="roundRect">
            <a:avLst>
              <a:gd fmla="val 16667" name="adj"/>
            </a:avLst>
          </a:prstGeom>
          <a:solidFill>
            <a:srgbClr val="00A3A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grpSp>
        <p:nvGrpSpPr>
          <p:cNvPr id="1492" name="Google Shape;1492;p64"/>
          <p:cNvGrpSpPr/>
          <p:nvPr/>
        </p:nvGrpSpPr>
        <p:grpSpPr>
          <a:xfrm>
            <a:off x="7137816" y="1512627"/>
            <a:ext cx="559017" cy="547208"/>
            <a:chOff x="5726906" y="3059906"/>
            <a:chExt cx="733425" cy="733425"/>
          </a:xfrm>
        </p:grpSpPr>
        <p:sp>
          <p:nvSpPr>
            <p:cNvPr id="1493" name="Google Shape;1493;p64"/>
            <p:cNvSpPr/>
            <p:nvPr/>
          </p:nvSpPr>
          <p:spPr>
            <a:xfrm>
              <a:off x="5726906" y="3059906"/>
              <a:ext cx="733425" cy="733425"/>
            </a:xfrm>
            <a:custGeom>
              <a:rect b="b" l="l" r="r" t="t"/>
              <a:pathLst>
                <a:path extrusionOk="0" h="733425" w="733425">
                  <a:moveTo>
                    <a:pt x="730091" y="375761"/>
                  </a:moveTo>
                  <a:cubicBezTo>
                    <a:pt x="730091" y="347186"/>
                    <a:pt x="709136" y="324326"/>
                    <a:pt x="681514" y="320516"/>
                  </a:cubicBezTo>
                  <a:cubicBezTo>
                    <a:pt x="660559" y="189071"/>
                    <a:pt x="554831" y="82391"/>
                    <a:pt x="424339" y="57626"/>
                  </a:cubicBezTo>
                  <a:cubicBezTo>
                    <a:pt x="421481" y="29051"/>
                    <a:pt x="397669" y="7144"/>
                    <a:pt x="369094" y="7144"/>
                  </a:cubicBezTo>
                  <a:cubicBezTo>
                    <a:pt x="340519" y="7144"/>
                    <a:pt x="317659" y="28099"/>
                    <a:pt x="313849" y="55721"/>
                  </a:cubicBezTo>
                  <a:cubicBezTo>
                    <a:pt x="180499" y="78581"/>
                    <a:pt x="75724" y="185261"/>
                    <a:pt x="55721" y="320516"/>
                  </a:cubicBezTo>
                  <a:cubicBezTo>
                    <a:pt x="28099" y="323374"/>
                    <a:pt x="7144" y="347186"/>
                    <a:pt x="7144" y="375761"/>
                  </a:cubicBezTo>
                  <a:cubicBezTo>
                    <a:pt x="7144" y="405289"/>
                    <a:pt x="30004" y="429101"/>
                    <a:pt x="58579" y="431959"/>
                  </a:cubicBezTo>
                  <a:cubicBezTo>
                    <a:pt x="85249" y="557689"/>
                    <a:pt x="187166" y="658654"/>
                    <a:pt x="312896" y="681514"/>
                  </a:cubicBezTo>
                  <a:cubicBezTo>
                    <a:pt x="314801" y="710089"/>
                    <a:pt x="339566" y="732949"/>
                    <a:pt x="369094" y="732949"/>
                  </a:cubicBezTo>
                  <a:cubicBezTo>
                    <a:pt x="398621" y="732949"/>
                    <a:pt x="422434" y="710089"/>
                    <a:pt x="425291" y="680561"/>
                  </a:cubicBezTo>
                  <a:cubicBezTo>
                    <a:pt x="552926" y="656749"/>
                    <a:pt x="653891" y="557689"/>
                    <a:pt x="680561" y="431959"/>
                  </a:cubicBezTo>
                  <a:cubicBezTo>
                    <a:pt x="708184" y="428149"/>
                    <a:pt x="730091" y="404336"/>
                    <a:pt x="730091" y="375761"/>
                  </a:cubicBezTo>
                  <a:close/>
                  <a:moveTo>
                    <a:pt x="369094" y="25241"/>
                  </a:moveTo>
                  <a:cubicBezTo>
                    <a:pt x="390049" y="25241"/>
                    <a:pt x="406241" y="42386"/>
                    <a:pt x="406241" y="62389"/>
                  </a:cubicBezTo>
                  <a:cubicBezTo>
                    <a:pt x="406241" y="82391"/>
                    <a:pt x="389096" y="100489"/>
                    <a:pt x="369094" y="100489"/>
                  </a:cubicBezTo>
                  <a:cubicBezTo>
                    <a:pt x="349091" y="100489"/>
                    <a:pt x="330994" y="84296"/>
                    <a:pt x="330994" y="63341"/>
                  </a:cubicBezTo>
                  <a:cubicBezTo>
                    <a:pt x="330994" y="42386"/>
                    <a:pt x="348139" y="25241"/>
                    <a:pt x="369094" y="25241"/>
                  </a:cubicBezTo>
                  <a:close/>
                  <a:moveTo>
                    <a:pt x="369094" y="712946"/>
                  </a:moveTo>
                  <a:cubicBezTo>
                    <a:pt x="348139" y="712946"/>
                    <a:pt x="331946" y="695801"/>
                    <a:pt x="331946" y="675799"/>
                  </a:cubicBezTo>
                  <a:cubicBezTo>
                    <a:pt x="331946" y="655796"/>
                    <a:pt x="349091" y="638651"/>
                    <a:pt x="369094" y="638651"/>
                  </a:cubicBezTo>
                  <a:cubicBezTo>
                    <a:pt x="389096" y="638651"/>
                    <a:pt x="406241" y="655796"/>
                    <a:pt x="406241" y="675799"/>
                  </a:cubicBezTo>
                  <a:cubicBezTo>
                    <a:pt x="406241" y="695801"/>
                    <a:pt x="389096" y="712946"/>
                    <a:pt x="369094" y="712946"/>
                  </a:cubicBezTo>
                  <a:close/>
                  <a:moveTo>
                    <a:pt x="422434" y="661511"/>
                  </a:moveTo>
                  <a:cubicBezTo>
                    <a:pt x="415766" y="637699"/>
                    <a:pt x="393859" y="619601"/>
                    <a:pt x="368141" y="619601"/>
                  </a:cubicBezTo>
                  <a:cubicBezTo>
                    <a:pt x="342424" y="619601"/>
                    <a:pt x="320516" y="637699"/>
                    <a:pt x="313849" y="661511"/>
                  </a:cubicBezTo>
                  <a:cubicBezTo>
                    <a:pt x="199549" y="639604"/>
                    <a:pt x="103346" y="544354"/>
                    <a:pt x="76676" y="429101"/>
                  </a:cubicBezTo>
                  <a:cubicBezTo>
                    <a:pt x="100489" y="422434"/>
                    <a:pt x="118586" y="400526"/>
                    <a:pt x="118586" y="374809"/>
                  </a:cubicBezTo>
                  <a:cubicBezTo>
                    <a:pt x="118586" y="347186"/>
                    <a:pt x="99536" y="325279"/>
                    <a:pt x="73819" y="319564"/>
                  </a:cubicBezTo>
                  <a:cubicBezTo>
                    <a:pt x="93821" y="195739"/>
                    <a:pt x="190976" y="96679"/>
                    <a:pt x="313849" y="73819"/>
                  </a:cubicBezTo>
                  <a:cubicBezTo>
                    <a:pt x="318611" y="99536"/>
                    <a:pt x="341471" y="118586"/>
                    <a:pt x="369094" y="118586"/>
                  </a:cubicBezTo>
                  <a:cubicBezTo>
                    <a:pt x="395764" y="118586"/>
                    <a:pt x="418624" y="99536"/>
                    <a:pt x="423386" y="74771"/>
                  </a:cubicBezTo>
                  <a:cubicBezTo>
                    <a:pt x="545306" y="99536"/>
                    <a:pt x="642461" y="198596"/>
                    <a:pt x="663416" y="320516"/>
                  </a:cubicBezTo>
                  <a:cubicBezTo>
                    <a:pt x="637699" y="325279"/>
                    <a:pt x="618649" y="348139"/>
                    <a:pt x="618649" y="375761"/>
                  </a:cubicBezTo>
                  <a:cubicBezTo>
                    <a:pt x="618649" y="401479"/>
                    <a:pt x="636746" y="424339"/>
                    <a:pt x="661511" y="430054"/>
                  </a:cubicBezTo>
                  <a:cubicBezTo>
                    <a:pt x="635794" y="546259"/>
                    <a:pt x="541496" y="638651"/>
                    <a:pt x="422434" y="661511"/>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494" name="Google Shape;1494;p64"/>
            <p:cNvSpPr/>
            <p:nvPr/>
          </p:nvSpPr>
          <p:spPr>
            <a:xfrm>
              <a:off x="6045041" y="3207544"/>
              <a:ext cx="219075" cy="323850"/>
            </a:xfrm>
            <a:custGeom>
              <a:rect b="b" l="l" r="r" t="t"/>
              <a:pathLst>
                <a:path extrusionOk="0" h="323850" w="219075">
                  <a:moveTo>
                    <a:pt x="93821" y="220504"/>
                  </a:moveTo>
                  <a:cubicBezTo>
                    <a:pt x="93821" y="209074"/>
                    <a:pt x="89059" y="197644"/>
                    <a:pt x="81439" y="190024"/>
                  </a:cubicBezTo>
                  <a:lnTo>
                    <a:pt x="181451" y="16669"/>
                  </a:lnTo>
                  <a:lnTo>
                    <a:pt x="165259" y="7144"/>
                  </a:lnTo>
                  <a:lnTo>
                    <a:pt x="66199" y="179546"/>
                  </a:lnTo>
                  <a:cubicBezTo>
                    <a:pt x="61436" y="177641"/>
                    <a:pt x="56674" y="176689"/>
                    <a:pt x="50959" y="176689"/>
                  </a:cubicBezTo>
                  <a:cubicBezTo>
                    <a:pt x="27146" y="176689"/>
                    <a:pt x="7144" y="195739"/>
                    <a:pt x="7144" y="220504"/>
                  </a:cubicBezTo>
                  <a:cubicBezTo>
                    <a:pt x="7144" y="244316"/>
                    <a:pt x="26194" y="264319"/>
                    <a:pt x="50959" y="264319"/>
                  </a:cubicBezTo>
                  <a:cubicBezTo>
                    <a:pt x="62389" y="264319"/>
                    <a:pt x="73819" y="259556"/>
                    <a:pt x="81439" y="251936"/>
                  </a:cubicBezTo>
                  <a:lnTo>
                    <a:pt x="206216" y="323374"/>
                  </a:lnTo>
                  <a:lnTo>
                    <a:pt x="215741" y="307181"/>
                  </a:lnTo>
                  <a:lnTo>
                    <a:pt x="91916" y="235744"/>
                  </a:lnTo>
                  <a:cubicBezTo>
                    <a:pt x="92869" y="230981"/>
                    <a:pt x="93821" y="226219"/>
                    <a:pt x="93821" y="220504"/>
                  </a:cubicBezTo>
                  <a:close/>
                  <a:moveTo>
                    <a:pt x="50959" y="245269"/>
                  </a:moveTo>
                  <a:cubicBezTo>
                    <a:pt x="36671" y="245269"/>
                    <a:pt x="26194" y="233839"/>
                    <a:pt x="26194" y="220504"/>
                  </a:cubicBezTo>
                  <a:cubicBezTo>
                    <a:pt x="26194" y="207169"/>
                    <a:pt x="37624" y="195739"/>
                    <a:pt x="50959" y="195739"/>
                  </a:cubicBezTo>
                  <a:cubicBezTo>
                    <a:pt x="64294" y="195739"/>
                    <a:pt x="75724" y="207169"/>
                    <a:pt x="75724" y="220504"/>
                  </a:cubicBezTo>
                  <a:cubicBezTo>
                    <a:pt x="75724" y="233839"/>
                    <a:pt x="64294" y="245269"/>
                    <a:pt x="50959" y="245269"/>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grpSp>
      <p:sp>
        <p:nvSpPr>
          <p:cNvPr id="1495" name="Google Shape;1495;p64"/>
          <p:cNvSpPr/>
          <p:nvPr/>
        </p:nvSpPr>
        <p:spPr>
          <a:xfrm>
            <a:off x="1316100" y="1377326"/>
            <a:ext cx="817800" cy="853500"/>
          </a:xfrm>
          <a:prstGeom prst="roundRect">
            <a:avLst>
              <a:gd fmla="val 16667" name="adj"/>
            </a:avLst>
          </a:prstGeom>
          <a:solidFill>
            <a:srgbClr val="00A3A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grpSp>
        <p:nvGrpSpPr>
          <p:cNvPr id="1496" name="Google Shape;1496;p64"/>
          <p:cNvGrpSpPr/>
          <p:nvPr/>
        </p:nvGrpSpPr>
        <p:grpSpPr>
          <a:xfrm>
            <a:off x="1458139" y="1536790"/>
            <a:ext cx="533705" cy="534547"/>
            <a:chOff x="5769768" y="3102768"/>
            <a:chExt cx="647700" cy="647700"/>
          </a:xfrm>
        </p:grpSpPr>
        <p:sp>
          <p:nvSpPr>
            <p:cNvPr id="1497" name="Google Shape;1497;p64"/>
            <p:cNvSpPr/>
            <p:nvPr/>
          </p:nvSpPr>
          <p:spPr>
            <a:xfrm>
              <a:off x="6001245" y="3474105"/>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498" name="Google Shape;1498;p64"/>
            <p:cNvSpPr/>
            <p:nvPr/>
          </p:nvSpPr>
          <p:spPr>
            <a:xfrm>
              <a:off x="5878600" y="3593764"/>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499" name="Google Shape;1499;p64"/>
            <p:cNvSpPr/>
            <p:nvPr/>
          </p:nvSpPr>
          <p:spPr>
            <a:xfrm>
              <a:off x="5960364" y="3513992"/>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0" name="Google Shape;1500;p64"/>
            <p:cNvSpPr/>
            <p:nvPr/>
          </p:nvSpPr>
          <p:spPr>
            <a:xfrm>
              <a:off x="5919482" y="3553877"/>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1" name="Google Shape;1501;p64"/>
            <p:cNvSpPr/>
            <p:nvPr/>
          </p:nvSpPr>
          <p:spPr>
            <a:xfrm>
              <a:off x="6123220" y="3353790"/>
              <a:ext cx="47625" cy="47625"/>
            </a:xfrm>
            <a:custGeom>
              <a:rect b="b" l="l" r="r" t="t"/>
              <a:pathLst>
                <a:path extrusionOk="0" h="47625" w="47625">
                  <a:moveTo>
                    <a:pt x="30497" y="10103"/>
                  </a:moveTo>
                  <a:lnTo>
                    <a:pt x="43174" y="23019"/>
                  </a:lnTo>
                  <a:lnTo>
                    <a:pt x="22780" y="43036"/>
                  </a:lnTo>
                  <a:lnTo>
                    <a:pt x="10103" y="30119"/>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2" name="Google Shape;1502;p64"/>
            <p:cNvSpPr/>
            <p:nvPr/>
          </p:nvSpPr>
          <p:spPr>
            <a:xfrm>
              <a:off x="6245956" y="3233988"/>
              <a:ext cx="47625" cy="47625"/>
            </a:xfrm>
            <a:custGeom>
              <a:rect b="b" l="l" r="r" t="t"/>
              <a:pathLst>
                <a:path extrusionOk="0" h="47625" w="47625">
                  <a:moveTo>
                    <a:pt x="43175" y="23021"/>
                  </a:moveTo>
                  <a:lnTo>
                    <a:pt x="22778" y="43035"/>
                  </a:lnTo>
                  <a:lnTo>
                    <a:pt x="10103" y="30117"/>
                  </a:lnTo>
                  <a:lnTo>
                    <a:pt x="30500" y="10103"/>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3" name="Google Shape;1503;p64"/>
            <p:cNvSpPr/>
            <p:nvPr/>
          </p:nvSpPr>
          <p:spPr>
            <a:xfrm>
              <a:off x="6205348" y="3273965"/>
              <a:ext cx="47625" cy="47625"/>
            </a:xfrm>
            <a:custGeom>
              <a:rect b="b" l="l" r="r" t="t"/>
              <a:pathLst>
                <a:path extrusionOk="0" h="47625" w="47625">
                  <a:moveTo>
                    <a:pt x="43172" y="23015"/>
                  </a:moveTo>
                  <a:lnTo>
                    <a:pt x="22784" y="43038"/>
                  </a:lnTo>
                  <a:lnTo>
                    <a:pt x="10103" y="30125"/>
                  </a:lnTo>
                  <a:lnTo>
                    <a:pt x="30491" y="10103"/>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4" name="Google Shape;1504;p64"/>
            <p:cNvSpPr/>
            <p:nvPr/>
          </p:nvSpPr>
          <p:spPr>
            <a:xfrm>
              <a:off x="6206013" y="3185636"/>
              <a:ext cx="133350" cy="142875"/>
            </a:xfrm>
            <a:custGeom>
              <a:rect b="b" l="l" r="r" t="t"/>
              <a:pathLst>
                <a:path extrusionOk="0" h="142875" w="133350">
                  <a:moveTo>
                    <a:pt x="90011" y="38576"/>
                  </a:moveTo>
                  <a:lnTo>
                    <a:pt x="103346" y="50959"/>
                  </a:lnTo>
                  <a:lnTo>
                    <a:pt x="116681" y="38576"/>
                  </a:lnTo>
                  <a:lnTo>
                    <a:pt x="116681" y="144304"/>
                  </a:lnTo>
                  <a:lnTo>
                    <a:pt x="134779" y="144304"/>
                  </a:lnTo>
                  <a:lnTo>
                    <a:pt x="134779" y="25241"/>
                  </a:lnTo>
                  <a:lnTo>
                    <a:pt x="134779" y="25241"/>
                  </a:lnTo>
                  <a:lnTo>
                    <a:pt x="134779" y="7144"/>
                  </a:lnTo>
                  <a:lnTo>
                    <a:pt x="7144" y="7144"/>
                  </a:lnTo>
                  <a:lnTo>
                    <a:pt x="7144" y="25241"/>
                  </a:lnTo>
                  <a:lnTo>
                    <a:pt x="103346" y="25241"/>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5" name="Google Shape;1505;p64"/>
            <p:cNvSpPr/>
            <p:nvPr/>
          </p:nvSpPr>
          <p:spPr>
            <a:xfrm>
              <a:off x="5837615" y="3633999"/>
              <a:ext cx="47625" cy="47625"/>
            </a:xfrm>
            <a:custGeom>
              <a:rect b="b" l="l" r="r" t="t"/>
              <a:pathLst>
                <a:path extrusionOk="0" h="47625" w="47625">
                  <a:moveTo>
                    <a:pt x="43175" y="23021"/>
                  </a:moveTo>
                  <a:lnTo>
                    <a:pt x="22778" y="43035"/>
                  </a:lnTo>
                  <a:lnTo>
                    <a:pt x="10103" y="30117"/>
                  </a:lnTo>
                  <a:lnTo>
                    <a:pt x="30500" y="10103"/>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6" name="Google Shape;1506;p64"/>
            <p:cNvSpPr/>
            <p:nvPr/>
          </p:nvSpPr>
          <p:spPr>
            <a:xfrm>
              <a:off x="6082335" y="3393648"/>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7" name="Google Shape;1507;p64"/>
            <p:cNvSpPr/>
            <p:nvPr/>
          </p:nvSpPr>
          <p:spPr>
            <a:xfrm>
              <a:off x="6164098" y="3313875"/>
              <a:ext cx="47625" cy="47625"/>
            </a:xfrm>
            <a:custGeom>
              <a:rect b="b" l="l" r="r" t="t"/>
              <a:pathLst>
                <a:path extrusionOk="0" h="47625" w="47625">
                  <a:moveTo>
                    <a:pt x="30502" y="10102"/>
                  </a:moveTo>
                  <a:lnTo>
                    <a:pt x="43174" y="23022"/>
                  </a:lnTo>
                  <a:lnTo>
                    <a:pt x="22774" y="43030"/>
                  </a:lnTo>
                  <a:lnTo>
                    <a:pt x="10102" y="30110"/>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8" name="Google Shape;1508;p64"/>
            <p:cNvSpPr/>
            <p:nvPr/>
          </p:nvSpPr>
          <p:spPr>
            <a:xfrm>
              <a:off x="6041452" y="3433558"/>
              <a:ext cx="47625" cy="47625"/>
            </a:xfrm>
            <a:custGeom>
              <a:rect b="b" l="l" r="r" t="t"/>
              <a:pathLst>
                <a:path extrusionOk="0" h="47625" w="47625">
                  <a:moveTo>
                    <a:pt x="30482" y="10103"/>
                  </a:moveTo>
                  <a:lnTo>
                    <a:pt x="43169" y="23010"/>
                  </a:lnTo>
                  <a:lnTo>
                    <a:pt x="22789" y="43041"/>
                  </a:lnTo>
                  <a:lnTo>
                    <a:pt x="10103" y="30134"/>
                  </a:ln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09" name="Google Shape;1509;p64"/>
            <p:cNvSpPr/>
            <p:nvPr/>
          </p:nvSpPr>
          <p:spPr>
            <a:xfrm>
              <a:off x="6320313" y="3102768"/>
              <a:ext cx="95250" cy="95250"/>
            </a:xfrm>
            <a:custGeom>
              <a:rect b="b" l="l" r="r" t="t"/>
              <a:pathLst>
                <a:path extrusionOk="0" h="95250" w="95250">
                  <a:moveTo>
                    <a:pt x="50959" y="93821"/>
                  </a:moveTo>
                  <a:cubicBezTo>
                    <a:pt x="74771" y="93821"/>
                    <a:pt x="94774" y="74771"/>
                    <a:pt x="94774" y="50006"/>
                  </a:cubicBezTo>
                  <a:cubicBezTo>
                    <a:pt x="94774" y="25241"/>
                    <a:pt x="75724" y="7144"/>
                    <a:pt x="50959" y="7144"/>
                  </a:cubicBezTo>
                  <a:cubicBezTo>
                    <a:pt x="27146" y="7144"/>
                    <a:pt x="7144" y="26194"/>
                    <a:pt x="7144" y="50959"/>
                  </a:cubicBezTo>
                  <a:cubicBezTo>
                    <a:pt x="7144" y="75724"/>
                    <a:pt x="27146" y="93821"/>
                    <a:pt x="50959" y="93821"/>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10" name="Google Shape;1510;p64"/>
            <p:cNvSpPr/>
            <p:nvPr/>
          </p:nvSpPr>
          <p:spPr>
            <a:xfrm>
              <a:off x="5769768" y="3102768"/>
              <a:ext cx="647700" cy="647700"/>
            </a:xfrm>
            <a:custGeom>
              <a:rect b="b" l="l" r="r" t="t"/>
              <a:pathLst>
                <a:path extrusionOk="0" h="647700" w="647700">
                  <a:moveTo>
                    <a:pt x="601504" y="561499"/>
                  </a:moveTo>
                  <a:cubicBezTo>
                    <a:pt x="580549" y="561499"/>
                    <a:pt x="563404" y="575786"/>
                    <a:pt x="558641" y="595789"/>
                  </a:cubicBezTo>
                  <a:lnTo>
                    <a:pt x="92869" y="595789"/>
                  </a:lnTo>
                  <a:cubicBezTo>
                    <a:pt x="92869" y="595789"/>
                    <a:pt x="92869" y="595789"/>
                    <a:pt x="92869" y="595789"/>
                  </a:cubicBezTo>
                  <a:lnTo>
                    <a:pt x="92869" y="595789"/>
                  </a:lnTo>
                  <a:cubicBezTo>
                    <a:pt x="89059" y="579596"/>
                    <a:pt x="76676" y="566261"/>
                    <a:pt x="59531" y="562451"/>
                  </a:cubicBezTo>
                  <a:lnTo>
                    <a:pt x="59531" y="562451"/>
                  </a:lnTo>
                  <a:lnTo>
                    <a:pt x="59531" y="92869"/>
                  </a:lnTo>
                  <a:cubicBezTo>
                    <a:pt x="79534" y="89059"/>
                    <a:pt x="93821" y="70961"/>
                    <a:pt x="93821" y="50006"/>
                  </a:cubicBezTo>
                  <a:cubicBezTo>
                    <a:pt x="93821" y="26194"/>
                    <a:pt x="74771" y="7144"/>
                    <a:pt x="50959" y="7144"/>
                  </a:cubicBezTo>
                  <a:cubicBezTo>
                    <a:pt x="27146" y="7144"/>
                    <a:pt x="7144" y="26194"/>
                    <a:pt x="7144" y="50959"/>
                  </a:cubicBezTo>
                  <a:cubicBezTo>
                    <a:pt x="7144" y="71914"/>
                    <a:pt x="21431" y="89059"/>
                    <a:pt x="41434" y="93821"/>
                  </a:cubicBezTo>
                  <a:lnTo>
                    <a:pt x="41434" y="562451"/>
                  </a:lnTo>
                  <a:lnTo>
                    <a:pt x="41434" y="562451"/>
                  </a:lnTo>
                  <a:cubicBezTo>
                    <a:pt x="21431" y="566261"/>
                    <a:pt x="7144" y="583406"/>
                    <a:pt x="7144" y="604361"/>
                  </a:cubicBezTo>
                  <a:cubicBezTo>
                    <a:pt x="7144" y="628174"/>
                    <a:pt x="26194" y="648176"/>
                    <a:pt x="50959" y="648176"/>
                  </a:cubicBezTo>
                  <a:cubicBezTo>
                    <a:pt x="71914" y="648176"/>
                    <a:pt x="89059" y="633889"/>
                    <a:pt x="93821" y="613886"/>
                  </a:cubicBezTo>
                  <a:lnTo>
                    <a:pt x="93821" y="613886"/>
                  </a:lnTo>
                  <a:cubicBezTo>
                    <a:pt x="93821" y="613886"/>
                    <a:pt x="93821" y="613886"/>
                    <a:pt x="93821" y="613886"/>
                  </a:cubicBezTo>
                  <a:lnTo>
                    <a:pt x="560546" y="613886"/>
                  </a:lnTo>
                  <a:cubicBezTo>
                    <a:pt x="564356" y="633889"/>
                    <a:pt x="582454" y="648176"/>
                    <a:pt x="603409" y="648176"/>
                  </a:cubicBezTo>
                  <a:cubicBezTo>
                    <a:pt x="627221" y="648176"/>
                    <a:pt x="647224" y="629126"/>
                    <a:pt x="647224" y="604361"/>
                  </a:cubicBezTo>
                  <a:cubicBezTo>
                    <a:pt x="647224" y="579596"/>
                    <a:pt x="626269" y="561499"/>
                    <a:pt x="601504" y="561499"/>
                  </a:cubicBezTo>
                  <a:close/>
                  <a:moveTo>
                    <a:pt x="25241" y="50959"/>
                  </a:moveTo>
                  <a:cubicBezTo>
                    <a:pt x="25241" y="36671"/>
                    <a:pt x="36671" y="26194"/>
                    <a:pt x="50006" y="26194"/>
                  </a:cubicBezTo>
                  <a:cubicBezTo>
                    <a:pt x="63341" y="26194"/>
                    <a:pt x="74771" y="37624"/>
                    <a:pt x="74771" y="50959"/>
                  </a:cubicBezTo>
                  <a:cubicBezTo>
                    <a:pt x="75724" y="64294"/>
                    <a:pt x="64294" y="75724"/>
                    <a:pt x="50959" y="75724"/>
                  </a:cubicBezTo>
                  <a:cubicBezTo>
                    <a:pt x="37624" y="75724"/>
                    <a:pt x="25241" y="64294"/>
                    <a:pt x="25241" y="50959"/>
                  </a:cubicBezTo>
                  <a:close/>
                  <a:moveTo>
                    <a:pt x="601504" y="630079"/>
                  </a:moveTo>
                  <a:cubicBezTo>
                    <a:pt x="587216" y="630079"/>
                    <a:pt x="576739" y="618649"/>
                    <a:pt x="576739" y="605314"/>
                  </a:cubicBezTo>
                  <a:cubicBezTo>
                    <a:pt x="576739" y="591979"/>
                    <a:pt x="588169" y="580549"/>
                    <a:pt x="601504" y="580549"/>
                  </a:cubicBezTo>
                  <a:cubicBezTo>
                    <a:pt x="615791" y="580549"/>
                    <a:pt x="626269" y="591979"/>
                    <a:pt x="626269" y="605314"/>
                  </a:cubicBezTo>
                  <a:cubicBezTo>
                    <a:pt x="626269" y="618649"/>
                    <a:pt x="615791" y="630079"/>
                    <a:pt x="601504" y="630079"/>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grpSp>
      <p:sp>
        <p:nvSpPr>
          <p:cNvPr id="1511" name="Google Shape;1511;p64"/>
          <p:cNvSpPr/>
          <p:nvPr/>
        </p:nvSpPr>
        <p:spPr>
          <a:xfrm>
            <a:off x="4161450" y="1395175"/>
            <a:ext cx="817800" cy="817800"/>
          </a:xfrm>
          <a:prstGeom prst="roundRect">
            <a:avLst>
              <a:gd fmla="val 16667" name="adj"/>
            </a:avLst>
          </a:prstGeom>
          <a:solidFill>
            <a:srgbClr val="00A3A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grpSp>
        <p:nvGrpSpPr>
          <p:cNvPr id="1512" name="Google Shape;1512;p64"/>
          <p:cNvGrpSpPr/>
          <p:nvPr/>
        </p:nvGrpSpPr>
        <p:grpSpPr>
          <a:xfrm>
            <a:off x="4294671" y="1569781"/>
            <a:ext cx="551319" cy="468604"/>
            <a:chOff x="7026989" y="1485596"/>
            <a:chExt cx="754302" cy="682798"/>
          </a:xfrm>
        </p:grpSpPr>
        <p:grpSp>
          <p:nvGrpSpPr>
            <p:cNvPr id="1513" name="Google Shape;1513;p64"/>
            <p:cNvGrpSpPr/>
            <p:nvPr/>
          </p:nvGrpSpPr>
          <p:grpSpPr>
            <a:xfrm>
              <a:off x="7499767" y="1485596"/>
              <a:ext cx="281524" cy="682798"/>
              <a:chOff x="8620152" y="404321"/>
              <a:chExt cx="324000" cy="763500"/>
            </a:xfrm>
          </p:grpSpPr>
          <p:sp>
            <p:nvSpPr>
              <p:cNvPr id="1514" name="Google Shape;1514;p64"/>
              <p:cNvSpPr/>
              <p:nvPr/>
            </p:nvSpPr>
            <p:spPr>
              <a:xfrm>
                <a:off x="8620152" y="404321"/>
                <a:ext cx="324000" cy="763500"/>
              </a:xfrm>
              <a:prstGeom prst="upDownArrow">
                <a:avLst>
                  <a:gd fmla="val 68822" name="adj1"/>
                  <a:gd fmla="val 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013"/>
                  <a:buFont typeface="Roboto"/>
                  <a:buNone/>
                </a:pPr>
                <a:r>
                  <a:t/>
                </a:r>
                <a:endParaRPr sz="1013">
                  <a:solidFill>
                    <a:schemeClr val="dk1"/>
                  </a:solidFill>
                  <a:latin typeface="Roboto"/>
                  <a:ea typeface="Roboto"/>
                  <a:cs typeface="Roboto"/>
                  <a:sym typeface="Roboto"/>
                </a:endParaRPr>
              </a:p>
            </p:txBody>
          </p:sp>
          <p:sp>
            <p:nvSpPr>
              <p:cNvPr id="1515" name="Google Shape;1515;p64"/>
              <p:cNvSpPr/>
              <p:nvPr/>
            </p:nvSpPr>
            <p:spPr>
              <a:xfrm>
                <a:off x="8720426" y="648915"/>
                <a:ext cx="123444" cy="274320"/>
              </a:xfrm>
              <a:custGeom>
                <a:rect b="b" l="l" r="r" t="t"/>
                <a:pathLst>
                  <a:path extrusionOk="0" h="119" w="60">
                    <a:moveTo>
                      <a:pt x="30" y="98"/>
                    </a:moveTo>
                    <a:cubicBezTo>
                      <a:pt x="16" y="98"/>
                      <a:pt x="8" y="90"/>
                      <a:pt x="7" y="89"/>
                    </a:cubicBezTo>
                    <a:cubicBezTo>
                      <a:pt x="5" y="91"/>
                      <a:pt x="2" y="94"/>
                      <a:pt x="0" y="96"/>
                    </a:cubicBezTo>
                    <a:cubicBezTo>
                      <a:pt x="1" y="97"/>
                      <a:pt x="10" y="107"/>
                      <a:pt x="26" y="109"/>
                    </a:cubicBezTo>
                    <a:cubicBezTo>
                      <a:pt x="26" y="119"/>
                      <a:pt x="26" y="119"/>
                      <a:pt x="26" y="119"/>
                    </a:cubicBezTo>
                    <a:cubicBezTo>
                      <a:pt x="37" y="119"/>
                      <a:pt x="37" y="119"/>
                      <a:pt x="37" y="119"/>
                    </a:cubicBezTo>
                    <a:cubicBezTo>
                      <a:pt x="37" y="108"/>
                      <a:pt x="37" y="108"/>
                      <a:pt x="37" y="108"/>
                    </a:cubicBezTo>
                    <a:cubicBezTo>
                      <a:pt x="51" y="106"/>
                      <a:pt x="60" y="96"/>
                      <a:pt x="60" y="83"/>
                    </a:cubicBezTo>
                    <a:cubicBezTo>
                      <a:pt x="60" y="65"/>
                      <a:pt x="46" y="60"/>
                      <a:pt x="33" y="54"/>
                    </a:cubicBezTo>
                    <a:cubicBezTo>
                      <a:pt x="23" y="49"/>
                      <a:pt x="14" y="46"/>
                      <a:pt x="14" y="36"/>
                    </a:cubicBezTo>
                    <a:cubicBezTo>
                      <a:pt x="14" y="27"/>
                      <a:pt x="22" y="21"/>
                      <a:pt x="32" y="21"/>
                    </a:cubicBezTo>
                    <a:cubicBezTo>
                      <a:pt x="44" y="21"/>
                      <a:pt x="50" y="27"/>
                      <a:pt x="51" y="28"/>
                    </a:cubicBezTo>
                    <a:cubicBezTo>
                      <a:pt x="53" y="25"/>
                      <a:pt x="56" y="23"/>
                      <a:pt x="58" y="20"/>
                    </a:cubicBezTo>
                    <a:cubicBezTo>
                      <a:pt x="58" y="19"/>
                      <a:pt x="50" y="12"/>
                      <a:pt x="37" y="11"/>
                    </a:cubicBezTo>
                    <a:cubicBezTo>
                      <a:pt x="37" y="0"/>
                      <a:pt x="37" y="0"/>
                      <a:pt x="37" y="0"/>
                    </a:cubicBezTo>
                    <a:cubicBezTo>
                      <a:pt x="26" y="0"/>
                      <a:pt x="26" y="0"/>
                      <a:pt x="26" y="0"/>
                    </a:cubicBezTo>
                    <a:cubicBezTo>
                      <a:pt x="26" y="11"/>
                      <a:pt x="26" y="11"/>
                      <a:pt x="26" y="11"/>
                    </a:cubicBezTo>
                    <a:cubicBezTo>
                      <a:pt x="12" y="13"/>
                      <a:pt x="2" y="23"/>
                      <a:pt x="2" y="36"/>
                    </a:cubicBezTo>
                    <a:cubicBezTo>
                      <a:pt x="2" y="53"/>
                      <a:pt x="15" y="58"/>
                      <a:pt x="28" y="64"/>
                    </a:cubicBezTo>
                    <a:cubicBezTo>
                      <a:pt x="37" y="68"/>
                      <a:pt x="48" y="72"/>
                      <a:pt x="48" y="83"/>
                    </a:cubicBezTo>
                    <a:cubicBezTo>
                      <a:pt x="48" y="92"/>
                      <a:pt x="41" y="98"/>
                      <a:pt x="30" y="98"/>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305868"/>
                  </a:solidFill>
                  <a:latin typeface="Roboto"/>
                  <a:ea typeface="Roboto"/>
                  <a:cs typeface="Roboto"/>
                  <a:sym typeface="Roboto"/>
                </a:endParaRPr>
              </a:p>
            </p:txBody>
          </p:sp>
        </p:grpSp>
        <p:grpSp>
          <p:nvGrpSpPr>
            <p:cNvPr id="1516" name="Google Shape;1516;p64"/>
            <p:cNvGrpSpPr/>
            <p:nvPr/>
          </p:nvGrpSpPr>
          <p:grpSpPr>
            <a:xfrm>
              <a:off x="7026989" y="1520679"/>
              <a:ext cx="472940" cy="612635"/>
              <a:chOff x="7094960" y="1457251"/>
              <a:chExt cx="686514" cy="685811"/>
            </a:xfrm>
          </p:grpSpPr>
          <p:sp>
            <p:nvSpPr>
              <p:cNvPr id="1517" name="Google Shape;1517;p64"/>
              <p:cNvSpPr/>
              <p:nvPr/>
            </p:nvSpPr>
            <p:spPr>
              <a:xfrm rot="5400000">
                <a:off x="7370578" y="1181633"/>
                <a:ext cx="135279" cy="686514"/>
              </a:xfrm>
              <a:custGeom>
                <a:rect b="b" l="l" r="r" t="t"/>
                <a:pathLst>
                  <a:path extrusionOk="0" h="590550" w="123825">
                    <a:moveTo>
                      <a:pt x="71914" y="162401"/>
                    </a:moveTo>
                    <a:lnTo>
                      <a:pt x="71914" y="7144"/>
                    </a:lnTo>
                    <a:lnTo>
                      <a:pt x="53816" y="7144"/>
                    </a:lnTo>
                    <a:lnTo>
                      <a:pt x="53816" y="162401"/>
                    </a:lnTo>
                    <a:cubicBezTo>
                      <a:pt x="27146" y="167164"/>
                      <a:pt x="7144" y="190024"/>
                      <a:pt x="7144" y="217646"/>
                    </a:cubicBezTo>
                    <a:cubicBezTo>
                      <a:pt x="7144" y="245269"/>
                      <a:pt x="27146" y="268129"/>
                      <a:pt x="53816" y="272891"/>
                    </a:cubicBezTo>
                    <a:lnTo>
                      <a:pt x="53816" y="587216"/>
                    </a:lnTo>
                    <a:lnTo>
                      <a:pt x="71914" y="587216"/>
                    </a:lnTo>
                    <a:lnTo>
                      <a:pt x="71914" y="272891"/>
                    </a:lnTo>
                    <a:cubicBezTo>
                      <a:pt x="98584" y="268129"/>
                      <a:pt x="118586" y="245269"/>
                      <a:pt x="118586" y="217646"/>
                    </a:cubicBezTo>
                    <a:cubicBezTo>
                      <a:pt x="119539" y="190024"/>
                      <a:pt x="98584" y="167164"/>
                      <a:pt x="71914" y="162401"/>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18" name="Google Shape;1518;p64"/>
              <p:cNvSpPr/>
              <p:nvPr/>
            </p:nvSpPr>
            <p:spPr>
              <a:xfrm rot="5400000">
                <a:off x="7370578" y="1319006"/>
                <a:ext cx="135279" cy="686514"/>
              </a:xfrm>
              <a:custGeom>
                <a:rect b="b" l="l" r="r" t="t"/>
                <a:pathLst>
                  <a:path extrusionOk="0" h="590550" w="123825">
                    <a:moveTo>
                      <a:pt x="71914" y="279559"/>
                    </a:moveTo>
                    <a:lnTo>
                      <a:pt x="71914" y="7144"/>
                    </a:lnTo>
                    <a:lnTo>
                      <a:pt x="53816" y="7144"/>
                    </a:lnTo>
                    <a:lnTo>
                      <a:pt x="53816" y="279559"/>
                    </a:lnTo>
                    <a:cubicBezTo>
                      <a:pt x="27146" y="284321"/>
                      <a:pt x="7144" y="307181"/>
                      <a:pt x="7144" y="334804"/>
                    </a:cubicBezTo>
                    <a:cubicBezTo>
                      <a:pt x="7144" y="362426"/>
                      <a:pt x="27146" y="385286"/>
                      <a:pt x="53816" y="390049"/>
                    </a:cubicBezTo>
                    <a:lnTo>
                      <a:pt x="53816" y="586264"/>
                    </a:lnTo>
                    <a:lnTo>
                      <a:pt x="71914" y="586264"/>
                    </a:lnTo>
                    <a:lnTo>
                      <a:pt x="71914" y="390049"/>
                    </a:lnTo>
                    <a:cubicBezTo>
                      <a:pt x="98584" y="385286"/>
                      <a:pt x="118586" y="362426"/>
                      <a:pt x="118586" y="334804"/>
                    </a:cubicBezTo>
                    <a:cubicBezTo>
                      <a:pt x="118586" y="307181"/>
                      <a:pt x="98584" y="284321"/>
                      <a:pt x="71914" y="279559"/>
                    </a:cubicBezTo>
                    <a:close/>
                    <a:moveTo>
                      <a:pt x="63341" y="371951"/>
                    </a:moveTo>
                    <a:cubicBezTo>
                      <a:pt x="42386" y="371951"/>
                      <a:pt x="26194" y="354806"/>
                      <a:pt x="26194" y="334804"/>
                    </a:cubicBezTo>
                    <a:cubicBezTo>
                      <a:pt x="26194" y="314801"/>
                      <a:pt x="43339" y="297656"/>
                      <a:pt x="63341" y="297656"/>
                    </a:cubicBezTo>
                    <a:cubicBezTo>
                      <a:pt x="83344" y="297656"/>
                      <a:pt x="100489" y="314801"/>
                      <a:pt x="100489" y="334804"/>
                    </a:cubicBezTo>
                    <a:cubicBezTo>
                      <a:pt x="100489" y="354806"/>
                      <a:pt x="83344" y="371951"/>
                      <a:pt x="63341" y="371951"/>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19" name="Google Shape;1519;p64"/>
              <p:cNvSpPr/>
              <p:nvPr/>
            </p:nvSpPr>
            <p:spPr>
              <a:xfrm rot="5400000">
                <a:off x="7370578" y="1457420"/>
                <a:ext cx="135279" cy="686514"/>
              </a:xfrm>
              <a:custGeom>
                <a:rect b="b" l="l" r="r" t="t"/>
                <a:pathLst>
                  <a:path extrusionOk="0" h="590550" w="123825">
                    <a:moveTo>
                      <a:pt x="71914" y="45244"/>
                    </a:moveTo>
                    <a:lnTo>
                      <a:pt x="71914" y="7144"/>
                    </a:lnTo>
                    <a:lnTo>
                      <a:pt x="53816" y="7144"/>
                    </a:lnTo>
                    <a:lnTo>
                      <a:pt x="53816" y="45244"/>
                    </a:lnTo>
                    <a:cubicBezTo>
                      <a:pt x="27146" y="50006"/>
                      <a:pt x="7144" y="72866"/>
                      <a:pt x="7144" y="100489"/>
                    </a:cubicBezTo>
                    <a:cubicBezTo>
                      <a:pt x="7144" y="128111"/>
                      <a:pt x="27146" y="150971"/>
                      <a:pt x="53816" y="155734"/>
                    </a:cubicBezTo>
                    <a:lnTo>
                      <a:pt x="53816" y="587216"/>
                    </a:lnTo>
                    <a:lnTo>
                      <a:pt x="71914" y="587216"/>
                    </a:lnTo>
                    <a:lnTo>
                      <a:pt x="71914" y="155734"/>
                    </a:lnTo>
                    <a:cubicBezTo>
                      <a:pt x="98584" y="150971"/>
                      <a:pt x="118586" y="128111"/>
                      <a:pt x="118586" y="100489"/>
                    </a:cubicBezTo>
                    <a:cubicBezTo>
                      <a:pt x="118586" y="72866"/>
                      <a:pt x="98584" y="49054"/>
                      <a:pt x="71914" y="45244"/>
                    </a:cubicBezTo>
                    <a:close/>
                    <a:moveTo>
                      <a:pt x="62389" y="137636"/>
                    </a:moveTo>
                    <a:cubicBezTo>
                      <a:pt x="41434" y="137636"/>
                      <a:pt x="25241" y="120491"/>
                      <a:pt x="25241" y="100489"/>
                    </a:cubicBezTo>
                    <a:cubicBezTo>
                      <a:pt x="25241" y="80486"/>
                      <a:pt x="42386" y="63341"/>
                      <a:pt x="62389" y="63341"/>
                    </a:cubicBezTo>
                    <a:cubicBezTo>
                      <a:pt x="82391" y="63341"/>
                      <a:pt x="99536" y="80486"/>
                      <a:pt x="99536" y="100489"/>
                    </a:cubicBezTo>
                    <a:cubicBezTo>
                      <a:pt x="99536" y="120491"/>
                      <a:pt x="83344" y="137636"/>
                      <a:pt x="62389" y="137636"/>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20" name="Google Shape;1520;p64"/>
              <p:cNvSpPr/>
              <p:nvPr/>
            </p:nvSpPr>
            <p:spPr>
              <a:xfrm rot="5400000">
                <a:off x="7370578" y="1594792"/>
                <a:ext cx="135279" cy="686514"/>
              </a:xfrm>
              <a:custGeom>
                <a:rect b="b" l="l" r="r" t="t"/>
                <a:pathLst>
                  <a:path extrusionOk="0" h="590550" w="123825">
                    <a:moveTo>
                      <a:pt x="71914" y="411004"/>
                    </a:moveTo>
                    <a:lnTo>
                      <a:pt x="71914" y="7144"/>
                    </a:lnTo>
                    <a:lnTo>
                      <a:pt x="53816" y="7144"/>
                    </a:lnTo>
                    <a:lnTo>
                      <a:pt x="53816" y="411004"/>
                    </a:lnTo>
                    <a:cubicBezTo>
                      <a:pt x="27146" y="415766"/>
                      <a:pt x="7144" y="438626"/>
                      <a:pt x="7144" y="466249"/>
                    </a:cubicBezTo>
                    <a:cubicBezTo>
                      <a:pt x="7144" y="493871"/>
                      <a:pt x="27146" y="516731"/>
                      <a:pt x="53816" y="521494"/>
                    </a:cubicBezTo>
                    <a:lnTo>
                      <a:pt x="53816" y="587216"/>
                    </a:lnTo>
                    <a:lnTo>
                      <a:pt x="71914" y="587216"/>
                    </a:lnTo>
                    <a:lnTo>
                      <a:pt x="71914" y="521494"/>
                    </a:lnTo>
                    <a:cubicBezTo>
                      <a:pt x="98584" y="516731"/>
                      <a:pt x="118586" y="493871"/>
                      <a:pt x="118586" y="466249"/>
                    </a:cubicBezTo>
                    <a:cubicBezTo>
                      <a:pt x="118586" y="437674"/>
                      <a:pt x="97631" y="414814"/>
                      <a:pt x="71914" y="411004"/>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sp>
            <p:nvSpPr>
              <p:cNvPr id="1521" name="Google Shape;1521;p64"/>
              <p:cNvSpPr/>
              <p:nvPr/>
            </p:nvSpPr>
            <p:spPr>
              <a:xfrm rot="5400000">
                <a:off x="7370578" y="1732165"/>
                <a:ext cx="135279" cy="686514"/>
              </a:xfrm>
              <a:custGeom>
                <a:rect b="b" l="l" r="r" t="t"/>
                <a:pathLst>
                  <a:path extrusionOk="0" h="590550" w="123825">
                    <a:moveTo>
                      <a:pt x="118586" y="266224"/>
                    </a:moveTo>
                    <a:cubicBezTo>
                      <a:pt x="118586" y="238601"/>
                      <a:pt x="98584" y="215741"/>
                      <a:pt x="71914" y="210979"/>
                    </a:cubicBezTo>
                    <a:lnTo>
                      <a:pt x="71914" y="7144"/>
                    </a:lnTo>
                    <a:lnTo>
                      <a:pt x="53816" y="7144"/>
                    </a:lnTo>
                    <a:lnTo>
                      <a:pt x="53816" y="210979"/>
                    </a:lnTo>
                    <a:cubicBezTo>
                      <a:pt x="27146" y="215741"/>
                      <a:pt x="7144" y="238601"/>
                      <a:pt x="7144" y="266224"/>
                    </a:cubicBezTo>
                    <a:cubicBezTo>
                      <a:pt x="7144" y="293846"/>
                      <a:pt x="27146" y="316706"/>
                      <a:pt x="53816" y="321469"/>
                    </a:cubicBezTo>
                    <a:lnTo>
                      <a:pt x="53816" y="587216"/>
                    </a:lnTo>
                    <a:lnTo>
                      <a:pt x="71914" y="587216"/>
                    </a:lnTo>
                    <a:lnTo>
                      <a:pt x="71914" y="320516"/>
                    </a:lnTo>
                    <a:cubicBezTo>
                      <a:pt x="98584" y="316706"/>
                      <a:pt x="118586" y="293846"/>
                      <a:pt x="118586" y="266224"/>
                    </a:cubicBezTo>
                    <a:close/>
                  </a:path>
                </a:pathLst>
              </a:custGeom>
              <a:solidFill>
                <a:srgbClr val="FFFFFF"/>
              </a:solidFill>
              <a:ln>
                <a:noFill/>
              </a:ln>
            </p:spPr>
            <p:txBody>
              <a:bodyPr anchorCtr="0" anchor="t" bIns="34275" lIns="68550" spcFirstLastPara="1" rIns="68550" wrap="square" tIns="34275">
                <a:noAutofit/>
              </a:bodyPr>
              <a:lstStyle/>
              <a:p>
                <a:pPr indent="0" lvl="0" marL="0" marR="0" rtl="0" algn="l">
                  <a:spcBef>
                    <a:spcPts val="0"/>
                  </a:spcBef>
                  <a:spcAft>
                    <a:spcPts val="0"/>
                  </a:spcAft>
                  <a:buClr>
                    <a:schemeClr val="dk1"/>
                  </a:buClr>
                  <a:buSzPts val="1013"/>
                  <a:buFont typeface="Roboto"/>
                  <a:buNone/>
                </a:pPr>
                <a:r>
                  <a:t/>
                </a:r>
                <a:endParaRPr sz="1013">
                  <a:solidFill>
                    <a:srgbClr val="293C46"/>
                  </a:solidFill>
                  <a:latin typeface="Roboto"/>
                  <a:ea typeface="Roboto"/>
                  <a:cs typeface="Roboto"/>
                  <a:sym typeface="Roboto"/>
                </a:endParaRPr>
              </a:p>
            </p:txBody>
          </p:sp>
        </p:grpSp>
      </p:grpSp>
      <p:sp>
        <p:nvSpPr>
          <p:cNvPr id="1522" name="Google Shape;1522;p64"/>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rgbClr val="305868"/>
              </a:buClr>
              <a:buSzPts val="2200"/>
              <a:buFont typeface="Lato"/>
              <a:buNone/>
            </a:pPr>
            <a:r>
              <a:rPr lang="en">
                <a:solidFill>
                  <a:srgbClr val="305868"/>
                </a:solidFill>
                <a:latin typeface="Lato"/>
                <a:ea typeface="Lato"/>
                <a:cs typeface="Lato"/>
                <a:sym typeface="Lato"/>
              </a:rPr>
              <a:t>ADVANTAGES OF CDP PRIVATE CLOUD</a:t>
            </a:r>
            <a:endParaRPr/>
          </a:p>
        </p:txBody>
      </p:sp>
      <p:sp>
        <p:nvSpPr>
          <p:cNvPr id="1523" name="Google Shape;1523;p64"/>
          <p:cNvSpPr txBox="1"/>
          <p:nvPr>
            <p:ph idx="1" type="body"/>
          </p:nvPr>
        </p:nvSpPr>
        <p:spPr>
          <a:xfrm>
            <a:off x="419100" y="822960"/>
            <a:ext cx="8305800" cy="308100"/>
          </a:xfrm>
          <a:prstGeom prst="rect">
            <a:avLst/>
          </a:prstGeom>
          <a:noFill/>
          <a:ln>
            <a:noFill/>
          </a:ln>
        </p:spPr>
        <p:txBody>
          <a:bodyPr anchorCtr="0" anchor="t" bIns="45700" lIns="0" spcFirstLastPara="1" rIns="0" wrap="square" tIns="22850">
            <a:noAutofit/>
          </a:bodyPr>
          <a:lstStyle/>
          <a:p>
            <a:pPr indent="0" lvl="0" marL="0" rtl="0" algn="l">
              <a:spcBef>
                <a:spcPts val="0"/>
              </a:spcBef>
              <a:spcAft>
                <a:spcPts val="0"/>
              </a:spcAft>
              <a:buSzPts val="128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65"/>
          <p:cNvSpPr txBox="1"/>
          <p:nvPr>
            <p:ph type="title"/>
          </p:nvPr>
        </p:nvSpPr>
        <p:spPr>
          <a:xfrm>
            <a:off x="602300" y="2352850"/>
            <a:ext cx="6615300" cy="6495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dk1"/>
              </a:buClr>
              <a:buSzPts val="3800"/>
              <a:buFont typeface="Lato"/>
              <a:buNone/>
            </a:pPr>
            <a:r>
              <a:rPr lang="en"/>
              <a:t>CDP DEMO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66"/>
          <p:cNvSpPr txBox="1"/>
          <p:nvPr/>
        </p:nvSpPr>
        <p:spPr>
          <a:xfrm>
            <a:off x="1855200" y="1803025"/>
            <a:ext cx="5433600" cy="13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Lato"/>
                <a:ea typeface="Lato"/>
                <a:cs typeface="Lato"/>
                <a:sym typeface="Lato"/>
              </a:rPr>
              <a:t>THANK YOU</a:t>
            </a:r>
            <a:endParaRPr sz="48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67"/>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400"/>
              <a:buFont typeface="Lato"/>
              <a:buNone/>
            </a:pPr>
            <a:r>
              <a:rPr lang="en"/>
              <a:t>OZONE Overview</a:t>
            </a:r>
            <a:endParaRPr/>
          </a:p>
        </p:txBody>
      </p:sp>
      <p:sp>
        <p:nvSpPr>
          <p:cNvPr id="1539" name="Google Shape;1539;p67"/>
          <p:cNvSpPr txBox="1"/>
          <p:nvPr>
            <p:ph idx="1" type="body"/>
          </p:nvPr>
        </p:nvSpPr>
        <p:spPr>
          <a:xfrm>
            <a:off x="594350" y="2194546"/>
            <a:ext cx="6034800" cy="377100"/>
          </a:xfrm>
          <a:prstGeom prst="rect">
            <a:avLst/>
          </a:prstGeom>
          <a:noFill/>
          <a:ln>
            <a:noFill/>
          </a:ln>
        </p:spPr>
        <p:txBody>
          <a:bodyPr anchorCtr="0" anchor="t" bIns="45700" lIns="0" spcFirstLastPara="1" rIns="91425" wrap="square" tIns="22850">
            <a:noAutofit/>
          </a:bodyPr>
          <a:lstStyle/>
          <a:p>
            <a:pPr indent="0" lvl="0" marL="0" rtl="0" algn="l">
              <a:lnSpc>
                <a:spcPct val="100000"/>
              </a:lnSpc>
              <a:spcBef>
                <a:spcPts val="500"/>
              </a:spcBef>
              <a:spcAft>
                <a:spcPts val="0"/>
              </a:spcAft>
              <a:buSzPts val="1400"/>
              <a:buNone/>
            </a:pPr>
            <a:r>
              <a:rPr lang="en"/>
              <a:t>THE MODERN BIG DATA OBJECT STORE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602301" y="2352850"/>
            <a:ext cx="8122500" cy="1520700"/>
          </a:xfrm>
          <a:prstGeom prst="rect">
            <a:avLst/>
          </a:prstGeom>
          <a:noFill/>
          <a:ln>
            <a:noFill/>
          </a:ln>
        </p:spPr>
        <p:txBody>
          <a:bodyPr anchorCtr="0" anchor="t" bIns="45700" lIns="0" spcFirstLastPara="1" rIns="91425" wrap="square" tIns="45700">
            <a:noAutofit/>
          </a:bodyPr>
          <a:lstStyle/>
          <a:p>
            <a:pPr indent="0" lvl="0" marL="0" marR="0" rtl="0" algn="ctr">
              <a:lnSpc>
                <a:spcPct val="80000"/>
              </a:lnSpc>
              <a:spcBef>
                <a:spcPts val="0"/>
              </a:spcBef>
              <a:spcAft>
                <a:spcPts val="0"/>
              </a:spcAft>
              <a:buClr>
                <a:schemeClr val="dk1"/>
              </a:buClr>
              <a:buSzPts val="3800"/>
              <a:buFont typeface="Lato"/>
              <a:buNone/>
            </a:pPr>
            <a:r>
              <a:rPr lang="en" sz="3600"/>
              <a:t>ENABLING</a:t>
            </a:r>
            <a:r>
              <a:rPr lang="en" sz="3600"/>
              <a:t> MODERN DATA ARCHITECTURES</a:t>
            </a:r>
            <a:endParaRPr sz="3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68"/>
          <p:cNvSpPr txBox="1"/>
          <p:nvPr>
            <p:ph idx="4" type="body"/>
          </p:nvPr>
        </p:nvSpPr>
        <p:spPr>
          <a:xfrm>
            <a:off x="5669439" y="1146572"/>
            <a:ext cx="1938300" cy="10782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b="1" lang="en" sz="1400"/>
              <a:t>On prem object stores don’t provide the required scale and performance</a:t>
            </a:r>
            <a:endParaRPr b="1" sz="1400"/>
          </a:p>
        </p:txBody>
      </p:sp>
      <p:sp>
        <p:nvSpPr>
          <p:cNvPr id="1545" name="Google Shape;1545;p68"/>
          <p:cNvSpPr txBox="1"/>
          <p:nvPr>
            <p:ph type="title"/>
          </p:nvPr>
        </p:nvSpPr>
        <p:spPr>
          <a:xfrm>
            <a:off x="419100" y="457200"/>
            <a:ext cx="8305800" cy="420600"/>
          </a:xfrm>
          <a:prstGeom prst="rect">
            <a:avLst/>
          </a:prstGeom>
        </p:spPr>
        <p:txBody>
          <a:bodyPr anchorCtr="0" anchor="b" bIns="45700" lIns="0" spcFirstLastPara="1" rIns="91425" wrap="square" tIns="45700">
            <a:noAutofit/>
          </a:bodyPr>
          <a:lstStyle/>
          <a:p>
            <a:pPr indent="0" lvl="0" marL="0" rtl="0" algn="l">
              <a:spcBef>
                <a:spcPts val="0"/>
              </a:spcBef>
              <a:spcAft>
                <a:spcPts val="0"/>
              </a:spcAft>
              <a:buNone/>
            </a:pPr>
            <a:r>
              <a:rPr lang="en"/>
              <a:t>WHY A NEW BIG DATA STORAGE PLATFORM IS NEEDED</a:t>
            </a:r>
            <a:endParaRPr/>
          </a:p>
        </p:txBody>
      </p:sp>
      <p:sp>
        <p:nvSpPr>
          <p:cNvPr id="1546" name="Google Shape;1546;p68"/>
          <p:cNvSpPr txBox="1"/>
          <p:nvPr>
            <p:ph idx="2" type="body"/>
          </p:nvPr>
        </p:nvSpPr>
        <p:spPr>
          <a:xfrm>
            <a:off x="1409700" y="1146572"/>
            <a:ext cx="1938300" cy="10782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b="1" lang="en" sz="1400"/>
              <a:t>HDFS has reached its limits</a:t>
            </a:r>
            <a:endParaRPr b="1" sz="1400"/>
          </a:p>
        </p:txBody>
      </p:sp>
      <p:sp>
        <p:nvSpPr>
          <p:cNvPr id="1547" name="Google Shape;1547;p68"/>
          <p:cNvSpPr txBox="1"/>
          <p:nvPr>
            <p:ph idx="3" type="body"/>
          </p:nvPr>
        </p:nvSpPr>
        <p:spPr>
          <a:xfrm>
            <a:off x="3531718" y="1146572"/>
            <a:ext cx="1938300" cy="10782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b="1" lang="en" sz="1400"/>
              <a:t>Proprietary systems are not an option</a:t>
            </a:r>
            <a:endParaRPr b="1" sz="1400"/>
          </a:p>
        </p:txBody>
      </p:sp>
      <p:sp>
        <p:nvSpPr>
          <p:cNvPr id="1548" name="Google Shape;1548;p68"/>
          <p:cNvSpPr txBox="1"/>
          <p:nvPr>
            <p:ph idx="2" type="body"/>
          </p:nvPr>
        </p:nvSpPr>
        <p:spPr>
          <a:xfrm>
            <a:off x="1431300" y="2224777"/>
            <a:ext cx="1938300" cy="19554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sz="1400"/>
              <a:t>Name node Restarts take 60+ minutes</a:t>
            </a:r>
            <a:endParaRPr sz="1400"/>
          </a:p>
          <a:p>
            <a:pPr indent="0" lvl="0" marL="0" rtl="0" algn="l">
              <a:spcBef>
                <a:spcPts val="500"/>
              </a:spcBef>
              <a:spcAft>
                <a:spcPts val="0"/>
              </a:spcAft>
              <a:buNone/>
            </a:pPr>
            <a:r>
              <a:rPr lang="en" sz="1400"/>
              <a:t>RPC calls are slowing</a:t>
            </a:r>
            <a:endParaRPr sz="1400"/>
          </a:p>
          <a:p>
            <a:pPr indent="0" lvl="0" marL="0" rtl="0" algn="l">
              <a:spcBef>
                <a:spcPts val="500"/>
              </a:spcBef>
              <a:spcAft>
                <a:spcPts val="0"/>
              </a:spcAft>
              <a:buNone/>
            </a:pPr>
            <a:r>
              <a:rPr lang="en" sz="1400"/>
              <a:t>Huge Memory Needed</a:t>
            </a:r>
            <a:endParaRPr sz="1400"/>
          </a:p>
          <a:p>
            <a:pPr indent="0" lvl="0" marL="0" rtl="0" algn="l">
              <a:spcBef>
                <a:spcPts val="500"/>
              </a:spcBef>
              <a:spcAft>
                <a:spcPts val="0"/>
              </a:spcAft>
              <a:buNone/>
            </a:pPr>
            <a:r>
              <a:rPr lang="en" sz="1400"/>
              <a:t>Per node density not keeping up with hardware vendors</a:t>
            </a:r>
            <a:endParaRPr sz="1400"/>
          </a:p>
        </p:txBody>
      </p:sp>
      <p:sp>
        <p:nvSpPr>
          <p:cNvPr id="1549" name="Google Shape;1549;p68"/>
          <p:cNvSpPr txBox="1"/>
          <p:nvPr>
            <p:ph idx="3" type="body"/>
          </p:nvPr>
        </p:nvSpPr>
        <p:spPr>
          <a:xfrm>
            <a:off x="3553322" y="2224777"/>
            <a:ext cx="1938300" cy="19554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sz="1400"/>
              <a:t>HDFS and S3 are standards</a:t>
            </a:r>
            <a:endParaRPr sz="1400"/>
          </a:p>
          <a:p>
            <a:pPr indent="0" lvl="0" marL="0" rtl="0" algn="l">
              <a:spcBef>
                <a:spcPts val="500"/>
              </a:spcBef>
              <a:spcAft>
                <a:spcPts val="0"/>
              </a:spcAft>
              <a:buNone/>
            </a:pPr>
            <a:r>
              <a:rPr lang="en" sz="1400"/>
              <a:t>Portability between On prem and cloud</a:t>
            </a:r>
            <a:endParaRPr sz="1400"/>
          </a:p>
        </p:txBody>
      </p:sp>
      <p:sp>
        <p:nvSpPr>
          <p:cNvPr id="1550" name="Google Shape;1550;p68"/>
          <p:cNvSpPr txBox="1"/>
          <p:nvPr>
            <p:ph idx="4" type="body"/>
          </p:nvPr>
        </p:nvSpPr>
        <p:spPr>
          <a:xfrm>
            <a:off x="5691046" y="2224777"/>
            <a:ext cx="1938300" cy="19554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sz="1400"/>
              <a:t>Very few options in this space that have been designed for use at a big data scale</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69"/>
          <p:cNvSpPr txBox="1"/>
          <p:nvPr>
            <p:ph type="title"/>
          </p:nvPr>
        </p:nvSpPr>
        <p:spPr>
          <a:xfrm>
            <a:off x="602311" y="2352853"/>
            <a:ext cx="7990800" cy="15207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REQUIREMENTS:  </a:t>
            </a:r>
            <a:endParaRPr/>
          </a:p>
          <a:p>
            <a:pPr indent="0" lvl="0" marL="0" rtl="0" algn="l">
              <a:spcBef>
                <a:spcPts val="0"/>
              </a:spcBef>
              <a:spcAft>
                <a:spcPts val="0"/>
              </a:spcAft>
              <a:buNone/>
            </a:pPr>
            <a:r>
              <a:rPr lang="en"/>
              <a:t>BIG DATA STORAGE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0"/>
          <p:cNvSpPr txBox="1"/>
          <p:nvPr>
            <p:ph type="title"/>
          </p:nvPr>
        </p:nvSpPr>
        <p:spPr>
          <a:xfrm>
            <a:off x="419100" y="457200"/>
            <a:ext cx="83004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BIG DATA STORAGE REQUIRES ...</a:t>
            </a:r>
            <a:endParaRPr/>
          </a:p>
        </p:txBody>
      </p:sp>
      <p:grpSp>
        <p:nvGrpSpPr>
          <p:cNvPr id="1561" name="Google Shape;1561;p70"/>
          <p:cNvGrpSpPr/>
          <p:nvPr/>
        </p:nvGrpSpPr>
        <p:grpSpPr>
          <a:xfrm>
            <a:off x="6942193" y="1645222"/>
            <a:ext cx="647940" cy="627112"/>
            <a:chOff x="9656763" y="2338388"/>
            <a:chExt cx="482601" cy="641350"/>
          </a:xfrm>
        </p:grpSpPr>
        <p:sp>
          <p:nvSpPr>
            <p:cNvPr id="1562" name="Google Shape;1562;p70"/>
            <p:cNvSpPr/>
            <p:nvPr/>
          </p:nvSpPr>
          <p:spPr>
            <a:xfrm>
              <a:off x="9939338" y="2463801"/>
              <a:ext cx="63500" cy="65088"/>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3" name="Google Shape;1563;p70"/>
            <p:cNvSpPr/>
            <p:nvPr/>
          </p:nvSpPr>
          <p:spPr>
            <a:xfrm>
              <a:off x="9712326" y="2490788"/>
              <a:ext cx="193800" cy="126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4" name="Google Shape;1564;p70"/>
            <p:cNvSpPr/>
            <p:nvPr/>
          </p:nvSpPr>
          <p:spPr>
            <a:xfrm>
              <a:off x="9939338" y="260826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5" name="Google Shape;1565;p70"/>
            <p:cNvSpPr/>
            <p:nvPr/>
          </p:nvSpPr>
          <p:spPr>
            <a:xfrm>
              <a:off x="9712326" y="2635251"/>
              <a:ext cx="193800" cy="126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6" name="Google Shape;1566;p70"/>
            <p:cNvSpPr/>
            <p:nvPr/>
          </p:nvSpPr>
          <p:spPr>
            <a:xfrm>
              <a:off x="9939338" y="275431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7" name="Google Shape;1567;p70"/>
            <p:cNvSpPr/>
            <p:nvPr/>
          </p:nvSpPr>
          <p:spPr>
            <a:xfrm>
              <a:off x="9712326" y="2781301"/>
              <a:ext cx="193800" cy="126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8" name="Google Shape;1568;p70"/>
            <p:cNvSpPr/>
            <p:nvPr/>
          </p:nvSpPr>
          <p:spPr>
            <a:xfrm>
              <a:off x="9969501" y="2928938"/>
              <a:ext cx="255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69" name="Google Shape;1569;p70"/>
            <p:cNvSpPr/>
            <p:nvPr/>
          </p:nvSpPr>
          <p:spPr>
            <a:xfrm>
              <a:off x="9710738" y="2928938"/>
              <a:ext cx="237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70" name="Google Shape;1570;p70"/>
            <p:cNvSpPr/>
            <p:nvPr/>
          </p:nvSpPr>
          <p:spPr>
            <a:xfrm>
              <a:off x="9761538" y="2928938"/>
              <a:ext cx="237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71" name="Google Shape;1571;p70"/>
            <p:cNvSpPr/>
            <p:nvPr/>
          </p:nvSpPr>
          <p:spPr>
            <a:xfrm>
              <a:off x="9656763" y="2928938"/>
              <a:ext cx="255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72" name="Google Shape;1572;p70"/>
            <p:cNvSpPr/>
            <p:nvPr/>
          </p:nvSpPr>
          <p:spPr>
            <a:xfrm>
              <a:off x="10074276" y="2928938"/>
              <a:ext cx="255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73" name="Google Shape;1573;p70"/>
            <p:cNvSpPr/>
            <p:nvPr/>
          </p:nvSpPr>
          <p:spPr>
            <a:xfrm>
              <a:off x="10021888" y="2928938"/>
              <a:ext cx="25500" cy="14400"/>
            </a:xfrm>
            <a:prstGeom prst="rect">
              <a:avLst/>
            </a:pr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
          <p:nvSpPr>
            <p:cNvPr id="1574" name="Google Shape;1574;p70"/>
            <p:cNvSpPr/>
            <p:nvPr/>
          </p:nvSpPr>
          <p:spPr>
            <a:xfrm>
              <a:off x="9658351" y="2338388"/>
              <a:ext cx="481013" cy="641350"/>
            </a:xfrm>
            <a:custGeom>
              <a:rect b="b" l="l" r="r" t="t"/>
              <a:pathLst>
                <a:path extrusionOk="0" h="338" w="254">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grpSp>
      <p:grpSp>
        <p:nvGrpSpPr>
          <p:cNvPr id="1575" name="Google Shape;1575;p70"/>
          <p:cNvGrpSpPr/>
          <p:nvPr/>
        </p:nvGrpSpPr>
        <p:grpSpPr>
          <a:xfrm>
            <a:off x="989277" y="1755725"/>
            <a:ext cx="865226" cy="537152"/>
            <a:chOff x="8948448" y="-27053"/>
            <a:chExt cx="676275" cy="519138"/>
          </a:xfrm>
        </p:grpSpPr>
        <p:sp>
          <p:nvSpPr>
            <p:cNvPr id="1576" name="Google Shape;1576;p70"/>
            <p:cNvSpPr/>
            <p:nvPr/>
          </p:nvSpPr>
          <p:spPr>
            <a:xfrm>
              <a:off x="8989406" y="-27053"/>
              <a:ext cx="123825" cy="123825"/>
            </a:xfrm>
            <a:custGeom>
              <a:rect b="b" l="l" r="r" t="t"/>
              <a:pathLst>
                <a:path extrusionOk="0" h="123825" w="123825">
                  <a:moveTo>
                    <a:pt x="63341" y="119564"/>
                  </a:moveTo>
                  <a:cubicBezTo>
                    <a:pt x="94774" y="119564"/>
                    <a:pt x="119539" y="93847"/>
                    <a:pt x="119539" y="63367"/>
                  </a:cubicBezTo>
                  <a:cubicBezTo>
                    <a:pt x="119539" y="31934"/>
                    <a:pt x="93821" y="7169"/>
                    <a:pt x="63341" y="7169"/>
                  </a:cubicBezTo>
                  <a:cubicBezTo>
                    <a:pt x="32861" y="6217"/>
                    <a:pt x="7144" y="31934"/>
                    <a:pt x="7144" y="62414"/>
                  </a:cubicBezTo>
                  <a:cubicBezTo>
                    <a:pt x="7144" y="93847"/>
                    <a:pt x="32861" y="119564"/>
                    <a:pt x="63341" y="119564"/>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293C46"/>
                </a:solidFill>
                <a:latin typeface="Roboto"/>
                <a:ea typeface="Roboto"/>
                <a:cs typeface="Roboto"/>
                <a:sym typeface="Roboto"/>
              </a:endParaRPr>
            </a:p>
          </p:txBody>
        </p:sp>
        <p:sp>
          <p:nvSpPr>
            <p:cNvPr id="1577" name="Google Shape;1577;p70"/>
            <p:cNvSpPr/>
            <p:nvPr/>
          </p:nvSpPr>
          <p:spPr>
            <a:xfrm>
              <a:off x="9298016" y="70128"/>
              <a:ext cx="123825" cy="123825"/>
            </a:xfrm>
            <a:custGeom>
              <a:rect b="b" l="l" r="r" t="t"/>
              <a:pathLst>
                <a:path extrusionOk="0" h="123825" w="123825">
                  <a:moveTo>
                    <a:pt x="63341" y="119539"/>
                  </a:moveTo>
                  <a:cubicBezTo>
                    <a:pt x="94774" y="119539"/>
                    <a:pt x="119539" y="93821"/>
                    <a:pt x="119539" y="63341"/>
                  </a:cubicBezTo>
                  <a:cubicBezTo>
                    <a:pt x="119539" y="31909"/>
                    <a:pt x="93821" y="7144"/>
                    <a:pt x="63341" y="7144"/>
                  </a:cubicBezTo>
                  <a:cubicBezTo>
                    <a:pt x="31909" y="7144"/>
                    <a:pt x="7144" y="32861"/>
                    <a:pt x="7144" y="63341"/>
                  </a:cubicBezTo>
                  <a:cubicBezTo>
                    <a:pt x="7144" y="93821"/>
                    <a:pt x="31909" y="119539"/>
                    <a:pt x="63341" y="119539"/>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293C46"/>
                </a:solidFill>
                <a:latin typeface="Roboto"/>
                <a:ea typeface="Roboto"/>
                <a:cs typeface="Roboto"/>
                <a:sym typeface="Roboto"/>
              </a:endParaRPr>
            </a:p>
          </p:txBody>
        </p:sp>
        <p:sp>
          <p:nvSpPr>
            <p:cNvPr id="1578" name="Google Shape;1578;p70"/>
            <p:cNvSpPr/>
            <p:nvPr/>
          </p:nvSpPr>
          <p:spPr>
            <a:xfrm>
              <a:off x="8948448" y="177760"/>
              <a:ext cx="676275" cy="314325"/>
            </a:xfrm>
            <a:custGeom>
              <a:rect b="b" l="l" r="r" t="t"/>
              <a:pathLst>
                <a:path extrusionOk="0" h="314325" w="676275">
                  <a:moveTo>
                    <a:pt x="621506" y="62389"/>
                  </a:moveTo>
                  <a:cubicBezTo>
                    <a:pt x="620554" y="31909"/>
                    <a:pt x="595789" y="7144"/>
                    <a:pt x="565309" y="7144"/>
                  </a:cubicBezTo>
                  <a:cubicBezTo>
                    <a:pt x="534829" y="7144"/>
                    <a:pt x="510064" y="31909"/>
                    <a:pt x="509111" y="62389"/>
                  </a:cubicBezTo>
                  <a:lnTo>
                    <a:pt x="460534" y="62389"/>
                  </a:lnTo>
                  <a:lnTo>
                    <a:pt x="460534" y="71914"/>
                  </a:lnTo>
                  <a:cubicBezTo>
                    <a:pt x="459581" y="96679"/>
                    <a:pt x="438626" y="116681"/>
                    <a:pt x="412909" y="116681"/>
                  </a:cubicBezTo>
                  <a:cubicBezTo>
                    <a:pt x="387191" y="116681"/>
                    <a:pt x="367189" y="97631"/>
                    <a:pt x="365284" y="71914"/>
                  </a:cubicBezTo>
                  <a:lnTo>
                    <a:pt x="364331" y="62389"/>
                  </a:lnTo>
                  <a:lnTo>
                    <a:pt x="315754" y="62389"/>
                  </a:lnTo>
                  <a:cubicBezTo>
                    <a:pt x="314801" y="31909"/>
                    <a:pt x="290036" y="7144"/>
                    <a:pt x="259556" y="7144"/>
                  </a:cubicBezTo>
                  <a:cubicBezTo>
                    <a:pt x="229076" y="7144"/>
                    <a:pt x="204311" y="31909"/>
                    <a:pt x="203359" y="62389"/>
                  </a:cubicBezTo>
                  <a:lnTo>
                    <a:pt x="152876" y="62389"/>
                  </a:lnTo>
                  <a:lnTo>
                    <a:pt x="152876" y="71914"/>
                  </a:lnTo>
                  <a:cubicBezTo>
                    <a:pt x="151924" y="96679"/>
                    <a:pt x="130969" y="116681"/>
                    <a:pt x="105251" y="116681"/>
                  </a:cubicBezTo>
                  <a:cubicBezTo>
                    <a:pt x="79534" y="116681"/>
                    <a:pt x="59531" y="97631"/>
                    <a:pt x="57626" y="71914"/>
                  </a:cubicBezTo>
                  <a:lnTo>
                    <a:pt x="56674" y="62389"/>
                  </a:lnTo>
                  <a:lnTo>
                    <a:pt x="7144" y="62389"/>
                  </a:lnTo>
                  <a:lnTo>
                    <a:pt x="7144" y="309086"/>
                  </a:lnTo>
                  <a:lnTo>
                    <a:pt x="670084" y="309086"/>
                  </a:lnTo>
                  <a:lnTo>
                    <a:pt x="670084" y="62389"/>
                  </a:lnTo>
                  <a:lnTo>
                    <a:pt x="621506" y="62389"/>
                  </a:lnTo>
                  <a:close/>
                  <a:moveTo>
                    <a:pt x="651034" y="290036"/>
                  </a:moveTo>
                  <a:lnTo>
                    <a:pt x="26194" y="290036"/>
                  </a:lnTo>
                  <a:lnTo>
                    <a:pt x="26194" y="82391"/>
                  </a:lnTo>
                  <a:lnTo>
                    <a:pt x="40481" y="82391"/>
                  </a:lnTo>
                  <a:cubicBezTo>
                    <a:pt x="46196" y="113824"/>
                    <a:pt x="72866" y="135731"/>
                    <a:pt x="106204" y="135731"/>
                  </a:cubicBezTo>
                  <a:cubicBezTo>
                    <a:pt x="138589" y="135731"/>
                    <a:pt x="166211" y="112871"/>
                    <a:pt x="171926" y="82391"/>
                  </a:cubicBezTo>
                  <a:lnTo>
                    <a:pt x="207169" y="82391"/>
                  </a:lnTo>
                  <a:cubicBezTo>
                    <a:pt x="214789" y="105251"/>
                    <a:pt x="235744" y="121444"/>
                    <a:pt x="260509" y="121444"/>
                  </a:cubicBezTo>
                  <a:cubicBezTo>
                    <a:pt x="285274" y="121444"/>
                    <a:pt x="306229" y="105251"/>
                    <a:pt x="313849" y="82391"/>
                  </a:cubicBezTo>
                  <a:lnTo>
                    <a:pt x="347186" y="82391"/>
                  </a:lnTo>
                  <a:cubicBezTo>
                    <a:pt x="352901" y="113824"/>
                    <a:pt x="379571" y="135731"/>
                    <a:pt x="412909" y="135731"/>
                  </a:cubicBezTo>
                  <a:cubicBezTo>
                    <a:pt x="445294" y="135731"/>
                    <a:pt x="472916" y="112871"/>
                    <a:pt x="478631" y="82391"/>
                  </a:cubicBezTo>
                  <a:lnTo>
                    <a:pt x="511969" y="82391"/>
                  </a:lnTo>
                  <a:cubicBezTo>
                    <a:pt x="519589" y="105251"/>
                    <a:pt x="540544" y="121444"/>
                    <a:pt x="565309" y="121444"/>
                  </a:cubicBezTo>
                  <a:cubicBezTo>
                    <a:pt x="590074" y="121444"/>
                    <a:pt x="611029" y="105251"/>
                    <a:pt x="618649" y="82391"/>
                  </a:cubicBezTo>
                  <a:lnTo>
                    <a:pt x="650081" y="82391"/>
                  </a:lnTo>
                  <a:lnTo>
                    <a:pt x="650081" y="290036"/>
                  </a:ln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293C46"/>
                </a:solidFill>
                <a:latin typeface="Roboto"/>
                <a:ea typeface="Roboto"/>
                <a:cs typeface="Roboto"/>
                <a:sym typeface="Roboto"/>
              </a:endParaRPr>
            </a:p>
          </p:txBody>
        </p:sp>
      </p:grpSp>
      <p:sp>
        <p:nvSpPr>
          <p:cNvPr id="1579" name="Google Shape;1579;p70"/>
          <p:cNvSpPr txBox="1"/>
          <p:nvPr/>
        </p:nvSpPr>
        <p:spPr>
          <a:xfrm>
            <a:off x="419100" y="3415263"/>
            <a:ext cx="2168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Can it handle </a:t>
            </a:r>
            <a:r>
              <a:rPr b="1" lang="en">
                <a:solidFill>
                  <a:schemeClr val="dk1"/>
                </a:solidFill>
                <a:latin typeface="Roboto"/>
                <a:ea typeface="Roboto"/>
                <a:cs typeface="Roboto"/>
                <a:sym typeface="Roboto"/>
              </a:rPr>
              <a:t>large</a:t>
            </a:r>
            <a:r>
              <a:rPr lang="en">
                <a:solidFill>
                  <a:schemeClr val="dk1"/>
                </a:solidFill>
                <a:latin typeface="Roboto"/>
                <a:ea typeface="Roboto"/>
                <a:cs typeface="Roboto"/>
                <a:sym typeface="Roboto"/>
              </a:rPr>
              <a:t> workloads</a:t>
            </a:r>
            <a:endParaRPr>
              <a:solidFill>
                <a:schemeClr val="dk1"/>
              </a:solidFill>
              <a:latin typeface="Roboto"/>
              <a:ea typeface="Roboto"/>
              <a:cs typeface="Roboto"/>
              <a:sym typeface="Roboto"/>
            </a:endParaRPr>
          </a:p>
        </p:txBody>
      </p:sp>
      <p:sp>
        <p:nvSpPr>
          <p:cNvPr id="1580" name="Google Shape;1580;p70"/>
          <p:cNvSpPr txBox="1"/>
          <p:nvPr/>
        </p:nvSpPr>
        <p:spPr>
          <a:xfrm>
            <a:off x="5994293" y="3086480"/>
            <a:ext cx="2543700" cy="6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Does it support</a:t>
            </a:r>
            <a:r>
              <a:rPr b="1" lang="en">
                <a:solidFill>
                  <a:schemeClr val="dk1"/>
                </a:solidFill>
                <a:latin typeface="Roboto"/>
                <a:ea typeface="Roboto"/>
                <a:cs typeface="Roboto"/>
                <a:sym typeface="Roboto"/>
              </a:rPr>
              <a:t> S3 API</a:t>
            </a:r>
            <a:r>
              <a:rPr lang="en">
                <a:solidFill>
                  <a:schemeClr val="dk1"/>
                </a:solidFill>
                <a:latin typeface="Roboto"/>
                <a:ea typeface="Roboto"/>
                <a:cs typeface="Roboto"/>
                <a:sym typeface="Roboto"/>
              </a:rPr>
              <a:t> and Modern Architecture ?</a:t>
            </a:r>
            <a:endParaRPr>
              <a:solidFill>
                <a:schemeClr val="dk1"/>
              </a:solidFill>
              <a:latin typeface="Roboto"/>
              <a:ea typeface="Roboto"/>
              <a:cs typeface="Roboto"/>
              <a:sym typeface="Roboto"/>
            </a:endParaRPr>
          </a:p>
        </p:txBody>
      </p:sp>
      <p:sp>
        <p:nvSpPr>
          <p:cNvPr id="1581" name="Google Shape;1581;p70"/>
          <p:cNvSpPr/>
          <p:nvPr/>
        </p:nvSpPr>
        <p:spPr>
          <a:xfrm>
            <a:off x="3852926" y="1662147"/>
            <a:ext cx="801667" cy="612727"/>
          </a:xfrm>
          <a:custGeom>
            <a:rect b="b" l="l" r="r" t="t"/>
            <a:pathLst>
              <a:path extrusionOk="0" h="199" w="250">
                <a:moveTo>
                  <a:pt x="230" y="152"/>
                </a:moveTo>
                <a:cubicBezTo>
                  <a:pt x="230" y="133"/>
                  <a:pt x="230" y="133"/>
                  <a:pt x="230" y="133"/>
                </a:cubicBezTo>
                <a:cubicBezTo>
                  <a:pt x="178" y="133"/>
                  <a:pt x="178" y="133"/>
                  <a:pt x="178" y="133"/>
                </a:cubicBezTo>
                <a:cubicBezTo>
                  <a:pt x="178" y="122"/>
                  <a:pt x="178" y="122"/>
                  <a:pt x="178" y="122"/>
                </a:cubicBezTo>
                <a:cubicBezTo>
                  <a:pt x="190" y="121"/>
                  <a:pt x="199" y="111"/>
                  <a:pt x="199" y="99"/>
                </a:cubicBezTo>
                <a:cubicBezTo>
                  <a:pt x="199" y="87"/>
                  <a:pt x="190" y="77"/>
                  <a:pt x="178" y="76"/>
                </a:cubicBezTo>
                <a:cubicBezTo>
                  <a:pt x="178" y="61"/>
                  <a:pt x="178" y="61"/>
                  <a:pt x="178" y="61"/>
                </a:cubicBezTo>
                <a:cubicBezTo>
                  <a:pt x="129" y="61"/>
                  <a:pt x="129" y="61"/>
                  <a:pt x="129" y="61"/>
                </a:cubicBezTo>
                <a:cubicBezTo>
                  <a:pt x="129" y="46"/>
                  <a:pt x="129" y="46"/>
                  <a:pt x="129" y="46"/>
                </a:cubicBezTo>
                <a:cubicBezTo>
                  <a:pt x="140" y="44"/>
                  <a:pt x="148" y="35"/>
                  <a:pt x="148" y="23"/>
                </a:cubicBezTo>
                <a:cubicBezTo>
                  <a:pt x="148" y="10"/>
                  <a:pt x="138" y="0"/>
                  <a:pt x="125" y="0"/>
                </a:cubicBezTo>
                <a:cubicBezTo>
                  <a:pt x="112" y="0"/>
                  <a:pt x="101" y="10"/>
                  <a:pt x="101" y="23"/>
                </a:cubicBezTo>
                <a:cubicBezTo>
                  <a:pt x="101" y="35"/>
                  <a:pt x="110" y="44"/>
                  <a:pt x="121" y="46"/>
                </a:cubicBezTo>
                <a:cubicBezTo>
                  <a:pt x="121" y="61"/>
                  <a:pt x="121" y="61"/>
                  <a:pt x="121" y="61"/>
                </a:cubicBezTo>
                <a:cubicBezTo>
                  <a:pt x="70" y="61"/>
                  <a:pt x="70" y="61"/>
                  <a:pt x="70" y="61"/>
                </a:cubicBezTo>
                <a:cubicBezTo>
                  <a:pt x="70" y="76"/>
                  <a:pt x="70" y="76"/>
                  <a:pt x="70" y="76"/>
                </a:cubicBezTo>
                <a:cubicBezTo>
                  <a:pt x="59" y="78"/>
                  <a:pt x="51" y="87"/>
                  <a:pt x="51" y="99"/>
                </a:cubicBezTo>
                <a:cubicBezTo>
                  <a:pt x="51" y="111"/>
                  <a:pt x="59" y="120"/>
                  <a:pt x="70" y="122"/>
                </a:cubicBezTo>
                <a:cubicBezTo>
                  <a:pt x="70" y="133"/>
                  <a:pt x="70" y="133"/>
                  <a:pt x="70" y="133"/>
                </a:cubicBezTo>
                <a:cubicBezTo>
                  <a:pt x="19" y="133"/>
                  <a:pt x="19" y="133"/>
                  <a:pt x="19" y="133"/>
                </a:cubicBezTo>
                <a:cubicBezTo>
                  <a:pt x="19" y="152"/>
                  <a:pt x="19" y="152"/>
                  <a:pt x="19" y="152"/>
                </a:cubicBezTo>
                <a:cubicBezTo>
                  <a:pt x="8" y="154"/>
                  <a:pt x="0" y="163"/>
                  <a:pt x="0" y="175"/>
                </a:cubicBezTo>
                <a:cubicBezTo>
                  <a:pt x="0" y="188"/>
                  <a:pt x="10" y="199"/>
                  <a:pt x="23" y="199"/>
                </a:cubicBezTo>
                <a:cubicBezTo>
                  <a:pt x="36" y="199"/>
                  <a:pt x="47" y="188"/>
                  <a:pt x="47" y="175"/>
                </a:cubicBezTo>
                <a:cubicBezTo>
                  <a:pt x="47" y="163"/>
                  <a:pt x="38" y="154"/>
                  <a:pt x="27" y="152"/>
                </a:cubicBezTo>
                <a:cubicBezTo>
                  <a:pt x="27" y="141"/>
                  <a:pt x="27" y="141"/>
                  <a:pt x="27" y="141"/>
                </a:cubicBezTo>
                <a:cubicBezTo>
                  <a:pt x="121" y="141"/>
                  <a:pt x="121" y="141"/>
                  <a:pt x="121" y="141"/>
                </a:cubicBezTo>
                <a:cubicBezTo>
                  <a:pt x="121" y="152"/>
                  <a:pt x="121" y="152"/>
                  <a:pt x="121" y="152"/>
                </a:cubicBezTo>
                <a:cubicBezTo>
                  <a:pt x="110" y="154"/>
                  <a:pt x="101" y="164"/>
                  <a:pt x="101" y="175"/>
                </a:cubicBezTo>
                <a:cubicBezTo>
                  <a:pt x="101" y="188"/>
                  <a:pt x="112" y="199"/>
                  <a:pt x="125" y="199"/>
                </a:cubicBezTo>
                <a:cubicBezTo>
                  <a:pt x="138" y="199"/>
                  <a:pt x="148" y="188"/>
                  <a:pt x="148" y="175"/>
                </a:cubicBezTo>
                <a:cubicBezTo>
                  <a:pt x="148" y="163"/>
                  <a:pt x="140" y="154"/>
                  <a:pt x="129" y="152"/>
                </a:cubicBezTo>
                <a:cubicBezTo>
                  <a:pt x="129" y="133"/>
                  <a:pt x="129" y="133"/>
                  <a:pt x="129" y="133"/>
                </a:cubicBezTo>
                <a:cubicBezTo>
                  <a:pt x="78" y="133"/>
                  <a:pt x="78" y="133"/>
                  <a:pt x="78" y="133"/>
                </a:cubicBezTo>
                <a:cubicBezTo>
                  <a:pt x="78" y="122"/>
                  <a:pt x="78" y="122"/>
                  <a:pt x="78" y="122"/>
                </a:cubicBezTo>
                <a:cubicBezTo>
                  <a:pt x="89" y="120"/>
                  <a:pt x="98" y="111"/>
                  <a:pt x="98" y="99"/>
                </a:cubicBezTo>
                <a:cubicBezTo>
                  <a:pt x="98" y="87"/>
                  <a:pt x="89" y="78"/>
                  <a:pt x="78" y="76"/>
                </a:cubicBezTo>
                <a:cubicBezTo>
                  <a:pt x="78" y="69"/>
                  <a:pt x="78" y="69"/>
                  <a:pt x="78" y="69"/>
                </a:cubicBezTo>
                <a:cubicBezTo>
                  <a:pt x="170" y="69"/>
                  <a:pt x="170" y="69"/>
                  <a:pt x="170" y="69"/>
                </a:cubicBezTo>
                <a:cubicBezTo>
                  <a:pt x="170" y="76"/>
                  <a:pt x="170" y="76"/>
                  <a:pt x="170" y="76"/>
                </a:cubicBezTo>
                <a:cubicBezTo>
                  <a:pt x="160" y="78"/>
                  <a:pt x="152" y="88"/>
                  <a:pt x="152" y="99"/>
                </a:cubicBezTo>
                <a:cubicBezTo>
                  <a:pt x="152" y="110"/>
                  <a:pt x="160" y="120"/>
                  <a:pt x="170" y="122"/>
                </a:cubicBezTo>
                <a:cubicBezTo>
                  <a:pt x="170" y="141"/>
                  <a:pt x="170" y="141"/>
                  <a:pt x="170" y="141"/>
                </a:cubicBezTo>
                <a:cubicBezTo>
                  <a:pt x="222" y="141"/>
                  <a:pt x="222" y="141"/>
                  <a:pt x="222" y="141"/>
                </a:cubicBezTo>
                <a:cubicBezTo>
                  <a:pt x="222" y="152"/>
                  <a:pt x="222" y="152"/>
                  <a:pt x="222" y="152"/>
                </a:cubicBezTo>
                <a:cubicBezTo>
                  <a:pt x="211" y="154"/>
                  <a:pt x="203" y="164"/>
                  <a:pt x="203" y="175"/>
                </a:cubicBezTo>
                <a:cubicBezTo>
                  <a:pt x="203" y="188"/>
                  <a:pt x="214" y="199"/>
                  <a:pt x="227" y="199"/>
                </a:cubicBezTo>
                <a:cubicBezTo>
                  <a:pt x="240" y="199"/>
                  <a:pt x="250" y="188"/>
                  <a:pt x="250" y="175"/>
                </a:cubicBezTo>
                <a:cubicBezTo>
                  <a:pt x="250" y="163"/>
                  <a:pt x="242" y="154"/>
                  <a:pt x="230" y="152"/>
                </a:cubicBezTo>
                <a:close/>
                <a:moveTo>
                  <a:pt x="109" y="23"/>
                </a:moveTo>
                <a:cubicBezTo>
                  <a:pt x="109" y="14"/>
                  <a:pt x="116" y="7"/>
                  <a:pt x="125" y="7"/>
                </a:cubicBezTo>
                <a:cubicBezTo>
                  <a:pt x="134" y="7"/>
                  <a:pt x="141" y="14"/>
                  <a:pt x="141" y="23"/>
                </a:cubicBezTo>
                <a:cubicBezTo>
                  <a:pt x="141" y="32"/>
                  <a:pt x="134" y="39"/>
                  <a:pt x="125" y="39"/>
                </a:cubicBezTo>
                <a:cubicBezTo>
                  <a:pt x="116" y="39"/>
                  <a:pt x="109" y="32"/>
                  <a:pt x="109" y="23"/>
                </a:cubicBezTo>
                <a:close/>
                <a:moveTo>
                  <a:pt x="39" y="175"/>
                </a:moveTo>
                <a:cubicBezTo>
                  <a:pt x="39" y="184"/>
                  <a:pt x="32" y="191"/>
                  <a:pt x="23" y="191"/>
                </a:cubicBezTo>
                <a:cubicBezTo>
                  <a:pt x="15" y="191"/>
                  <a:pt x="8" y="184"/>
                  <a:pt x="8" y="175"/>
                </a:cubicBezTo>
                <a:cubicBezTo>
                  <a:pt x="8" y="166"/>
                  <a:pt x="15" y="159"/>
                  <a:pt x="23" y="159"/>
                </a:cubicBezTo>
                <a:cubicBezTo>
                  <a:pt x="32" y="159"/>
                  <a:pt x="39" y="166"/>
                  <a:pt x="39" y="175"/>
                </a:cubicBezTo>
                <a:close/>
                <a:moveTo>
                  <a:pt x="90" y="99"/>
                </a:moveTo>
                <a:cubicBezTo>
                  <a:pt x="90" y="108"/>
                  <a:pt x="83" y="115"/>
                  <a:pt x="74" y="115"/>
                </a:cubicBezTo>
                <a:cubicBezTo>
                  <a:pt x="65" y="115"/>
                  <a:pt x="58" y="108"/>
                  <a:pt x="58" y="99"/>
                </a:cubicBezTo>
                <a:cubicBezTo>
                  <a:pt x="58" y="90"/>
                  <a:pt x="65" y="83"/>
                  <a:pt x="74" y="83"/>
                </a:cubicBezTo>
                <a:cubicBezTo>
                  <a:pt x="83" y="83"/>
                  <a:pt x="90" y="90"/>
                  <a:pt x="90" y="99"/>
                </a:cubicBezTo>
                <a:close/>
                <a:moveTo>
                  <a:pt x="227" y="191"/>
                </a:moveTo>
                <a:cubicBezTo>
                  <a:pt x="218" y="191"/>
                  <a:pt x="211" y="184"/>
                  <a:pt x="211" y="175"/>
                </a:cubicBezTo>
                <a:cubicBezTo>
                  <a:pt x="211" y="166"/>
                  <a:pt x="218" y="159"/>
                  <a:pt x="227" y="159"/>
                </a:cubicBezTo>
                <a:cubicBezTo>
                  <a:pt x="235" y="159"/>
                  <a:pt x="242" y="166"/>
                  <a:pt x="242" y="175"/>
                </a:cubicBezTo>
                <a:cubicBezTo>
                  <a:pt x="242" y="184"/>
                  <a:pt x="235" y="191"/>
                  <a:pt x="227" y="191"/>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t/>
            </a:r>
            <a:endParaRPr sz="1013">
              <a:solidFill>
                <a:srgbClr val="305868"/>
              </a:solidFill>
              <a:latin typeface="Roboto"/>
              <a:ea typeface="Roboto"/>
              <a:cs typeface="Roboto"/>
              <a:sym typeface="Roboto"/>
            </a:endParaRPr>
          </a:p>
        </p:txBody>
      </p:sp>
      <p:sp>
        <p:nvSpPr>
          <p:cNvPr id="1582" name="Google Shape;1582;p70"/>
          <p:cNvSpPr txBox="1"/>
          <p:nvPr/>
        </p:nvSpPr>
        <p:spPr>
          <a:xfrm>
            <a:off x="2908805" y="3155805"/>
            <a:ext cx="2764200" cy="6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Can it </a:t>
            </a:r>
            <a:r>
              <a:rPr b="1" lang="en">
                <a:solidFill>
                  <a:schemeClr val="dk1"/>
                </a:solidFill>
                <a:latin typeface="Roboto"/>
                <a:ea typeface="Roboto"/>
                <a:cs typeface="Roboto"/>
                <a:sym typeface="Roboto"/>
              </a:rPr>
              <a:t>Scale</a:t>
            </a:r>
            <a:r>
              <a:rPr lang="en">
                <a:solidFill>
                  <a:schemeClr val="dk1"/>
                </a:solidFill>
                <a:latin typeface="Roboto"/>
                <a:ea typeface="Roboto"/>
                <a:cs typeface="Roboto"/>
                <a:sym typeface="Roboto"/>
              </a:rPr>
              <a:t> To 100’s PB, 1000’s of nodes and billions of objects</a:t>
            </a:r>
            <a:endParaRPr>
              <a:solidFill>
                <a:schemeClr val="dk1"/>
              </a:solidFill>
              <a:latin typeface="Roboto"/>
              <a:ea typeface="Roboto"/>
              <a:cs typeface="Roboto"/>
              <a:sym typeface="Roboto"/>
            </a:endParaRPr>
          </a:p>
        </p:txBody>
      </p:sp>
      <p:sp>
        <p:nvSpPr>
          <p:cNvPr id="1583" name="Google Shape;1583;p70"/>
          <p:cNvSpPr/>
          <p:nvPr/>
        </p:nvSpPr>
        <p:spPr>
          <a:xfrm>
            <a:off x="3517555" y="2532185"/>
            <a:ext cx="14724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Scale</a:t>
            </a:r>
            <a:endParaRPr sz="1600">
              <a:solidFill>
                <a:schemeClr val="accent2"/>
              </a:solidFill>
              <a:latin typeface="Roboto"/>
              <a:ea typeface="Roboto"/>
              <a:cs typeface="Roboto"/>
              <a:sym typeface="Roboto"/>
            </a:endParaRPr>
          </a:p>
        </p:txBody>
      </p:sp>
      <p:sp>
        <p:nvSpPr>
          <p:cNvPr id="1584" name="Google Shape;1584;p70"/>
          <p:cNvSpPr/>
          <p:nvPr/>
        </p:nvSpPr>
        <p:spPr>
          <a:xfrm>
            <a:off x="6569273" y="2462848"/>
            <a:ext cx="14724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API Compatibility</a:t>
            </a:r>
            <a:endParaRPr sz="1600">
              <a:solidFill>
                <a:schemeClr val="accent2"/>
              </a:solidFill>
              <a:latin typeface="Roboto"/>
              <a:ea typeface="Roboto"/>
              <a:cs typeface="Roboto"/>
              <a:sym typeface="Roboto"/>
            </a:endParaRPr>
          </a:p>
        </p:txBody>
      </p:sp>
      <p:sp>
        <p:nvSpPr>
          <p:cNvPr id="1585" name="Google Shape;1585;p70"/>
          <p:cNvSpPr/>
          <p:nvPr/>
        </p:nvSpPr>
        <p:spPr>
          <a:xfrm>
            <a:off x="612644" y="2653972"/>
            <a:ext cx="18756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Performance</a:t>
            </a:r>
            <a:endParaRPr sz="1600">
              <a:solidFill>
                <a:schemeClr val="accent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71"/>
          <p:cNvSpPr txBox="1"/>
          <p:nvPr>
            <p:ph type="title"/>
          </p:nvPr>
        </p:nvSpPr>
        <p:spPr>
          <a:xfrm>
            <a:off x="419100" y="457200"/>
            <a:ext cx="83004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 AND NATIVE INTEGRATION WITH BIG DATA WORKLOADS</a:t>
            </a:r>
            <a:endParaRPr/>
          </a:p>
        </p:txBody>
      </p:sp>
      <p:sp>
        <p:nvSpPr>
          <p:cNvPr id="1591" name="Google Shape;1591;p71"/>
          <p:cNvSpPr txBox="1"/>
          <p:nvPr/>
        </p:nvSpPr>
        <p:spPr>
          <a:xfrm>
            <a:off x="3256485" y="3353172"/>
            <a:ext cx="22311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Support Kerberos and access control policy</a:t>
            </a:r>
            <a:endParaRPr>
              <a:solidFill>
                <a:schemeClr val="dk1"/>
              </a:solidFill>
              <a:latin typeface="Roboto"/>
              <a:ea typeface="Roboto"/>
              <a:cs typeface="Roboto"/>
              <a:sym typeface="Roboto"/>
            </a:endParaRPr>
          </a:p>
        </p:txBody>
      </p:sp>
      <p:sp>
        <p:nvSpPr>
          <p:cNvPr id="1592" name="Google Shape;1592;p71"/>
          <p:cNvSpPr txBox="1"/>
          <p:nvPr/>
        </p:nvSpPr>
        <p:spPr>
          <a:xfrm>
            <a:off x="516184" y="3249388"/>
            <a:ext cx="2617500" cy="6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support</a:t>
            </a:r>
            <a:r>
              <a:rPr b="1" lang="en">
                <a:solidFill>
                  <a:schemeClr val="dk1"/>
                </a:solidFill>
                <a:latin typeface="Roboto"/>
                <a:ea typeface="Roboto"/>
                <a:cs typeface="Roboto"/>
                <a:sym typeface="Roboto"/>
              </a:rPr>
              <a:t> </a:t>
            </a:r>
            <a:r>
              <a:rPr b="1" lang="en">
                <a:solidFill>
                  <a:schemeClr val="dk1"/>
                </a:solidFill>
                <a:latin typeface="Roboto"/>
                <a:ea typeface="Roboto"/>
                <a:cs typeface="Roboto"/>
                <a:sym typeface="Roboto"/>
              </a:rPr>
              <a:t>separation</a:t>
            </a:r>
            <a:r>
              <a:rPr b="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and legacy applications</a:t>
            </a:r>
            <a:endParaRPr>
              <a:solidFill>
                <a:schemeClr val="dk1"/>
              </a:solidFill>
              <a:latin typeface="Roboto"/>
              <a:ea typeface="Roboto"/>
              <a:cs typeface="Roboto"/>
              <a:sym typeface="Roboto"/>
            </a:endParaRPr>
          </a:p>
        </p:txBody>
      </p:sp>
      <p:sp>
        <p:nvSpPr>
          <p:cNvPr id="1593" name="Google Shape;1593;p71"/>
          <p:cNvSpPr/>
          <p:nvPr/>
        </p:nvSpPr>
        <p:spPr>
          <a:xfrm>
            <a:off x="1005581" y="2622451"/>
            <a:ext cx="15153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Application</a:t>
            </a:r>
            <a:endParaRPr sz="1600">
              <a:solidFill>
                <a:schemeClr val="accent2"/>
              </a:solidFill>
              <a:latin typeface="Roboto"/>
              <a:ea typeface="Roboto"/>
              <a:cs typeface="Roboto"/>
              <a:sym typeface="Roboto"/>
            </a:endParaRPr>
          </a:p>
        </p:txBody>
      </p:sp>
      <p:sp>
        <p:nvSpPr>
          <p:cNvPr id="1594" name="Google Shape;1594;p71"/>
          <p:cNvSpPr/>
          <p:nvPr/>
        </p:nvSpPr>
        <p:spPr>
          <a:xfrm>
            <a:off x="3407073" y="2625776"/>
            <a:ext cx="19299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Security</a:t>
            </a:r>
            <a:endParaRPr sz="1600">
              <a:solidFill>
                <a:schemeClr val="accent2"/>
              </a:solidFill>
              <a:latin typeface="Roboto"/>
              <a:ea typeface="Roboto"/>
              <a:cs typeface="Roboto"/>
              <a:sym typeface="Roboto"/>
            </a:endParaRPr>
          </a:p>
        </p:txBody>
      </p:sp>
      <p:sp>
        <p:nvSpPr>
          <p:cNvPr id="1595" name="Google Shape;1595;p71"/>
          <p:cNvSpPr/>
          <p:nvPr/>
        </p:nvSpPr>
        <p:spPr>
          <a:xfrm>
            <a:off x="6532249" y="2571451"/>
            <a:ext cx="1515300" cy="40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accent2"/>
                </a:solidFill>
                <a:latin typeface="Roboto"/>
                <a:ea typeface="Roboto"/>
                <a:cs typeface="Roboto"/>
                <a:sym typeface="Roboto"/>
              </a:rPr>
              <a:t>Encryption</a:t>
            </a:r>
            <a:endParaRPr sz="1600">
              <a:solidFill>
                <a:schemeClr val="accent2"/>
              </a:solidFill>
              <a:latin typeface="Roboto"/>
              <a:ea typeface="Roboto"/>
              <a:cs typeface="Roboto"/>
              <a:sym typeface="Roboto"/>
            </a:endParaRPr>
          </a:p>
        </p:txBody>
      </p:sp>
      <p:sp>
        <p:nvSpPr>
          <p:cNvPr id="1596" name="Google Shape;1596;p71"/>
          <p:cNvSpPr/>
          <p:nvPr/>
        </p:nvSpPr>
        <p:spPr>
          <a:xfrm>
            <a:off x="6798714" y="1730363"/>
            <a:ext cx="765667" cy="613410"/>
          </a:xfrm>
          <a:custGeom>
            <a:rect b="b" l="l" r="r" t="t"/>
            <a:pathLst>
              <a:path extrusionOk="0" h="762000" w="438150">
                <a:moveTo>
                  <a:pt x="388144" y="246221"/>
                </a:moveTo>
                <a:lnTo>
                  <a:pt x="388144" y="166211"/>
                </a:lnTo>
                <a:lnTo>
                  <a:pt x="388144" y="166211"/>
                </a:lnTo>
                <a:cubicBezTo>
                  <a:pt x="387191" y="78581"/>
                  <a:pt x="314801" y="7144"/>
                  <a:pt x="225266" y="7144"/>
                </a:cubicBezTo>
                <a:cubicBezTo>
                  <a:pt x="136684" y="7144"/>
                  <a:pt x="64294" y="78581"/>
                  <a:pt x="63341" y="166211"/>
                </a:cubicBezTo>
                <a:lnTo>
                  <a:pt x="63341" y="166211"/>
                </a:lnTo>
                <a:lnTo>
                  <a:pt x="63341" y="245269"/>
                </a:lnTo>
                <a:lnTo>
                  <a:pt x="7144" y="262414"/>
                </a:lnTo>
                <a:lnTo>
                  <a:pt x="7144" y="415766"/>
                </a:lnTo>
                <a:lnTo>
                  <a:pt x="7144" y="427196"/>
                </a:lnTo>
                <a:lnTo>
                  <a:pt x="8096" y="443389"/>
                </a:lnTo>
                <a:lnTo>
                  <a:pt x="10954" y="468154"/>
                </a:lnTo>
                <a:lnTo>
                  <a:pt x="13811" y="484346"/>
                </a:lnTo>
                <a:lnTo>
                  <a:pt x="21431" y="519589"/>
                </a:lnTo>
                <a:lnTo>
                  <a:pt x="26194" y="537686"/>
                </a:lnTo>
                <a:lnTo>
                  <a:pt x="32861" y="556736"/>
                </a:lnTo>
                <a:lnTo>
                  <a:pt x="45244" y="585311"/>
                </a:lnTo>
                <a:lnTo>
                  <a:pt x="60484" y="613886"/>
                </a:lnTo>
                <a:lnTo>
                  <a:pt x="79534" y="641509"/>
                </a:lnTo>
                <a:lnTo>
                  <a:pt x="93821" y="659606"/>
                </a:lnTo>
                <a:lnTo>
                  <a:pt x="101441" y="668179"/>
                </a:lnTo>
                <a:lnTo>
                  <a:pt x="118586" y="685324"/>
                </a:lnTo>
                <a:lnTo>
                  <a:pt x="137636" y="702469"/>
                </a:lnTo>
                <a:lnTo>
                  <a:pt x="148114" y="711041"/>
                </a:lnTo>
                <a:lnTo>
                  <a:pt x="158591" y="718661"/>
                </a:lnTo>
                <a:lnTo>
                  <a:pt x="170021" y="726281"/>
                </a:lnTo>
                <a:lnTo>
                  <a:pt x="193834" y="740569"/>
                </a:lnTo>
                <a:lnTo>
                  <a:pt x="206216" y="747236"/>
                </a:lnTo>
                <a:lnTo>
                  <a:pt x="223361" y="755809"/>
                </a:lnTo>
                <a:lnTo>
                  <a:pt x="240506" y="747236"/>
                </a:lnTo>
                <a:lnTo>
                  <a:pt x="252889" y="740569"/>
                </a:lnTo>
                <a:lnTo>
                  <a:pt x="265271" y="732949"/>
                </a:lnTo>
                <a:lnTo>
                  <a:pt x="288131" y="717709"/>
                </a:lnTo>
                <a:lnTo>
                  <a:pt x="298609" y="710089"/>
                </a:lnTo>
                <a:lnTo>
                  <a:pt x="309086" y="701516"/>
                </a:lnTo>
                <a:lnTo>
                  <a:pt x="328136" y="684371"/>
                </a:lnTo>
                <a:lnTo>
                  <a:pt x="336709" y="675799"/>
                </a:lnTo>
                <a:lnTo>
                  <a:pt x="352901" y="657701"/>
                </a:lnTo>
                <a:lnTo>
                  <a:pt x="367189" y="639604"/>
                </a:lnTo>
                <a:lnTo>
                  <a:pt x="386239" y="611029"/>
                </a:lnTo>
                <a:lnTo>
                  <a:pt x="401479" y="582454"/>
                </a:lnTo>
                <a:lnTo>
                  <a:pt x="410051" y="563404"/>
                </a:lnTo>
                <a:lnTo>
                  <a:pt x="417671" y="544354"/>
                </a:lnTo>
                <a:lnTo>
                  <a:pt x="423386" y="525304"/>
                </a:lnTo>
                <a:lnTo>
                  <a:pt x="431006" y="498634"/>
                </a:lnTo>
                <a:lnTo>
                  <a:pt x="436721" y="465296"/>
                </a:lnTo>
                <a:lnTo>
                  <a:pt x="438626" y="440531"/>
                </a:lnTo>
                <a:lnTo>
                  <a:pt x="439579" y="424339"/>
                </a:lnTo>
                <a:lnTo>
                  <a:pt x="439579" y="259556"/>
                </a:lnTo>
                <a:lnTo>
                  <a:pt x="388144" y="246221"/>
                </a:lnTo>
                <a:close/>
                <a:moveTo>
                  <a:pt x="81439" y="169069"/>
                </a:moveTo>
                <a:cubicBezTo>
                  <a:pt x="81439" y="90011"/>
                  <a:pt x="146209" y="26194"/>
                  <a:pt x="226219" y="26194"/>
                </a:cubicBezTo>
                <a:cubicBezTo>
                  <a:pt x="306229" y="26194"/>
                  <a:pt x="370046" y="90011"/>
                  <a:pt x="370046" y="169069"/>
                </a:cubicBezTo>
                <a:lnTo>
                  <a:pt x="370046" y="241459"/>
                </a:lnTo>
                <a:lnTo>
                  <a:pt x="224314" y="197644"/>
                </a:lnTo>
                <a:lnTo>
                  <a:pt x="81439" y="240506"/>
                </a:lnTo>
                <a:lnTo>
                  <a:pt x="81439" y="169069"/>
                </a:lnTo>
                <a:close/>
                <a:moveTo>
                  <a:pt x="411004" y="513874"/>
                </a:moveTo>
                <a:lnTo>
                  <a:pt x="405289" y="531971"/>
                </a:lnTo>
                <a:lnTo>
                  <a:pt x="398621" y="550069"/>
                </a:lnTo>
                <a:lnTo>
                  <a:pt x="387191" y="576739"/>
                </a:lnTo>
                <a:lnTo>
                  <a:pt x="381476" y="587216"/>
                </a:lnTo>
                <a:lnTo>
                  <a:pt x="261461" y="587216"/>
                </a:lnTo>
                <a:cubicBezTo>
                  <a:pt x="257651" y="567214"/>
                  <a:pt x="239554" y="552926"/>
                  <a:pt x="218599" y="552926"/>
                </a:cubicBezTo>
                <a:cubicBezTo>
                  <a:pt x="194786" y="552926"/>
                  <a:pt x="174784" y="571976"/>
                  <a:pt x="174784" y="596741"/>
                </a:cubicBezTo>
                <a:cubicBezTo>
                  <a:pt x="174784" y="621506"/>
                  <a:pt x="193834" y="640556"/>
                  <a:pt x="218599" y="640556"/>
                </a:cubicBezTo>
                <a:cubicBezTo>
                  <a:pt x="239554" y="640556"/>
                  <a:pt x="256699" y="626269"/>
                  <a:pt x="261461" y="606266"/>
                </a:cubicBezTo>
                <a:lnTo>
                  <a:pt x="370999" y="606266"/>
                </a:lnTo>
                <a:lnTo>
                  <a:pt x="353854" y="631031"/>
                </a:lnTo>
                <a:lnTo>
                  <a:pt x="340519" y="648176"/>
                </a:lnTo>
                <a:lnTo>
                  <a:pt x="332899" y="656749"/>
                </a:lnTo>
                <a:lnTo>
                  <a:pt x="316706" y="672941"/>
                </a:lnTo>
                <a:lnTo>
                  <a:pt x="298609" y="689134"/>
                </a:lnTo>
                <a:lnTo>
                  <a:pt x="288131" y="696754"/>
                </a:lnTo>
                <a:lnTo>
                  <a:pt x="278606" y="703421"/>
                </a:lnTo>
                <a:lnTo>
                  <a:pt x="268129" y="711041"/>
                </a:lnTo>
                <a:lnTo>
                  <a:pt x="245269" y="725329"/>
                </a:lnTo>
                <a:lnTo>
                  <a:pt x="232886" y="731996"/>
                </a:lnTo>
                <a:lnTo>
                  <a:pt x="224314" y="736759"/>
                </a:lnTo>
                <a:lnTo>
                  <a:pt x="215741" y="732949"/>
                </a:lnTo>
                <a:lnTo>
                  <a:pt x="203359" y="726281"/>
                </a:lnTo>
                <a:lnTo>
                  <a:pt x="191929" y="719614"/>
                </a:lnTo>
                <a:lnTo>
                  <a:pt x="170021" y="705326"/>
                </a:lnTo>
                <a:lnTo>
                  <a:pt x="160496" y="698659"/>
                </a:lnTo>
                <a:lnTo>
                  <a:pt x="150019" y="689134"/>
                </a:lnTo>
                <a:lnTo>
                  <a:pt x="131921" y="672941"/>
                </a:lnTo>
                <a:lnTo>
                  <a:pt x="124301" y="664369"/>
                </a:lnTo>
                <a:lnTo>
                  <a:pt x="109061" y="648176"/>
                </a:lnTo>
                <a:lnTo>
                  <a:pt x="94774" y="631031"/>
                </a:lnTo>
                <a:lnTo>
                  <a:pt x="76676" y="604361"/>
                </a:lnTo>
                <a:lnTo>
                  <a:pt x="61436" y="577691"/>
                </a:lnTo>
                <a:lnTo>
                  <a:pt x="53816" y="559594"/>
                </a:lnTo>
                <a:lnTo>
                  <a:pt x="47149" y="540544"/>
                </a:lnTo>
                <a:lnTo>
                  <a:pt x="38576" y="513874"/>
                </a:lnTo>
                <a:lnTo>
                  <a:pt x="30956" y="480536"/>
                </a:lnTo>
                <a:lnTo>
                  <a:pt x="26194" y="442436"/>
                </a:lnTo>
                <a:lnTo>
                  <a:pt x="26194" y="427196"/>
                </a:lnTo>
                <a:lnTo>
                  <a:pt x="26194" y="276701"/>
                </a:lnTo>
                <a:lnTo>
                  <a:pt x="224314" y="216694"/>
                </a:lnTo>
                <a:lnTo>
                  <a:pt x="423386" y="275749"/>
                </a:lnTo>
                <a:lnTo>
                  <a:pt x="423386" y="341471"/>
                </a:lnTo>
                <a:lnTo>
                  <a:pt x="206216" y="341471"/>
                </a:lnTo>
                <a:cubicBezTo>
                  <a:pt x="202406" y="321469"/>
                  <a:pt x="184309" y="306229"/>
                  <a:pt x="163354" y="306229"/>
                </a:cubicBezTo>
                <a:cubicBezTo>
                  <a:pt x="139541" y="306229"/>
                  <a:pt x="119539" y="325279"/>
                  <a:pt x="119539" y="350044"/>
                </a:cubicBezTo>
                <a:cubicBezTo>
                  <a:pt x="119539" y="374809"/>
                  <a:pt x="138589" y="393859"/>
                  <a:pt x="163354" y="393859"/>
                </a:cubicBezTo>
                <a:cubicBezTo>
                  <a:pt x="183356" y="393859"/>
                  <a:pt x="200501" y="379571"/>
                  <a:pt x="205264" y="360521"/>
                </a:cubicBezTo>
                <a:lnTo>
                  <a:pt x="423386" y="360521"/>
                </a:lnTo>
                <a:lnTo>
                  <a:pt x="423386" y="415766"/>
                </a:lnTo>
                <a:lnTo>
                  <a:pt x="422434" y="442436"/>
                </a:lnTo>
                <a:lnTo>
                  <a:pt x="420529" y="460534"/>
                </a:lnTo>
                <a:lnTo>
                  <a:pt x="282416" y="460534"/>
                </a:lnTo>
                <a:cubicBezTo>
                  <a:pt x="278606" y="440531"/>
                  <a:pt x="260509" y="426244"/>
                  <a:pt x="239554" y="426244"/>
                </a:cubicBezTo>
                <a:cubicBezTo>
                  <a:pt x="215741" y="426244"/>
                  <a:pt x="195739" y="445294"/>
                  <a:pt x="195739" y="470059"/>
                </a:cubicBezTo>
                <a:cubicBezTo>
                  <a:pt x="195739" y="494824"/>
                  <a:pt x="214789" y="513874"/>
                  <a:pt x="239554" y="513874"/>
                </a:cubicBezTo>
                <a:cubicBezTo>
                  <a:pt x="260509" y="513874"/>
                  <a:pt x="277654" y="499586"/>
                  <a:pt x="282416" y="479584"/>
                </a:cubicBezTo>
                <a:lnTo>
                  <a:pt x="418624" y="479584"/>
                </a:lnTo>
                <a:lnTo>
                  <a:pt x="418624" y="481489"/>
                </a:lnTo>
                <a:lnTo>
                  <a:pt x="411004" y="513874"/>
                </a:lnTo>
                <a:close/>
                <a:moveTo>
                  <a:pt x="244316" y="595789"/>
                </a:moveTo>
                <a:cubicBezTo>
                  <a:pt x="244316" y="610076"/>
                  <a:pt x="232886" y="620554"/>
                  <a:pt x="219551" y="620554"/>
                </a:cubicBezTo>
                <a:cubicBezTo>
                  <a:pt x="205264" y="620554"/>
                  <a:pt x="194786" y="609124"/>
                  <a:pt x="194786" y="595789"/>
                </a:cubicBezTo>
                <a:cubicBezTo>
                  <a:pt x="194786" y="582454"/>
                  <a:pt x="206216" y="571024"/>
                  <a:pt x="219551" y="571024"/>
                </a:cubicBezTo>
                <a:cubicBezTo>
                  <a:pt x="232886" y="571024"/>
                  <a:pt x="244316" y="582454"/>
                  <a:pt x="244316" y="595789"/>
                </a:cubicBezTo>
                <a:close/>
                <a:moveTo>
                  <a:pt x="188119" y="350044"/>
                </a:moveTo>
                <a:cubicBezTo>
                  <a:pt x="188119" y="364331"/>
                  <a:pt x="176689" y="374809"/>
                  <a:pt x="163354" y="374809"/>
                </a:cubicBezTo>
                <a:cubicBezTo>
                  <a:pt x="149066" y="374809"/>
                  <a:pt x="138589" y="363379"/>
                  <a:pt x="138589" y="350044"/>
                </a:cubicBezTo>
                <a:cubicBezTo>
                  <a:pt x="138589" y="336709"/>
                  <a:pt x="150019" y="325279"/>
                  <a:pt x="163354" y="325279"/>
                </a:cubicBezTo>
                <a:cubicBezTo>
                  <a:pt x="176689" y="325279"/>
                  <a:pt x="188119" y="336709"/>
                  <a:pt x="188119" y="350044"/>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293C46"/>
              </a:solidFill>
              <a:latin typeface="Roboto"/>
              <a:ea typeface="Roboto"/>
              <a:cs typeface="Roboto"/>
              <a:sym typeface="Roboto"/>
            </a:endParaRPr>
          </a:p>
        </p:txBody>
      </p:sp>
      <p:sp>
        <p:nvSpPr>
          <p:cNvPr id="1597" name="Google Shape;1597;p71"/>
          <p:cNvSpPr txBox="1"/>
          <p:nvPr/>
        </p:nvSpPr>
        <p:spPr>
          <a:xfrm>
            <a:off x="6220150" y="3249401"/>
            <a:ext cx="2416500" cy="1465800"/>
          </a:xfrm>
          <a:prstGeom prst="rect">
            <a:avLst/>
          </a:prstGeom>
          <a:noFill/>
          <a:ln>
            <a:noFill/>
          </a:ln>
        </p:spPr>
        <p:txBody>
          <a:bodyPr anchorCtr="0" anchor="t" bIns="91425" lIns="91425" spcFirstLastPara="1" rIns="91425" wrap="square" tIns="0">
            <a:noAutofit/>
          </a:bodyPr>
          <a:lstStyle/>
          <a:p>
            <a:pPr indent="0" lvl="0" marL="0" rtl="0" algn="ctr">
              <a:spcBef>
                <a:spcPts val="450"/>
              </a:spcBef>
              <a:spcAft>
                <a:spcPts val="0"/>
              </a:spcAft>
              <a:buNone/>
            </a:pPr>
            <a:r>
              <a:rPr lang="en">
                <a:solidFill>
                  <a:schemeClr val="dk1"/>
                </a:solidFill>
                <a:latin typeface="Roboto"/>
                <a:ea typeface="Roboto"/>
                <a:cs typeface="Roboto"/>
                <a:sym typeface="Roboto"/>
              </a:rPr>
              <a:t>Is the data </a:t>
            </a:r>
            <a:r>
              <a:rPr b="1" lang="en">
                <a:solidFill>
                  <a:schemeClr val="dk1"/>
                </a:solidFill>
                <a:latin typeface="Roboto"/>
                <a:ea typeface="Roboto"/>
                <a:cs typeface="Roboto"/>
                <a:sym typeface="Roboto"/>
              </a:rPr>
              <a:t>protected</a:t>
            </a:r>
            <a:r>
              <a:rPr lang="en">
                <a:solidFill>
                  <a:schemeClr val="dk1"/>
                </a:solidFill>
                <a:latin typeface="Roboto"/>
                <a:ea typeface="Roboto"/>
                <a:cs typeface="Roboto"/>
                <a:sym typeface="Roboto"/>
              </a:rPr>
              <a:t> at rest and in-transit?</a:t>
            </a:r>
            <a:endParaRPr>
              <a:solidFill>
                <a:schemeClr val="dk1"/>
              </a:solidFill>
              <a:latin typeface="Roboto"/>
              <a:ea typeface="Roboto"/>
              <a:cs typeface="Roboto"/>
              <a:sym typeface="Roboto"/>
            </a:endParaRPr>
          </a:p>
          <a:p>
            <a:pPr indent="0" lvl="0" marL="0" rtl="0" algn="ctr">
              <a:spcBef>
                <a:spcPts val="450"/>
              </a:spcBef>
              <a:spcAft>
                <a:spcPts val="0"/>
              </a:spcAft>
              <a:buNone/>
            </a:pPr>
            <a:r>
              <a:t/>
            </a:r>
            <a:endParaRPr>
              <a:solidFill>
                <a:schemeClr val="dk1"/>
              </a:solidFill>
              <a:latin typeface="Roboto"/>
              <a:ea typeface="Roboto"/>
              <a:cs typeface="Roboto"/>
              <a:sym typeface="Roboto"/>
            </a:endParaRPr>
          </a:p>
          <a:p>
            <a:pPr indent="0" lvl="0" marL="0" rtl="0" algn="ctr">
              <a:spcBef>
                <a:spcPts val="450"/>
              </a:spcBef>
              <a:spcAft>
                <a:spcPts val="0"/>
              </a:spcAft>
              <a:buNone/>
            </a:pPr>
            <a:r>
              <a:t/>
            </a:r>
            <a:endParaRPr>
              <a:solidFill>
                <a:schemeClr val="dk1"/>
              </a:solidFill>
              <a:latin typeface="Roboto"/>
              <a:ea typeface="Roboto"/>
              <a:cs typeface="Roboto"/>
              <a:sym typeface="Roboto"/>
            </a:endParaRPr>
          </a:p>
          <a:p>
            <a:pPr indent="0" lvl="0" marL="0" rtl="0" algn="l">
              <a:spcBef>
                <a:spcPts val="450"/>
              </a:spcBef>
              <a:spcAft>
                <a:spcPts val="0"/>
              </a:spcAft>
              <a:buNone/>
            </a:pPr>
            <a:r>
              <a:t/>
            </a:r>
            <a:endParaRPr>
              <a:solidFill>
                <a:schemeClr val="dk1"/>
              </a:solidFill>
              <a:latin typeface="Roboto"/>
              <a:ea typeface="Roboto"/>
              <a:cs typeface="Roboto"/>
              <a:sym typeface="Roboto"/>
            </a:endParaRPr>
          </a:p>
        </p:txBody>
      </p:sp>
      <p:sp>
        <p:nvSpPr>
          <p:cNvPr id="1598" name="Google Shape;1598;p71"/>
          <p:cNvSpPr/>
          <p:nvPr/>
        </p:nvSpPr>
        <p:spPr>
          <a:xfrm>
            <a:off x="4023327" y="1728490"/>
            <a:ext cx="548682" cy="667215"/>
          </a:xfrm>
          <a:custGeom>
            <a:rect b="b" l="l" r="r" t="t"/>
            <a:pathLst>
              <a:path extrusionOk="0" h="429768" w="335073">
                <a:moveTo>
                  <a:pt x="170233" y="4153"/>
                </a:moveTo>
                <a:lnTo>
                  <a:pt x="4153" y="53686"/>
                </a:lnTo>
                <a:lnTo>
                  <a:pt x="4153" y="170962"/>
                </a:lnTo>
                <a:lnTo>
                  <a:pt x="4153" y="179703"/>
                </a:lnTo>
                <a:lnTo>
                  <a:pt x="4882" y="192086"/>
                </a:lnTo>
                <a:lnTo>
                  <a:pt x="7067" y="211025"/>
                </a:lnTo>
                <a:lnTo>
                  <a:pt x="9252" y="223408"/>
                </a:lnTo>
                <a:lnTo>
                  <a:pt x="15080" y="250360"/>
                </a:lnTo>
                <a:lnTo>
                  <a:pt x="18722" y="264200"/>
                </a:lnTo>
                <a:lnTo>
                  <a:pt x="23821" y="278768"/>
                </a:lnTo>
                <a:lnTo>
                  <a:pt x="33290" y="300621"/>
                </a:lnTo>
                <a:lnTo>
                  <a:pt x="44945" y="322473"/>
                </a:lnTo>
                <a:lnTo>
                  <a:pt x="59513" y="343597"/>
                </a:lnTo>
                <a:lnTo>
                  <a:pt x="70440" y="357437"/>
                </a:lnTo>
                <a:lnTo>
                  <a:pt x="76267" y="363993"/>
                </a:lnTo>
                <a:lnTo>
                  <a:pt x="89379" y="377105"/>
                </a:lnTo>
                <a:lnTo>
                  <a:pt x="103947" y="390216"/>
                </a:lnTo>
                <a:lnTo>
                  <a:pt x="111960" y="396772"/>
                </a:lnTo>
                <a:lnTo>
                  <a:pt x="119972" y="402599"/>
                </a:lnTo>
                <a:lnTo>
                  <a:pt x="128713" y="408427"/>
                </a:lnTo>
                <a:lnTo>
                  <a:pt x="146924" y="419353"/>
                </a:lnTo>
                <a:lnTo>
                  <a:pt x="156393" y="424452"/>
                </a:lnTo>
                <a:lnTo>
                  <a:pt x="169505" y="431008"/>
                </a:lnTo>
                <a:lnTo>
                  <a:pt x="182617" y="424452"/>
                </a:lnTo>
                <a:lnTo>
                  <a:pt x="193543" y="419353"/>
                </a:lnTo>
                <a:lnTo>
                  <a:pt x="203012" y="413526"/>
                </a:lnTo>
                <a:lnTo>
                  <a:pt x="220494" y="401871"/>
                </a:lnTo>
                <a:lnTo>
                  <a:pt x="228507" y="396044"/>
                </a:lnTo>
                <a:lnTo>
                  <a:pt x="236520" y="389488"/>
                </a:lnTo>
                <a:lnTo>
                  <a:pt x="251088" y="376376"/>
                </a:lnTo>
                <a:lnTo>
                  <a:pt x="257644" y="369821"/>
                </a:lnTo>
                <a:lnTo>
                  <a:pt x="270027" y="355981"/>
                </a:lnTo>
                <a:lnTo>
                  <a:pt x="280953" y="342141"/>
                </a:lnTo>
                <a:lnTo>
                  <a:pt x="295522" y="320288"/>
                </a:lnTo>
                <a:lnTo>
                  <a:pt x="307176" y="298435"/>
                </a:lnTo>
                <a:lnTo>
                  <a:pt x="313732" y="283867"/>
                </a:lnTo>
                <a:lnTo>
                  <a:pt x="319560" y="269299"/>
                </a:lnTo>
                <a:lnTo>
                  <a:pt x="323930" y="254730"/>
                </a:lnTo>
                <a:lnTo>
                  <a:pt x="329758" y="234334"/>
                </a:lnTo>
                <a:lnTo>
                  <a:pt x="334128" y="208840"/>
                </a:lnTo>
                <a:lnTo>
                  <a:pt x="335585" y="189901"/>
                </a:lnTo>
                <a:lnTo>
                  <a:pt x="336313" y="177518"/>
                </a:lnTo>
                <a:lnTo>
                  <a:pt x="336313" y="51501"/>
                </a:lnTo>
                <a:lnTo>
                  <a:pt x="170233" y="4153"/>
                </a:lnTo>
                <a:close/>
                <a:moveTo>
                  <a:pt x="170233" y="168048"/>
                </a:moveTo>
                <a:cubicBezTo>
                  <a:pt x="170233" y="168048"/>
                  <a:pt x="170962" y="168048"/>
                  <a:pt x="170962" y="168048"/>
                </a:cubicBezTo>
                <a:lnTo>
                  <a:pt x="170233" y="168048"/>
                </a:lnTo>
                <a:lnTo>
                  <a:pt x="170962" y="266385"/>
                </a:lnTo>
                <a:cubicBezTo>
                  <a:pt x="170962" y="266385"/>
                  <a:pt x="170962" y="266385"/>
                  <a:pt x="170233" y="266385"/>
                </a:cubicBezTo>
                <a:cubicBezTo>
                  <a:pt x="143282" y="266385"/>
                  <a:pt x="120701" y="244532"/>
                  <a:pt x="120701" y="216852"/>
                </a:cubicBezTo>
                <a:cubicBezTo>
                  <a:pt x="120701" y="189172"/>
                  <a:pt x="143282" y="168048"/>
                  <a:pt x="170233" y="168048"/>
                </a:cubicBezTo>
                <a:close/>
                <a:moveTo>
                  <a:pt x="154937" y="407698"/>
                </a:moveTo>
                <a:lnTo>
                  <a:pt x="146196" y="402599"/>
                </a:lnTo>
                <a:lnTo>
                  <a:pt x="129442" y="391673"/>
                </a:lnTo>
                <a:lnTo>
                  <a:pt x="122158" y="386574"/>
                </a:lnTo>
                <a:lnTo>
                  <a:pt x="113417" y="380018"/>
                </a:lnTo>
                <a:lnTo>
                  <a:pt x="99577" y="367635"/>
                </a:lnTo>
                <a:lnTo>
                  <a:pt x="93749" y="361079"/>
                </a:lnTo>
                <a:lnTo>
                  <a:pt x="82094" y="348696"/>
                </a:lnTo>
                <a:lnTo>
                  <a:pt x="71168" y="335585"/>
                </a:lnTo>
                <a:lnTo>
                  <a:pt x="57328" y="315189"/>
                </a:lnTo>
                <a:lnTo>
                  <a:pt x="45673" y="294793"/>
                </a:lnTo>
                <a:lnTo>
                  <a:pt x="39846" y="280953"/>
                </a:lnTo>
                <a:lnTo>
                  <a:pt x="34747" y="266385"/>
                </a:lnTo>
                <a:lnTo>
                  <a:pt x="28191" y="245989"/>
                </a:lnTo>
                <a:lnTo>
                  <a:pt x="22364" y="220494"/>
                </a:lnTo>
                <a:lnTo>
                  <a:pt x="18722" y="190629"/>
                </a:lnTo>
                <a:lnTo>
                  <a:pt x="17993" y="178974"/>
                </a:lnTo>
                <a:lnTo>
                  <a:pt x="17993" y="63884"/>
                </a:lnTo>
                <a:lnTo>
                  <a:pt x="163678" y="20907"/>
                </a:lnTo>
                <a:lnTo>
                  <a:pt x="163678" y="154937"/>
                </a:lnTo>
                <a:cubicBezTo>
                  <a:pt x="132356" y="158579"/>
                  <a:pt x="107589" y="185530"/>
                  <a:pt x="107589" y="217581"/>
                </a:cubicBezTo>
                <a:cubicBezTo>
                  <a:pt x="107589" y="249631"/>
                  <a:pt x="132356" y="277311"/>
                  <a:pt x="163678" y="280225"/>
                </a:cubicBezTo>
                <a:lnTo>
                  <a:pt x="163678" y="412069"/>
                </a:lnTo>
                <a:lnTo>
                  <a:pt x="154937" y="407698"/>
                </a:lnTo>
                <a:close/>
                <a:moveTo>
                  <a:pt x="322473" y="170233"/>
                </a:moveTo>
                <a:lnTo>
                  <a:pt x="321745" y="190629"/>
                </a:lnTo>
                <a:lnTo>
                  <a:pt x="318103" y="220494"/>
                </a:lnTo>
                <a:lnTo>
                  <a:pt x="312275" y="245989"/>
                </a:lnTo>
                <a:lnTo>
                  <a:pt x="307905" y="259829"/>
                </a:lnTo>
                <a:lnTo>
                  <a:pt x="302806" y="273669"/>
                </a:lnTo>
                <a:lnTo>
                  <a:pt x="294065" y="294065"/>
                </a:lnTo>
                <a:lnTo>
                  <a:pt x="282410" y="315189"/>
                </a:lnTo>
                <a:lnTo>
                  <a:pt x="268570" y="335585"/>
                </a:lnTo>
                <a:lnTo>
                  <a:pt x="259101" y="347968"/>
                </a:lnTo>
                <a:lnTo>
                  <a:pt x="253273" y="354524"/>
                </a:lnTo>
                <a:lnTo>
                  <a:pt x="240890" y="366907"/>
                </a:lnTo>
                <a:lnTo>
                  <a:pt x="227050" y="379290"/>
                </a:lnTo>
                <a:lnTo>
                  <a:pt x="219038" y="385117"/>
                </a:lnTo>
                <a:lnTo>
                  <a:pt x="211753" y="390216"/>
                </a:lnTo>
                <a:lnTo>
                  <a:pt x="203741" y="396044"/>
                </a:lnTo>
                <a:lnTo>
                  <a:pt x="186259" y="407698"/>
                </a:lnTo>
                <a:lnTo>
                  <a:pt x="177518" y="412069"/>
                </a:lnTo>
                <a:lnTo>
                  <a:pt x="177518" y="280225"/>
                </a:lnTo>
                <a:cubicBezTo>
                  <a:pt x="208840" y="276583"/>
                  <a:pt x="233606" y="249631"/>
                  <a:pt x="233606" y="217581"/>
                </a:cubicBezTo>
                <a:cubicBezTo>
                  <a:pt x="233606" y="185530"/>
                  <a:pt x="208840" y="158579"/>
                  <a:pt x="177518" y="154937"/>
                </a:cubicBezTo>
                <a:lnTo>
                  <a:pt x="177518" y="20907"/>
                </a:lnTo>
                <a:lnTo>
                  <a:pt x="322473" y="63884"/>
                </a:lnTo>
                <a:lnTo>
                  <a:pt x="322473" y="170233"/>
                </a:lnTo>
                <a:close/>
              </a:path>
            </a:pathLst>
          </a:custGeom>
          <a:solidFill>
            <a:schemeClr val="accent2"/>
          </a:solid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t/>
            </a:r>
            <a:endParaRPr sz="1013">
              <a:solidFill>
                <a:srgbClr val="293C46"/>
              </a:solidFill>
              <a:latin typeface="Roboto"/>
              <a:ea typeface="Roboto"/>
              <a:cs typeface="Roboto"/>
              <a:sym typeface="Roboto"/>
            </a:endParaRPr>
          </a:p>
        </p:txBody>
      </p:sp>
      <p:sp>
        <p:nvSpPr>
          <p:cNvPr id="1599" name="Google Shape;1599;p71"/>
          <p:cNvSpPr/>
          <p:nvPr/>
        </p:nvSpPr>
        <p:spPr>
          <a:xfrm>
            <a:off x="1320325" y="1728500"/>
            <a:ext cx="765650" cy="667200"/>
          </a:xfrm>
          <a:custGeom>
            <a:rect b="b" l="l" r="r" t="t"/>
            <a:pathLst>
              <a:path extrusionOk="0" h="247" w="238">
                <a:moveTo>
                  <a:pt x="215" y="150"/>
                </a:moveTo>
                <a:cubicBezTo>
                  <a:pt x="212" y="150"/>
                  <a:pt x="209" y="151"/>
                  <a:pt x="206" y="152"/>
                </a:cubicBezTo>
                <a:cubicBezTo>
                  <a:pt x="157" y="92"/>
                  <a:pt x="157" y="92"/>
                  <a:pt x="157" y="92"/>
                </a:cubicBezTo>
                <a:cubicBezTo>
                  <a:pt x="166" y="82"/>
                  <a:pt x="172" y="69"/>
                  <a:pt x="172" y="54"/>
                </a:cubicBezTo>
                <a:cubicBezTo>
                  <a:pt x="172" y="39"/>
                  <a:pt x="166" y="26"/>
                  <a:pt x="156" y="15"/>
                </a:cubicBezTo>
                <a:cubicBezTo>
                  <a:pt x="146" y="5"/>
                  <a:pt x="132" y="0"/>
                  <a:pt x="118" y="0"/>
                </a:cubicBezTo>
                <a:cubicBezTo>
                  <a:pt x="88" y="0"/>
                  <a:pt x="64" y="24"/>
                  <a:pt x="64" y="54"/>
                </a:cubicBezTo>
                <a:cubicBezTo>
                  <a:pt x="64" y="69"/>
                  <a:pt x="70" y="83"/>
                  <a:pt x="81" y="93"/>
                </a:cubicBezTo>
                <a:cubicBezTo>
                  <a:pt x="34" y="150"/>
                  <a:pt x="34" y="150"/>
                  <a:pt x="34" y="150"/>
                </a:cubicBezTo>
                <a:cubicBezTo>
                  <a:pt x="31" y="148"/>
                  <a:pt x="27" y="148"/>
                  <a:pt x="23" y="148"/>
                </a:cubicBezTo>
                <a:cubicBezTo>
                  <a:pt x="11" y="148"/>
                  <a:pt x="0" y="158"/>
                  <a:pt x="0" y="171"/>
                </a:cubicBezTo>
                <a:cubicBezTo>
                  <a:pt x="0" y="184"/>
                  <a:pt x="11" y="195"/>
                  <a:pt x="23" y="195"/>
                </a:cubicBezTo>
                <a:cubicBezTo>
                  <a:pt x="36" y="195"/>
                  <a:pt x="47" y="184"/>
                  <a:pt x="47" y="171"/>
                </a:cubicBezTo>
                <a:cubicBezTo>
                  <a:pt x="47" y="165"/>
                  <a:pt x="44" y="159"/>
                  <a:pt x="40" y="155"/>
                </a:cubicBezTo>
                <a:cubicBezTo>
                  <a:pt x="87" y="98"/>
                  <a:pt x="87" y="98"/>
                  <a:pt x="87" y="98"/>
                </a:cubicBezTo>
                <a:cubicBezTo>
                  <a:pt x="90" y="100"/>
                  <a:pt x="92" y="102"/>
                  <a:pt x="95" y="103"/>
                </a:cubicBezTo>
                <a:cubicBezTo>
                  <a:pt x="65" y="200"/>
                  <a:pt x="65" y="200"/>
                  <a:pt x="65" y="200"/>
                </a:cubicBezTo>
                <a:cubicBezTo>
                  <a:pt x="53" y="200"/>
                  <a:pt x="42" y="210"/>
                  <a:pt x="42" y="223"/>
                </a:cubicBezTo>
                <a:cubicBezTo>
                  <a:pt x="42" y="236"/>
                  <a:pt x="53" y="247"/>
                  <a:pt x="66" y="247"/>
                </a:cubicBezTo>
                <a:cubicBezTo>
                  <a:pt x="78" y="247"/>
                  <a:pt x="89" y="236"/>
                  <a:pt x="89" y="223"/>
                </a:cubicBezTo>
                <a:cubicBezTo>
                  <a:pt x="89" y="213"/>
                  <a:pt x="82" y="204"/>
                  <a:pt x="73" y="201"/>
                </a:cubicBezTo>
                <a:cubicBezTo>
                  <a:pt x="103" y="106"/>
                  <a:pt x="103" y="106"/>
                  <a:pt x="103" y="106"/>
                </a:cubicBezTo>
                <a:cubicBezTo>
                  <a:pt x="106" y="107"/>
                  <a:pt x="110" y="108"/>
                  <a:pt x="114" y="108"/>
                </a:cubicBezTo>
                <a:cubicBezTo>
                  <a:pt x="114" y="148"/>
                  <a:pt x="114" y="148"/>
                  <a:pt x="114" y="148"/>
                </a:cubicBezTo>
                <a:cubicBezTo>
                  <a:pt x="103" y="150"/>
                  <a:pt x="96" y="160"/>
                  <a:pt x="96" y="171"/>
                </a:cubicBezTo>
                <a:cubicBezTo>
                  <a:pt x="96" y="184"/>
                  <a:pt x="106" y="195"/>
                  <a:pt x="119" y="195"/>
                </a:cubicBezTo>
                <a:cubicBezTo>
                  <a:pt x="132" y="195"/>
                  <a:pt x="143" y="184"/>
                  <a:pt x="143" y="171"/>
                </a:cubicBezTo>
                <a:cubicBezTo>
                  <a:pt x="143" y="159"/>
                  <a:pt x="134" y="149"/>
                  <a:pt x="122" y="148"/>
                </a:cubicBezTo>
                <a:cubicBezTo>
                  <a:pt x="122" y="108"/>
                  <a:pt x="122" y="108"/>
                  <a:pt x="122" y="108"/>
                </a:cubicBezTo>
                <a:cubicBezTo>
                  <a:pt x="126" y="108"/>
                  <a:pt x="130" y="107"/>
                  <a:pt x="134" y="106"/>
                </a:cubicBezTo>
                <a:cubicBezTo>
                  <a:pt x="162" y="202"/>
                  <a:pt x="162" y="202"/>
                  <a:pt x="162" y="202"/>
                </a:cubicBezTo>
                <a:cubicBezTo>
                  <a:pt x="153" y="205"/>
                  <a:pt x="147" y="213"/>
                  <a:pt x="147" y="223"/>
                </a:cubicBezTo>
                <a:cubicBezTo>
                  <a:pt x="147" y="236"/>
                  <a:pt x="158" y="247"/>
                  <a:pt x="171" y="247"/>
                </a:cubicBezTo>
                <a:cubicBezTo>
                  <a:pt x="184" y="247"/>
                  <a:pt x="194" y="236"/>
                  <a:pt x="194" y="223"/>
                </a:cubicBezTo>
                <a:cubicBezTo>
                  <a:pt x="194" y="210"/>
                  <a:pt x="184" y="200"/>
                  <a:pt x="171" y="200"/>
                </a:cubicBezTo>
                <a:cubicBezTo>
                  <a:pt x="171" y="200"/>
                  <a:pt x="170" y="200"/>
                  <a:pt x="170" y="200"/>
                </a:cubicBezTo>
                <a:cubicBezTo>
                  <a:pt x="142" y="103"/>
                  <a:pt x="142" y="103"/>
                  <a:pt x="142" y="103"/>
                </a:cubicBezTo>
                <a:cubicBezTo>
                  <a:pt x="145" y="101"/>
                  <a:pt x="148" y="99"/>
                  <a:pt x="151" y="97"/>
                </a:cubicBezTo>
                <a:cubicBezTo>
                  <a:pt x="199" y="156"/>
                  <a:pt x="199" y="156"/>
                  <a:pt x="199" y="156"/>
                </a:cubicBezTo>
                <a:cubicBezTo>
                  <a:pt x="194" y="160"/>
                  <a:pt x="191" y="167"/>
                  <a:pt x="191" y="174"/>
                </a:cubicBezTo>
                <a:cubicBezTo>
                  <a:pt x="191" y="187"/>
                  <a:pt x="202" y="197"/>
                  <a:pt x="215" y="197"/>
                </a:cubicBezTo>
                <a:cubicBezTo>
                  <a:pt x="228" y="197"/>
                  <a:pt x="238" y="187"/>
                  <a:pt x="238" y="174"/>
                </a:cubicBezTo>
                <a:cubicBezTo>
                  <a:pt x="238" y="161"/>
                  <a:pt x="228" y="150"/>
                  <a:pt x="215" y="150"/>
                </a:cubicBezTo>
                <a:close/>
                <a:moveTo>
                  <a:pt x="23" y="187"/>
                </a:moveTo>
                <a:cubicBezTo>
                  <a:pt x="15" y="187"/>
                  <a:pt x="8" y="180"/>
                  <a:pt x="8" y="171"/>
                </a:cubicBezTo>
                <a:cubicBezTo>
                  <a:pt x="8" y="162"/>
                  <a:pt x="15" y="155"/>
                  <a:pt x="23" y="155"/>
                </a:cubicBezTo>
                <a:cubicBezTo>
                  <a:pt x="32" y="155"/>
                  <a:pt x="39" y="162"/>
                  <a:pt x="39" y="171"/>
                </a:cubicBezTo>
                <a:cubicBezTo>
                  <a:pt x="39" y="180"/>
                  <a:pt x="32" y="187"/>
                  <a:pt x="23" y="187"/>
                </a:cubicBezTo>
                <a:close/>
                <a:moveTo>
                  <a:pt x="187" y="223"/>
                </a:moveTo>
                <a:cubicBezTo>
                  <a:pt x="187" y="232"/>
                  <a:pt x="180" y="239"/>
                  <a:pt x="171" y="239"/>
                </a:cubicBezTo>
                <a:cubicBezTo>
                  <a:pt x="162" y="239"/>
                  <a:pt x="155" y="232"/>
                  <a:pt x="155" y="223"/>
                </a:cubicBezTo>
                <a:cubicBezTo>
                  <a:pt x="155" y="215"/>
                  <a:pt x="162" y="208"/>
                  <a:pt x="171" y="208"/>
                </a:cubicBezTo>
                <a:cubicBezTo>
                  <a:pt x="180" y="208"/>
                  <a:pt x="187" y="215"/>
                  <a:pt x="187" y="223"/>
                </a:cubicBezTo>
                <a:close/>
                <a:moveTo>
                  <a:pt x="72" y="54"/>
                </a:moveTo>
                <a:cubicBezTo>
                  <a:pt x="72" y="28"/>
                  <a:pt x="92" y="8"/>
                  <a:pt x="118" y="8"/>
                </a:cubicBezTo>
                <a:cubicBezTo>
                  <a:pt x="118" y="8"/>
                  <a:pt x="119" y="8"/>
                  <a:pt x="119" y="8"/>
                </a:cubicBezTo>
                <a:cubicBezTo>
                  <a:pt x="131" y="8"/>
                  <a:pt x="142" y="12"/>
                  <a:pt x="151" y="21"/>
                </a:cubicBezTo>
                <a:cubicBezTo>
                  <a:pt x="160" y="30"/>
                  <a:pt x="164" y="41"/>
                  <a:pt x="164" y="54"/>
                </a:cubicBezTo>
                <a:cubicBezTo>
                  <a:pt x="164" y="80"/>
                  <a:pt x="144" y="100"/>
                  <a:pt x="118" y="100"/>
                </a:cubicBezTo>
                <a:cubicBezTo>
                  <a:pt x="92" y="100"/>
                  <a:pt x="72" y="80"/>
                  <a:pt x="72" y="54"/>
                </a:cubicBezTo>
                <a:close/>
                <a:moveTo>
                  <a:pt x="135" y="171"/>
                </a:moveTo>
                <a:cubicBezTo>
                  <a:pt x="135" y="180"/>
                  <a:pt x="128" y="187"/>
                  <a:pt x="119" y="187"/>
                </a:cubicBezTo>
                <a:cubicBezTo>
                  <a:pt x="110" y="187"/>
                  <a:pt x="103" y="180"/>
                  <a:pt x="103" y="171"/>
                </a:cubicBezTo>
                <a:cubicBezTo>
                  <a:pt x="103" y="162"/>
                  <a:pt x="110" y="155"/>
                  <a:pt x="119" y="155"/>
                </a:cubicBezTo>
                <a:cubicBezTo>
                  <a:pt x="128" y="155"/>
                  <a:pt x="135" y="162"/>
                  <a:pt x="135" y="171"/>
                </a:cubicBezTo>
                <a:close/>
              </a:path>
            </a:pathLst>
          </a:custGeom>
          <a:solidFill>
            <a:schemeClr val="accent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013">
              <a:solidFill>
                <a:srgbClr val="305868"/>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72"/>
          <p:cNvSpPr txBox="1"/>
          <p:nvPr>
            <p:ph type="title"/>
          </p:nvPr>
        </p:nvSpPr>
        <p:spPr>
          <a:xfrm>
            <a:off x="602311" y="2352853"/>
            <a:ext cx="7990800" cy="15207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INTRODUCING:  </a:t>
            </a:r>
            <a:endParaRPr/>
          </a:p>
          <a:p>
            <a:pPr indent="0" lvl="0" marL="0" rtl="0" algn="l">
              <a:spcBef>
                <a:spcPts val="0"/>
              </a:spcBef>
              <a:spcAft>
                <a:spcPts val="0"/>
              </a:spcAft>
              <a:buNone/>
            </a:pPr>
            <a:r>
              <a:rPr lang="en"/>
              <a:t>OZONE MODERN BIG DATA OBJECT STORE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73"/>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INTRODUCING  - </a:t>
            </a:r>
            <a:r>
              <a:rPr b="1" lang="en">
                <a:solidFill>
                  <a:srgbClr val="FF9900"/>
                </a:solidFill>
              </a:rPr>
              <a:t>APACHE OZONE</a:t>
            </a:r>
            <a:endParaRPr b="1">
              <a:solidFill>
                <a:srgbClr val="FF9900"/>
              </a:solidFill>
            </a:endParaRPr>
          </a:p>
        </p:txBody>
      </p:sp>
      <p:sp>
        <p:nvSpPr>
          <p:cNvPr id="1610" name="Google Shape;1610;p73"/>
          <p:cNvSpPr txBox="1"/>
          <p:nvPr>
            <p:ph idx="2" type="body"/>
          </p:nvPr>
        </p:nvSpPr>
        <p:spPr>
          <a:xfrm>
            <a:off x="419100" y="1108646"/>
            <a:ext cx="8305800" cy="2926200"/>
          </a:xfrm>
          <a:prstGeom prst="rect">
            <a:avLst/>
          </a:prstGeom>
          <a:noFill/>
          <a:ln>
            <a:noFill/>
          </a:ln>
        </p:spPr>
        <p:txBody>
          <a:bodyPr anchorCtr="0" anchor="t" bIns="45700" lIns="91425" spcFirstLastPara="1" rIns="91425" wrap="square" tIns="45700">
            <a:noAutofit/>
          </a:bodyPr>
          <a:lstStyle/>
          <a:p>
            <a:pPr indent="0" lvl="0" marL="139700" rtl="0" algn="l">
              <a:lnSpc>
                <a:spcPct val="100000"/>
              </a:lnSpc>
              <a:spcBef>
                <a:spcPts val="500"/>
              </a:spcBef>
              <a:spcAft>
                <a:spcPts val="0"/>
              </a:spcAft>
              <a:buSzPts val="1400"/>
              <a:buNone/>
            </a:pPr>
            <a:r>
              <a:rPr lang="en">
                <a:solidFill>
                  <a:schemeClr val="dk1"/>
                </a:solidFill>
              </a:rPr>
              <a:t>Ozone is a scalable, redundant, and </a:t>
            </a:r>
            <a:r>
              <a:rPr lang="en">
                <a:solidFill>
                  <a:srgbClr val="FF8300"/>
                </a:solidFill>
              </a:rPr>
              <a:t>Distributed</a:t>
            </a:r>
            <a:r>
              <a:rPr lang="en">
                <a:solidFill>
                  <a:schemeClr val="dk1"/>
                </a:solidFill>
              </a:rPr>
              <a:t> </a:t>
            </a:r>
            <a:r>
              <a:rPr lang="en">
                <a:solidFill>
                  <a:srgbClr val="FF9900"/>
                </a:solidFill>
              </a:rPr>
              <a:t>Key Value Object Store</a:t>
            </a:r>
            <a:r>
              <a:rPr lang="en">
                <a:solidFill>
                  <a:schemeClr val="dk1"/>
                </a:solidFill>
              </a:rPr>
              <a:t>. </a:t>
            </a:r>
            <a:endParaRPr>
              <a:solidFill>
                <a:schemeClr val="dk1"/>
              </a:solidFill>
            </a:endParaRPr>
          </a:p>
          <a:p>
            <a:pPr indent="0" lvl="0" marL="139700" rtl="0" algn="l">
              <a:lnSpc>
                <a:spcPct val="100000"/>
              </a:lnSpc>
              <a:spcBef>
                <a:spcPts val="500"/>
              </a:spcBef>
              <a:spcAft>
                <a:spcPts val="0"/>
              </a:spcAft>
              <a:buSzPts val="1400"/>
              <a:buNone/>
            </a:pPr>
            <a:r>
              <a:rPr lang="en">
                <a:solidFill>
                  <a:schemeClr val="dk1"/>
                </a:solidFill>
              </a:rPr>
              <a:t>Ozone is designed and </a:t>
            </a:r>
            <a:r>
              <a:rPr lang="en">
                <a:solidFill>
                  <a:srgbClr val="FF9900"/>
                </a:solidFill>
              </a:rPr>
              <a:t>optimized</a:t>
            </a:r>
            <a:r>
              <a:rPr lang="en">
                <a:solidFill>
                  <a:schemeClr val="dk1"/>
                </a:solidFill>
              </a:rPr>
              <a:t> for Big Data workloads.</a:t>
            </a:r>
            <a:endParaRPr>
              <a:solidFill>
                <a:schemeClr val="dk1"/>
              </a:solidFill>
            </a:endParaRPr>
          </a:p>
          <a:p>
            <a:pPr indent="0" lvl="0" marL="139700" rtl="0" algn="l">
              <a:lnSpc>
                <a:spcPct val="100000"/>
              </a:lnSpc>
              <a:spcBef>
                <a:spcPts val="500"/>
              </a:spcBef>
              <a:spcAft>
                <a:spcPts val="0"/>
              </a:spcAft>
              <a:buSzPts val="1400"/>
              <a:buNone/>
            </a:pPr>
            <a:r>
              <a:rPr lang="en">
                <a:solidFill>
                  <a:schemeClr val="dk1"/>
                </a:solidFill>
              </a:rPr>
              <a:t>Ozone can </a:t>
            </a:r>
            <a:r>
              <a:rPr lang="en">
                <a:solidFill>
                  <a:srgbClr val="FF9900"/>
                </a:solidFill>
              </a:rPr>
              <a:t>scale</a:t>
            </a:r>
            <a:r>
              <a:rPr lang="en">
                <a:solidFill>
                  <a:schemeClr val="dk1"/>
                </a:solidFill>
              </a:rPr>
              <a:t> up to </a:t>
            </a:r>
            <a:r>
              <a:rPr lang="en">
                <a:solidFill>
                  <a:srgbClr val="FF9900"/>
                </a:solidFill>
              </a:rPr>
              <a:t>billions of objects</a:t>
            </a:r>
            <a:r>
              <a:rPr lang="en">
                <a:solidFill>
                  <a:schemeClr val="dk1"/>
                </a:solidFill>
              </a:rPr>
              <a:t> and work effectively in containerized environments like Yarn or Kubernetes.</a:t>
            </a:r>
            <a:endParaRPr>
              <a:solidFill>
                <a:schemeClr val="dk1"/>
              </a:solidFill>
            </a:endParaRPr>
          </a:p>
          <a:p>
            <a:pPr indent="0" lvl="0" marL="139700" rtl="0" algn="l">
              <a:lnSpc>
                <a:spcPct val="100000"/>
              </a:lnSpc>
              <a:spcBef>
                <a:spcPts val="500"/>
              </a:spcBef>
              <a:spcAft>
                <a:spcPts val="0"/>
              </a:spcAft>
              <a:buSzPts val="1400"/>
              <a:buNone/>
            </a:pPr>
            <a:r>
              <a:rPr lang="en">
                <a:solidFill>
                  <a:schemeClr val="dk1"/>
                </a:solidFill>
              </a:rPr>
              <a:t>Ozone is</a:t>
            </a:r>
            <a:r>
              <a:rPr lang="en">
                <a:solidFill>
                  <a:srgbClr val="FF9900"/>
                </a:solidFill>
              </a:rPr>
              <a:t> strongly consistent</a:t>
            </a:r>
            <a:r>
              <a:rPr lang="en">
                <a:solidFill>
                  <a:schemeClr val="dk1"/>
                </a:solidFill>
              </a:rPr>
              <a:t> and provides the benefits of traditional HDFS and S3 Object Store</a:t>
            </a:r>
            <a:endParaRPr>
              <a:solidFill>
                <a:schemeClr val="dk1"/>
              </a:solidFill>
            </a:endParaRPr>
          </a:p>
          <a:p>
            <a:pPr indent="0" lvl="0" marL="139700" rtl="0" algn="l">
              <a:spcBef>
                <a:spcPts val="500"/>
              </a:spcBef>
              <a:spcAft>
                <a:spcPts val="0"/>
              </a:spcAft>
              <a:buSzPts val="1400"/>
              <a:buNone/>
            </a:pPr>
            <a:r>
              <a:rPr lang="en">
                <a:solidFill>
                  <a:schemeClr val="dk1"/>
                </a:solidFill>
              </a:rPr>
              <a:t>Scale to </a:t>
            </a:r>
            <a:r>
              <a:rPr lang="en">
                <a:solidFill>
                  <a:srgbClr val="FF9900"/>
                </a:solidFill>
              </a:rPr>
              <a:t>1000’s of nodes</a:t>
            </a:r>
            <a:r>
              <a:rPr lang="en">
                <a:solidFill>
                  <a:schemeClr val="dk1"/>
                </a:solidFill>
              </a:rPr>
              <a:t> with dense storage configurations</a:t>
            </a:r>
            <a:endParaRPr>
              <a:solidFill>
                <a:schemeClr val="dk1"/>
              </a:solidFill>
            </a:endParaRPr>
          </a:p>
          <a:p>
            <a:pPr indent="0" lvl="0" marL="139700" rtl="0" algn="l">
              <a:spcBef>
                <a:spcPts val="500"/>
              </a:spcBef>
              <a:spcAft>
                <a:spcPts val="0"/>
              </a:spcAft>
              <a:buSzPts val="1400"/>
              <a:buNone/>
            </a:pPr>
            <a:r>
              <a:rPr lang="en">
                <a:solidFill>
                  <a:schemeClr val="dk1"/>
                </a:solidFill>
              </a:rPr>
              <a:t>Apache Spark, Hive and YARN work without any code modifications by using OFS protocol</a:t>
            </a:r>
            <a:endParaRPr>
              <a:solidFill>
                <a:schemeClr val="dk1"/>
              </a:solidFill>
            </a:endParaRPr>
          </a:p>
          <a:p>
            <a:pPr indent="0" lvl="0" marL="139700" rtl="0" algn="l">
              <a:spcBef>
                <a:spcPts val="500"/>
              </a:spcBef>
              <a:spcAft>
                <a:spcPts val="0"/>
              </a:spcAft>
              <a:buSzPts val="1400"/>
              <a:buNone/>
            </a:pPr>
            <a:r>
              <a:rPr lang="en">
                <a:solidFill>
                  <a:srgbClr val="FF9900"/>
                </a:solidFill>
              </a:rPr>
              <a:t>Reduce cost</a:t>
            </a:r>
            <a:r>
              <a:rPr lang="en">
                <a:solidFill>
                  <a:schemeClr val="dk1"/>
                </a:solidFill>
              </a:rPr>
              <a:t> per TB using commodity hardware </a:t>
            </a:r>
            <a:endParaRPr>
              <a:solidFill>
                <a:schemeClr val="dk1"/>
              </a:solidFill>
            </a:endParaRPr>
          </a:p>
          <a:p>
            <a:pPr indent="0" lvl="0" marL="139700" rtl="0" algn="l">
              <a:spcBef>
                <a:spcPts val="500"/>
              </a:spcBef>
              <a:spcAft>
                <a:spcPts val="0"/>
              </a:spcAft>
              <a:buSzPts val="1400"/>
              <a:buNone/>
            </a:pPr>
            <a:r>
              <a:t/>
            </a:r>
            <a:endParaRPr>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74"/>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Ozone Data Layout - </a:t>
            </a:r>
            <a:endParaRPr/>
          </a:p>
        </p:txBody>
      </p:sp>
      <p:sp>
        <p:nvSpPr>
          <p:cNvPr id="1616" name="Google Shape;1616;p74"/>
          <p:cNvSpPr txBox="1"/>
          <p:nvPr>
            <p:ph idx="2" type="body"/>
          </p:nvPr>
        </p:nvSpPr>
        <p:spPr>
          <a:xfrm>
            <a:off x="5246425" y="874800"/>
            <a:ext cx="3703200" cy="3754500"/>
          </a:xfrm>
          <a:prstGeom prst="rect">
            <a:avLst/>
          </a:prstGeom>
          <a:noFill/>
          <a:ln>
            <a:noFill/>
          </a:ln>
        </p:spPr>
        <p:txBody>
          <a:bodyPr anchorCtr="0" anchor="t" bIns="45700" lIns="91425" spcFirstLastPara="1" rIns="91425" wrap="square" tIns="45700">
            <a:noAutofit/>
          </a:bodyPr>
          <a:lstStyle/>
          <a:p>
            <a:pPr indent="-279400" lvl="0" marL="457200" rtl="0" algn="l">
              <a:spcBef>
                <a:spcPts val="500"/>
              </a:spcBef>
              <a:spcAft>
                <a:spcPts val="0"/>
              </a:spcAft>
              <a:buClr>
                <a:schemeClr val="dk1"/>
              </a:buClr>
              <a:buSzPts val="800"/>
              <a:buChar char="❖"/>
            </a:pPr>
            <a:r>
              <a:rPr lang="en" sz="1200">
                <a:solidFill>
                  <a:schemeClr val="dk1"/>
                </a:solidFill>
              </a:rPr>
              <a:t>Ozone consists of </a:t>
            </a:r>
            <a:r>
              <a:rPr lang="en" sz="1200">
                <a:solidFill>
                  <a:srgbClr val="FF9900"/>
                </a:solidFill>
              </a:rPr>
              <a:t>volumes, buckets, and keys</a:t>
            </a:r>
            <a:endParaRPr b="1" sz="1200">
              <a:solidFill>
                <a:schemeClr val="dk1"/>
              </a:solidFill>
            </a:endParaRPr>
          </a:p>
          <a:p>
            <a:pPr indent="-279400" lvl="0" marL="457200" rtl="0" algn="l">
              <a:spcBef>
                <a:spcPts val="0"/>
              </a:spcBef>
              <a:spcAft>
                <a:spcPts val="0"/>
              </a:spcAft>
              <a:buClr>
                <a:schemeClr val="dk1"/>
              </a:buClr>
              <a:buSzPts val="800"/>
              <a:buChar char="❖"/>
            </a:pPr>
            <a:r>
              <a:rPr i="1" lang="en" sz="1200">
                <a:solidFill>
                  <a:srgbClr val="FF9900"/>
                </a:solidFill>
              </a:rPr>
              <a:t>Volumes</a:t>
            </a:r>
            <a:r>
              <a:rPr lang="en" sz="1200">
                <a:solidFill>
                  <a:schemeClr val="dk1"/>
                </a:solidFill>
              </a:rPr>
              <a:t> are similar to user accounts. Only administrators can create or delete volumes.</a:t>
            </a:r>
            <a:endParaRPr sz="1200">
              <a:solidFill>
                <a:schemeClr val="dk1"/>
              </a:solidFill>
            </a:endParaRPr>
          </a:p>
          <a:p>
            <a:pPr indent="-279400" lvl="0" marL="457200" rtl="0" algn="l">
              <a:spcBef>
                <a:spcPts val="0"/>
              </a:spcBef>
              <a:spcAft>
                <a:spcPts val="0"/>
              </a:spcAft>
              <a:buClr>
                <a:schemeClr val="dk1"/>
              </a:buClr>
              <a:buSzPts val="800"/>
              <a:buChar char="❖"/>
            </a:pPr>
            <a:r>
              <a:rPr i="1" lang="en" sz="1200">
                <a:solidFill>
                  <a:srgbClr val="FF9900"/>
                </a:solidFill>
              </a:rPr>
              <a:t>Buckets</a:t>
            </a:r>
            <a:r>
              <a:rPr lang="en" sz="1200">
                <a:solidFill>
                  <a:schemeClr val="dk1"/>
                </a:solidFill>
              </a:rPr>
              <a:t> are similar to Amazon S3 buckets. A bucket can contain any number of keys, but buckets cannot contain other buckets.</a:t>
            </a:r>
            <a:endParaRPr sz="1200">
              <a:solidFill>
                <a:schemeClr val="dk1"/>
              </a:solidFill>
            </a:endParaRPr>
          </a:p>
          <a:p>
            <a:pPr indent="-279400" lvl="0" marL="457200" rtl="0" algn="l">
              <a:spcBef>
                <a:spcPts val="0"/>
              </a:spcBef>
              <a:spcAft>
                <a:spcPts val="0"/>
              </a:spcAft>
              <a:buClr>
                <a:schemeClr val="dk1"/>
              </a:buClr>
              <a:buSzPts val="800"/>
              <a:buChar char="❖"/>
            </a:pPr>
            <a:r>
              <a:rPr lang="en" sz="1200">
                <a:solidFill>
                  <a:srgbClr val="FF9900"/>
                </a:solidFill>
              </a:rPr>
              <a:t>Keys</a:t>
            </a:r>
            <a:r>
              <a:rPr lang="en" sz="1200">
                <a:solidFill>
                  <a:schemeClr val="dk1"/>
                </a:solidFill>
              </a:rPr>
              <a:t> are similar to files </a:t>
            </a:r>
            <a:endParaRPr sz="1200">
              <a:solidFill>
                <a:schemeClr val="dk1"/>
              </a:solidFill>
            </a:endParaRPr>
          </a:p>
          <a:p>
            <a:pPr indent="-260350" lvl="1" marL="914400" rtl="0" algn="l">
              <a:spcBef>
                <a:spcPts val="0"/>
              </a:spcBef>
              <a:spcAft>
                <a:spcPts val="0"/>
              </a:spcAft>
              <a:buClr>
                <a:schemeClr val="dk1"/>
              </a:buClr>
              <a:buSzPts val="500"/>
              <a:buFont typeface="Roboto"/>
              <a:buChar char="➢"/>
            </a:pPr>
            <a:r>
              <a:rPr lang="en" sz="1100">
                <a:solidFill>
                  <a:schemeClr val="dk1"/>
                </a:solidFill>
              </a:rPr>
              <a:t>Created using s3 client or HDFS/Ozone client</a:t>
            </a:r>
            <a:endParaRPr sz="1100">
              <a:solidFill>
                <a:schemeClr val="dk1"/>
              </a:solidFill>
            </a:endParaRPr>
          </a:p>
          <a:p>
            <a:pPr indent="-298450" lvl="1" marL="914400" rtl="0" algn="l">
              <a:spcBef>
                <a:spcPts val="0"/>
              </a:spcBef>
              <a:spcAft>
                <a:spcPts val="0"/>
              </a:spcAft>
              <a:buClr>
                <a:schemeClr val="dk1"/>
              </a:buClr>
              <a:buSzPts val="1100"/>
              <a:buFont typeface="Roboto"/>
              <a:buChar char="➢"/>
            </a:pPr>
            <a:r>
              <a:rPr lang="en" sz="1100">
                <a:solidFill>
                  <a:schemeClr val="dk1"/>
                </a:solidFill>
              </a:rPr>
              <a:t>Full path to a created key may look like this - </a:t>
            </a:r>
            <a:r>
              <a:rPr lang="en" sz="700">
                <a:solidFill>
                  <a:schemeClr val="dk1"/>
                </a:solidFill>
              </a:rPr>
              <a:t>‘/Volume1/bucket1a/application-1/instance-1/Key1’</a:t>
            </a:r>
            <a:endParaRPr sz="700">
              <a:solidFill>
                <a:schemeClr val="dk1"/>
              </a:solidFill>
            </a:endParaRPr>
          </a:p>
          <a:p>
            <a:pPr indent="-298450" lvl="1" marL="914400" rtl="0" algn="l">
              <a:spcBef>
                <a:spcPts val="0"/>
              </a:spcBef>
              <a:spcAft>
                <a:spcPts val="0"/>
              </a:spcAft>
              <a:buClr>
                <a:schemeClr val="dk1"/>
              </a:buClr>
              <a:buSzPts val="1100"/>
              <a:buFont typeface="Roboto"/>
              <a:buChar char="➢"/>
            </a:pPr>
            <a:r>
              <a:rPr lang="en" sz="1100">
                <a:solidFill>
                  <a:schemeClr val="dk1"/>
                </a:solidFill>
              </a:rPr>
              <a:t>If created using the Filesystem interface, the intermediate prefixes (application-1 &amp; application-1/instance-1) are created as directories in the Ozone metadata store.</a:t>
            </a:r>
            <a:endParaRPr sz="1100">
              <a:solidFill>
                <a:schemeClr val="dk1"/>
              </a:solidFill>
            </a:endParaRPr>
          </a:p>
          <a:p>
            <a:pPr indent="-285750" lvl="0" marL="457200" rtl="0" algn="l">
              <a:spcBef>
                <a:spcPts val="0"/>
              </a:spcBef>
              <a:spcAft>
                <a:spcPts val="0"/>
              </a:spcAft>
              <a:buClr>
                <a:schemeClr val="dk1"/>
              </a:buClr>
              <a:buSzPts val="900"/>
              <a:buChar char="❖"/>
            </a:pPr>
            <a:r>
              <a:rPr lang="en" sz="1300">
                <a:solidFill>
                  <a:schemeClr val="dk1"/>
                </a:solidFill>
              </a:rPr>
              <a:t>Essentially Ozone is an Hybrid </a:t>
            </a:r>
            <a:r>
              <a:rPr lang="en" sz="1300">
                <a:solidFill>
                  <a:schemeClr val="dk1"/>
                </a:solidFill>
              </a:rPr>
              <a:t> file system that supports both key value store </a:t>
            </a:r>
            <a:r>
              <a:rPr lang="en" sz="1300">
                <a:solidFill>
                  <a:schemeClr val="dk1"/>
                </a:solidFill>
              </a:rPr>
              <a:t>and hierarchical file system.</a:t>
            </a:r>
            <a:endParaRPr sz="1300">
              <a:solidFill>
                <a:schemeClr val="dk1"/>
              </a:solidFill>
            </a:endParaRPr>
          </a:p>
        </p:txBody>
      </p:sp>
      <p:grpSp>
        <p:nvGrpSpPr>
          <p:cNvPr id="1617" name="Google Shape;1617;p74"/>
          <p:cNvGrpSpPr/>
          <p:nvPr/>
        </p:nvGrpSpPr>
        <p:grpSpPr>
          <a:xfrm>
            <a:off x="419084" y="1025927"/>
            <a:ext cx="4950595" cy="2895226"/>
            <a:chOff x="421945" y="1001000"/>
            <a:chExt cx="5021397" cy="3081995"/>
          </a:xfrm>
        </p:grpSpPr>
        <p:sp>
          <p:nvSpPr>
            <p:cNvPr id="1618" name="Google Shape;1618;p74"/>
            <p:cNvSpPr/>
            <p:nvPr/>
          </p:nvSpPr>
          <p:spPr>
            <a:xfrm>
              <a:off x="2467319" y="1001000"/>
              <a:ext cx="930600" cy="434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namespace</a:t>
              </a:r>
              <a:endParaRPr sz="1300">
                <a:solidFill>
                  <a:srgbClr val="FFFFFF"/>
                </a:solidFill>
              </a:endParaRPr>
            </a:p>
          </p:txBody>
        </p:sp>
        <p:sp>
          <p:nvSpPr>
            <p:cNvPr id="1619" name="Google Shape;1619;p74"/>
            <p:cNvSpPr/>
            <p:nvPr/>
          </p:nvSpPr>
          <p:spPr>
            <a:xfrm>
              <a:off x="3538294" y="1883632"/>
              <a:ext cx="930600" cy="434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S3V</a:t>
              </a:r>
              <a:endParaRPr sz="900">
                <a:solidFill>
                  <a:srgbClr val="FFFFFF"/>
                </a:solidFill>
              </a:endParaRPr>
            </a:p>
          </p:txBody>
        </p:sp>
        <p:sp>
          <p:nvSpPr>
            <p:cNvPr id="1620" name="Google Shape;1620;p74"/>
            <p:cNvSpPr/>
            <p:nvPr/>
          </p:nvSpPr>
          <p:spPr>
            <a:xfrm>
              <a:off x="1396344" y="1883632"/>
              <a:ext cx="930600" cy="434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Volume1</a:t>
              </a:r>
              <a:endParaRPr sz="900">
                <a:solidFill>
                  <a:srgbClr val="FFFFFF"/>
                </a:solidFill>
              </a:endParaRPr>
            </a:p>
          </p:txBody>
        </p:sp>
        <p:sp>
          <p:nvSpPr>
            <p:cNvPr id="1621" name="Google Shape;1621;p74"/>
            <p:cNvSpPr/>
            <p:nvPr/>
          </p:nvSpPr>
          <p:spPr>
            <a:xfrm>
              <a:off x="884996" y="2766264"/>
              <a:ext cx="930600" cy="43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Bucket1a</a:t>
              </a:r>
              <a:endParaRPr sz="900">
                <a:solidFill>
                  <a:srgbClr val="FFFFFF"/>
                </a:solidFill>
              </a:endParaRPr>
            </a:p>
          </p:txBody>
        </p:sp>
        <p:sp>
          <p:nvSpPr>
            <p:cNvPr id="1622" name="Google Shape;1622;p74"/>
            <p:cNvSpPr/>
            <p:nvPr/>
          </p:nvSpPr>
          <p:spPr>
            <a:xfrm>
              <a:off x="1907692" y="2766264"/>
              <a:ext cx="930600" cy="43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Bucket1b</a:t>
              </a:r>
              <a:endParaRPr sz="900">
                <a:solidFill>
                  <a:srgbClr val="FFFFFF"/>
                </a:solidFill>
              </a:endParaRPr>
            </a:p>
          </p:txBody>
        </p:sp>
        <p:sp>
          <p:nvSpPr>
            <p:cNvPr id="1623" name="Google Shape;1623;p74"/>
            <p:cNvSpPr/>
            <p:nvPr/>
          </p:nvSpPr>
          <p:spPr>
            <a:xfrm>
              <a:off x="3026950" y="2766264"/>
              <a:ext cx="930600" cy="43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Bucket2a</a:t>
              </a:r>
              <a:endParaRPr>
                <a:solidFill>
                  <a:srgbClr val="FFFFFF"/>
                </a:solidFill>
              </a:endParaRPr>
            </a:p>
          </p:txBody>
        </p:sp>
        <p:sp>
          <p:nvSpPr>
            <p:cNvPr id="1624" name="Google Shape;1624;p74"/>
            <p:cNvSpPr/>
            <p:nvPr/>
          </p:nvSpPr>
          <p:spPr>
            <a:xfrm>
              <a:off x="4049646" y="2766264"/>
              <a:ext cx="930600" cy="43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Bucket2b</a:t>
              </a:r>
              <a:endParaRPr sz="900">
                <a:solidFill>
                  <a:srgbClr val="FFFFFF"/>
                </a:solidFill>
              </a:endParaRPr>
            </a:p>
          </p:txBody>
        </p:sp>
        <p:cxnSp>
          <p:nvCxnSpPr>
            <p:cNvPr id="1625" name="Google Shape;1625;p74"/>
            <p:cNvCxnSpPr>
              <a:stCxn id="1618" idx="2"/>
              <a:endCxn id="1619" idx="0"/>
            </p:cNvCxnSpPr>
            <p:nvPr/>
          </p:nvCxnSpPr>
          <p:spPr>
            <a:xfrm flipH="1" rot="-5400000">
              <a:off x="3243869" y="1123850"/>
              <a:ext cx="448500" cy="10710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626" name="Google Shape;1626;p74"/>
            <p:cNvCxnSpPr>
              <a:stCxn id="1620" idx="0"/>
              <a:endCxn id="1618" idx="2"/>
            </p:cNvCxnSpPr>
            <p:nvPr/>
          </p:nvCxnSpPr>
          <p:spPr>
            <a:xfrm rot="-5400000">
              <a:off x="2172894" y="1123882"/>
              <a:ext cx="448500" cy="10710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627" name="Google Shape;1627;p74"/>
            <p:cNvCxnSpPr>
              <a:stCxn id="1620" idx="2"/>
              <a:endCxn id="1622" idx="0"/>
            </p:cNvCxnSpPr>
            <p:nvPr/>
          </p:nvCxnSpPr>
          <p:spPr>
            <a:xfrm flipH="1" rot="-5400000">
              <a:off x="1892994" y="2286382"/>
              <a:ext cx="448500" cy="5112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628" name="Google Shape;1628;p74"/>
            <p:cNvCxnSpPr>
              <a:stCxn id="1621" idx="0"/>
              <a:endCxn id="1620" idx="2"/>
            </p:cNvCxnSpPr>
            <p:nvPr/>
          </p:nvCxnSpPr>
          <p:spPr>
            <a:xfrm rot="-5400000">
              <a:off x="1381646" y="2286414"/>
              <a:ext cx="448500" cy="5112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629" name="Google Shape;1629;p74"/>
            <p:cNvCxnSpPr>
              <a:stCxn id="1619" idx="2"/>
              <a:endCxn id="1624" idx="0"/>
            </p:cNvCxnSpPr>
            <p:nvPr/>
          </p:nvCxnSpPr>
          <p:spPr>
            <a:xfrm flipH="1" rot="-5400000">
              <a:off x="4035094" y="2286232"/>
              <a:ext cx="448500" cy="5115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630" name="Google Shape;1630;p74"/>
            <p:cNvCxnSpPr>
              <a:stCxn id="1623" idx="0"/>
              <a:endCxn id="1619" idx="2"/>
            </p:cNvCxnSpPr>
            <p:nvPr/>
          </p:nvCxnSpPr>
          <p:spPr>
            <a:xfrm rot="-5400000">
              <a:off x="3523600" y="2286414"/>
              <a:ext cx="448500" cy="511200"/>
            </a:xfrm>
            <a:prstGeom prst="bentConnector3">
              <a:avLst>
                <a:gd fmla="val 50004" name="adj1"/>
              </a:avLst>
            </a:prstGeom>
            <a:noFill/>
            <a:ln cap="flat" cmpd="sng" w="9525">
              <a:solidFill>
                <a:srgbClr val="C2C2C2"/>
              </a:solidFill>
              <a:prstDash val="solid"/>
              <a:round/>
              <a:headEnd len="sm" w="sm" type="none"/>
              <a:tailEnd len="sm" w="sm" type="none"/>
            </a:ln>
          </p:spPr>
        </p:cxnSp>
        <p:sp>
          <p:nvSpPr>
            <p:cNvPr id="1631" name="Google Shape;1631;p74"/>
            <p:cNvSpPr/>
            <p:nvPr/>
          </p:nvSpPr>
          <p:spPr>
            <a:xfrm>
              <a:off x="421945" y="3648895"/>
              <a:ext cx="930600" cy="434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Key 1</a:t>
              </a:r>
              <a:endParaRPr sz="900">
                <a:solidFill>
                  <a:srgbClr val="FFFFFF"/>
                </a:solidFill>
              </a:endParaRPr>
            </a:p>
          </p:txBody>
        </p:sp>
        <p:sp>
          <p:nvSpPr>
            <p:cNvPr id="1632" name="Google Shape;1632;p74"/>
            <p:cNvSpPr/>
            <p:nvPr/>
          </p:nvSpPr>
          <p:spPr>
            <a:xfrm>
              <a:off x="1444641" y="3648895"/>
              <a:ext cx="930600" cy="434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Key 2</a:t>
              </a:r>
              <a:endParaRPr sz="900">
                <a:solidFill>
                  <a:srgbClr val="FFFFFF"/>
                </a:solidFill>
              </a:endParaRPr>
            </a:p>
          </p:txBody>
        </p:sp>
        <p:sp>
          <p:nvSpPr>
            <p:cNvPr id="1633" name="Google Shape;1633;p74"/>
            <p:cNvSpPr/>
            <p:nvPr/>
          </p:nvSpPr>
          <p:spPr>
            <a:xfrm>
              <a:off x="2467346" y="3648895"/>
              <a:ext cx="930600" cy="434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Key 3</a:t>
              </a:r>
              <a:endParaRPr sz="900">
                <a:solidFill>
                  <a:srgbClr val="FFFFFF"/>
                </a:solidFill>
              </a:endParaRPr>
            </a:p>
          </p:txBody>
        </p:sp>
        <p:sp>
          <p:nvSpPr>
            <p:cNvPr id="1634" name="Google Shape;1634;p74"/>
            <p:cNvSpPr/>
            <p:nvPr/>
          </p:nvSpPr>
          <p:spPr>
            <a:xfrm>
              <a:off x="3490042" y="3648895"/>
              <a:ext cx="930600" cy="434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Key 4</a:t>
              </a:r>
              <a:endParaRPr sz="900">
                <a:solidFill>
                  <a:srgbClr val="FFFFFF"/>
                </a:solidFill>
              </a:endParaRPr>
            </a:p>
          </p:txBody>
        </p:sp>
        <p:sp>
          <p:nvSpPr>
            <p:cNvPr id="1635" name="Google Shape;1635;p74"/>
            <p:cNvSpPr/>
            <p:nvPr/>
          </p:nvSpPr>
          <p:spPr>
            <a:xfrm>
              <a:off x="4512742" y="3648895"/>
              <a:ext cx="930600" cy="434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Key 5</a:t>
              </a:r>
              <a:endParaRPr sz="900">
                <a:solidFill>
                  <a:srgbClr val="FFFFFF"/>
                </a:solidFill>
              </a:endParaRPr>
            </a:p>
          </p:txBody>
        </p:sp>
        <p:cxnSp>
          <p:nvCxnSpPr>
            <p:cNvPr id="1636" name="Google Shape;1636;p74"/>
            <p:cNvCxnSpPr>
              <a:stCxn id="1631" idx="0"/>
              <a:endCxn id="1621" idx="2"/>
            </p:cNvCxnSpPr>
            <p:nvPr/>
          </p:nvCxnSpPr>
          <p:spPr>
            <a:xfrm rot="-5400000">
              <a:off x="894595" y="3193045"/>
              <a:ext cx="448500" cy="4632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1637" name="Google Shape;1637;p74"/>
            <p:cNvCxnSpPr>
              <a:stCxn id="1632" idx="0"/>
              <a:endCxn id="1621" idx="2"/>
            </p:cNvCxnSpPr>
            <p:nvPr/>
          </p:nvCxnSpPr>
          <p:spPr>
            <a:xfrm flipH="1" rot="5400000">
              <a:off x="1405941" y="3144895"/>
              <a:ext cx="448500" cy="5595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1638" name="Google Shape;1638;p74"/>
            <p:cNvCxnSpPr>
              <a:stCxn id="1633" idx="0"/>
              <a:endCxn id="1623" idx="2"/>
            </p:cNvCxnSpPr>
            <p:nvPr/>
          </p:nvCxnSpPr>
          <p:spPr>
            <a:xfrm rot="-5400000">
              <a:off x="2988146" y="3144895"/>
              <a:ext cx="448500" cy="5595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1639" name="Google Shape;1639;p74"/>
            <p:cNvCxnSpPr>
              <a:stCxn id="1634" idx="0"/>
              <a:endCxn id="1623" idx="2"/>
            </p:cNvCxnSpPr>
            <p:nvPr/>
          </p:nvCxnSpPr>
          <p:spPr>
            <a:xfrm flipH="1" rot="5400000">
              <a:off x="3499492" y="3193045"/>
              <a:ext cx="448500" cy="4632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1640" name="Google Shape;1640;p74"/>
            <p:cNvCxnSpPr>
              <a:stCxn id="1635" idx="0"/>
              <a:endCxn id="1624" idx="2"/>
            </p:cNvCxnSpPr>
            <p:nvPr/>
          </p:nvCxnSpPr>
          <p:spPr>
            <a:xfrm flipH="1" rot="5400000">
              <a:off x="4522192" y="3193045"/>
              <a:ext cx="448500" cy="463200"/>
            </a:xfrm>
            <a:prstGeom prst="bentConnector3">
              <a:avLst>
                <a:gd fmla="val 50003" name="adj1"/>
              </a:avLst>
            </a:prstGeom>
            <a:noFill/>
            <a:ln cap="flat" cmpd="sng" w="9525">
              <a:solidFill>
                <a:srgbClr val="C2C2C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75"/>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Ozone Interfaces</a:t>
            </a:r>
            <a:endParaRPr>
              <a:solidFill>
                <a:schemeClr val="dk1"/>
              </a:solidFill>
            </a:endParaRPr>
          </a:p>
        </p:txBody>
      </p:sp>
      <p:pic>
        <p:nvPicPr>
          <p:cNvPr id="1646" name="Google Shape;1646;p75"/>
          <p:cNvPicPr preferRelativeResize="0"/>
          <p:nvPr/>
        </p:nvPicPr>
        <p:blipFill>
          <a:blip r:embed="rId3">
            <a:alphaModFix/>
          </a:blip>
          <a:stretch>
            <a:fillRect/>
          </a:stretch>
        </p:blipFill>
        <p:spPr>
          <a:xfrm>
            <a:off x="658950" y="874800"/>
            <a:ext cx="5887600" cy="3963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76"/>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ARCHITECTURE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77"/>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Ozone Building Blocks</a:t>
            </a:r>
            <a:endParaRPr/>
          </a:p>
        </p:txBody>
      </p:sp>
      <p:sp>
        <p:nvSpPr>
          <p:cNvPr id="1657" name="Google Shape;1657;p77"/>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228600" lvl="0" marL="457200" rtl="0" algn="l">
              <a:lnSpc>
                <a:spcPct val="100000"/>
              </a:lnSpc>
              <a:spcBef>
                <a:spcPts val="500"/>
              </a:spcBef>
              <a:spcAft>
                <a:spcPts val="0"/>
              </a:spcAft>
              <a:buSzPts val="1400"/>
              <a:buNone/>
            </a:pPr>
            <a:r>
              <a:rPr lang="en"/>
              <a:t>Use proven technologies - don’t reinvent the wheel</a:t>
            </a:r>
            <a:endParaRPr/>
          </a:p>
        </p:txBody>
      </p:sp>
      <p:sp>
        <p:nvSpPr>
          <p:cNvPr id="1658" name="Google Shape;1658;p77"/>
          <p:cNvSpPr txBox="1"/>
          <p:nvPr>
            <p:ph idx="2" type="body"/>
          </p:nvPr>
        </p:nvSpPr>
        <p:spPr>
          <a:xfrm>
            <a:off x="419100" y="1592900"/>
            <a:ext cx="8305800" cy="2927700"/>
          </a:xfrm>
          <a:prstGeom prst="rect">
            <a:avLst/>
          </a:prstGeom>
          <a:noFill/>
          <a:ln>
            <a:noFill/>
          </a:ln>
        </p:spPr>
        <p:txBody>
          <a:bodyPr anchorCtr="0" anchor="t" bIns="45700" lIns="91425" spcFirstLastPara="1" rIns="91425" wrap="square" tIns="45700">
            <a:noAutofit/>
          </a:bodyPr>
          <a:lstStyle/>
          <a:p>
            <a:pPr indent="0" lvl="0" marL="0" rtl="0" algn="l">
              <a:spcBef>
                <a:spcPts val="500"/>
              </a:spcBef>
              <a:spcAft>
                <a:spcPts val="0"/>
              </a:spcAft>
              <a:buNone/>
            </a:pPr>
            <a:r>
              <a:rPr lang="en" sz="1600">
                <a:solidFill>
                  <a:schemeClr val="dk1"/>
                </a:solidFill>
              </a:rPr>
              <a:t>Ozone separates namespace management and block space management; this helps ozone to scale much better</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rgbClr val="FF9900"/>
                </a:solidFill>
              </a:rPr>
              <a:t>Ozone Manager (OM)</a:t>
            </a:r>
            <a:r>
              <a:rPr lang="en" sz="1600">
                <a:solidFill>
                  <a:schemeClr val="dk1"/>
                </a:solidFill>
              </a:rPr>
              <a:t> – provides namespace management, built on RocksDB</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rgbClr val="FF9900"/>
                </a:solidFill>
              </a:rPr>
              <a:t>Storage Container</a:t>
            </a:r>
            <a:r>
              <a:rPr lang="en" sz="1600">
                <a:solidFill>
                  <a:srgbClr val="FF9900"/>
                </a:solidFill>
              </a:rPr>
              <a:t> </a:t>
            </a:r>
            <a:r>
              <a:rPr lang="en" sz="1600">
                <a:solidFill>
                  <a:schemeClr val="dk1"/>
                </a:solidFill>
              </a:rPr>
              <a:t> - Replication unit of Ozone, built on RocksDB</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rgbClr val="FF9900"/>
                </a:solidFill>
              </a:rPr>
              <a:t>Storage Container Manager </a:t>
            </a:r>
            <a:r>
              <a:rPr lang="en" sz="1600">
                <a:solidFill>
                  <a:schemeClr val="dk1"/>
                </a:solidFill>
              </a:rPr>
              <a:t>– Distributed container management layer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rgbClr val="FF9900"/>
                </a:solidFill>
              </a:rPr>
              <a:t>Apache RATIS - </a:t>
            </a:r>
            <a:r>
              <a:rPr lang="en" sz="1600">
                <a:solidFill>
                  <a:schemeClr val="dk1"/>
                </a:solidFill>
              </a:rPr>
              <a:t>Implements</a:t>
            </a:r>
            <a:r>
              <a:rPr lang="en" sz="1600">
                <a:solidFill>
                  <a:srgbClr val="FF9900"/>
                </a:solidFill>
              </a:rPr>
              <a:t> </a:t>
            </a:r>
            <a:r>
              <a:rPr lang="en" sz="1600">
                <a:solidFill>
                  <a:srgbClr val="FF9900"/>
                </a:solidFill>
              </a:rPr>
              <a:t>RAFT</a:t>
            </a:r>
            <a:r>
              <a:rPr lang="en" sz="1600">
                <a:solidFill>
                  <a:schemeClr val="dk1"/>
                </a:solidFill>
              </a:rPr>
              <a:t> </a:t>
            </a:r>
            <a:r>
              <a:rPr lang="en" sz="1600">
                <a:solidFill>
                  <a:schemeClr val="dk1"/>
                </a:solidFill>
              </a:rPr>
              <a:t>an easily understandable consensus algorithm to manage replicated state – </a:t>
            </a:r>
            <a:r>
              <a:rPr lang="en" sz="1600" u="sng">
                <a:solidFill>
                  <a:schemeClr val="hlink"/>
                </a:solidFill>
                <a:hlinkClick r:id="rId3"/>
              </a:rPr>
              <a:t>http://raft.github.io</a:t>
            </a:r>
            <a:endParaRPr sz="1600">
              <a:solidFill>
                <a:schemeClr val="dk1"/>
              </a:solidFill>
            </a:endParaRPr>
          </a:p>
          <a:p>
            <a:pPr indent="-330200" lvl="1" marL="914400" rtl="0" algn="l">
              <a:spcBef>
                <a:spcPts val="0"/>
              </a:spcBef>
              <a:spcAft>
                <a:spcPts val="0"/>
              </a:spcAft>
              <a:buClr>
                <a:schemeClr val="dk1"/>
              </a:buClr>
              <a:buSzPts val="1600"/>
              <a:buFont typeface="Roboto"/>
              <a:buChar char="➢"/>
            </a:pPr>
            <a:r>
              <a:rPr lang="en" sz="1600">
                <a:solidFill>
                  <a:schemeClr val="dk1"/>
                </a:solidFill>
              </a:rPr>
              <a:t>Data is replicated between datanodes with the help of RAFT consensus algorithm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Hadoop security model and Hadoop RPC</a:t>
            </a:r>
            <a:endParaRPr sz="16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CLOUDERA’S HYBRID DATA PLATFORM– </a:t>
            </a:r>
            <a:endParaRPr/>
          </a:p>
          <a:p>
            <a:pPr indent="0" lvl="0" marL="0" rtl="0" algn="l">
              <a:lnSpc>
                <a:spcPct val="80000"/>
              </a:lnSpc>
              <a:spcBef>
                <a:spcPts val="0"/>
              </a:spcBef>
              <a:spcAft>
                <a:spcPts val="0"/>
              </a:spcAft>
              <a:buSzPts val="2200"/>
              <a:buNone/>
            </a:pPr>
            <a:r>
              <a:rPr lang="en"/>
              <a:t>ENABLING MODERN DATA ARCHITECTURES</a:t>
            </a:r>
            <a:endParaRPr/>
          </a:p>
          <a:p>
            <a:pPr indent="0" lvl="0" marL="0" rtl="0" algn="l">
              <a:lnSpc>
                <a:spcPct val="80000"/>
              </a:lnSpc>
              <a:spcBef>
                <a:spcPts val="0"/>
              </a:spcBef>
              <a:spcAft>
                <a:spcPts val="0"/>
              </a:spcAft>
              <a:buSzPts val="2200"/>
              <a:buNone/>
            </a:pPr>
            <a:r>
              <a:t/>
            </a:r>
            <a:endParaRPr/>
          </a:p>
        </p:txBody>
      </p:sp>
      <p:sp>
        <p:nvSpPr>
          <p:cNvPr id="230" name="Google Shape;230;p33"/>
          <p:cNvSpPr txBox="1"/>
          <p:nvPr/>
        </p:nvSpPr>
        <p:spPr>
          <a:xfrm>
            <a:off x="413474" y="2266950"/>
            <a:ext cx="1081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2400" u="none" cap="none" strike="noStrike">
                <a:solidFill>
                  <a:schemeClr val="accent1"/>
                </a:solidFill>
                <a:latin typeface="Roboto"/>
                <a:ea typeface="Roboto"/>
                <a:cs typeface="Roboto"/>
                <a:sym typeface="Roboto"/>
              </a:rPr>
              <a:t>DATA LAKE</a:t>
            </a:r>
            <a:endParaRPr sz="2400">
              <a:solidFill>
                <a:schemeClr val="accent1"/>
              </a:solidFill>
            </a:endParaRPr>
          </a:p>
        </p:txBody>
      </p:sp>
      <p:sp>
        <p:nvSpPr>
          <p:cNvPr id="231" name="Google Shape;231;p33"/>
          <p:cNvSpPr txBox="1"/>
          <p:nvPr/>
        </p:nvSpPr>
        <p:spPr>
          <a:xfrm>
            <a:off x="2418008" y="2266950"/>
            <a:ext cx="1267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2400" u="none" cap="none" strike="noStrike">
                <a:solidFill>
                  <a:schemeClr val="accent1"/>
                </a:solidFill>
                <a:latin typeface="Roboto"/>
                <a:ea typeface="Roboto"/>
                <a:cs typeface="Roboto"/>
                <a:sym typeface="Roboto"/>
              </a:rPr>
              <a:t>DATA FABRIC</a:t>
            </a:r>
            <a:endParaRPr sz="2400">
              <a:solidFill>
                <a:schemeClr val="accent1"/>
              </a:solidFill>
            </a:endParaRPr>
          </a:p>
        </p:txBody>
      </p:sp>
      <p:sp>
        <p:nvSpPr>
          <p:cNvPr id="232" name="Google Shape;232;p33"/>
          <p:cNvSpPr txBox="1"/>
          <p:nvPr/>
        </p:nvSpPr>
        <p:spPr>
          <a:xfrm>
            <a:off x="4608541" y="2266950"/>
            <a:ext cx="1929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2400" u="none" cap="none" strike="noStrike">
                <a:solidFill>
                  <a:schemeClr val="accent1"/>
                </a:solidFill>
                <a:latin typeface="Roboto"/>
                <a:ea typeface="Roboto"/>
                <a:cs typeface="Roboto"/>
                <a:sym typeface="Roboto"/>
              </a:rPr>
              <a:t>DATA LAKEHOUSE</a:t>
            </a:r>
            <a:endParaRPr sz="2400">
              <a:solidFill>
                <a:schemeClr val="accent1"/>
              </a:solidFill>
            </a:endParaRPr>
          </a:p>
        </p:txBody>
      </p:sp>
      <p:sp>
        <p:nvSpPr>
          <p:cNvPr id="233" name="Google Shape;233;p33"/>
          <p:cNvSpPr txBox="1"/>
          <p:nvPr/>
        </p:nvSpPr>
        <p:spPr>
          <a:xfrm>
            <a:off x="7460575" y="2266950"/>
            <a:ext cx="1267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2400" u="none" cap="none" strike="noStrike">
                <a:solidFill>
                  <a:schemeClr val="accent1"/>
                </a:solidFill>
                <a:latin typeface="Roboto"/>
                <a:ea typeface="Roboto"/>
                <a:cs typeface="Roboto"/>
                <a:sym typeface="Roboto"/>
              </a:rPr>
              <a:t>DATA MESH</a:t>
            </a:r>
            <a:endParaRPr sz="2400">
              <a:solidFill>
                <a:schemeClr val="accent1"/>
              </a:solidFill>
            </a:endParaRPr>
          </a:p>
        </p:txBody>
      </p:sp>
      <p:sp>
        <p:nvSpPr>
          <p:cNvPr id="234" name="Google Shape;234;p33"/>
          <p:cNvSpPr/>
          <p:nvPr/>
        </p:nvSpPr>
        <p:spPr>
          <a:xfrm rot="8100000">
            <a:off x="1562685" y="2487244"/>
            <a:ext cx="482813" cy="482813"/>
          </a:xfrm>
          <a:prstGeom prst="halfFrame">
            <a:avLst>
              <a:gd fmla="val 0" name="adj1"/>
              <a:gd fmla="val 0" name="adj2"/>
            </a:avLst>
          </a:prstGeom>
          <a:solidFill>
            <a:srgbClr val="777777"/>
          </a:solidFill>
          <a:ln cap="flat" cmpd="sng" w="19050">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rot="8100000">
            <a:off x="6605252" y="2487244"/>
            <a:ext cx="482813" cy="482813"/>
          </a:xfrm>
          <a:prstGeom prst="halfFrame">
            <a:avLst>
              <a:gd fmla="val 0" name="adj1"/>
              <a:gd fmla="val 0" name="adj2"/>
            </a:avLst>
          </a:prstGeom>
          <a:solidFill>
            <a:srgbClr val="777777"/>
          </a:solidFill>
          <a:ln cap="flat" cmpd="sng" w="19050">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rot="8100000">
            <a:off x="3753218" y="2487244"/>
            <a:ext cx="482813" cy="482813"/>
          </a:xfrm>
          <a:prstGeom prst="halfFrame">
            <a:avLst>
              <a:gd fmla="val 0" name="adj1"/>
              <a:gd fmla="val 0" name="adj2"/>
            </a:avLst>
          </a:prstGeom>
          <a:solidFill>
            <a:srgbClr val="777777"/>
          </a:solidFill>
          <a:ln cap="flat" cmpd="sng" w="19050">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78"/>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Architecture</a:t>
            </a:r>
            <a:endParaRPr/>
          </a:p>
        </p:txBody>
      </p:sp>
      <p:grpSp>
        <p:nvGrpSpPr>
          <p:cNvPr id="1664" name="Google Shape;1664;p78"/>
          <p:cNvGrpSpPr/>
          <p:nvPr/>
        </p:nvGrpSpPr>
        <p:grpSpPr>
          <a:xfrm>
            <a:off x="683799" y="874801"/>
            <a:ext cx="7262052" cy="3885999"/>
            <a:chOff x="940974" y="874801"/>
            <a:chExt cx="7262052" cy="3885999"/>
          </a:xfrm>
        </p:grpSpPr>
        <p:pic>
          <p:nvPicPr>
            <p:cNvPr id="1665" name="Google Shape;1665;p78"/>
            <p:cNvPicPr preferRelativeResize="0"/>
            <p:nvPr/>
          </p:nvPicPr>
          <p:blipFill>
            <a:blip r:embed="rId3">
              <a:alphaModFix/>
            </a:blip>
            <a:stretch>
              <a:fillRect/>
            </a:stretch>
          </p:blipFill>
          <p:spPr>
            <a:xfrm>
              <a:off x="940974" y="874801"/>
              <a:ext cx="7262052" cy="3885999"/>
            </a:xfrm>
            <a:prstGeom prst="rect">
              <a:avLst/>
            </a:prstGeom>
            <a:noFill/>
            <a:ln>
              <a:noFill/>
            </a:ln>
          </p:spPr>
        </p:pic>
        <p:sp>
          <p:nvSpPr>
            <p:cNvPr id="1666" name="Google Shape;1666;p78"/>
            <p:cNvSpPr/>
            <p:nvPr/>
          </p:nvSpPr>
          <p:spPr>
            <a:xfrm>
              <a:off x="1806790" y="968975"/>
              <a:ext cx="1595400" cy="524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Ozone Client</a:t>
              </a:r>
              <a:endParaRPr b="1" sz="1100">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79"/>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Ozone Building Blocks</a:t>
            </a:r>
            <a:endParaRPr>
              <a:solidFill>
                <a:schemeClr val="dk1"/>
              </a:solidFill>
            </a:endParaRPr>
          </a:p>
        </p:txBody>
      </p:sp>
      <p:sp>
        <p:nvSpPr>
          <p:cNvPr id="1672" name="Google Shape;1672;p79"/>
          <p:cNvSpPr txBox="1"/>
          <p:nvPr>
            <p:ph idx="2" type="body"/>
          </p:nvPr>
        </p:nvSpPr>
        <p:spPr>
          <a:xfrm>
            <a:off x="82675" y="953200"/>
            <a:ext cx="6827400" cy="35235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500"/>
              </a:spcBef>
              <a:spcAft>
                <a:spcPts val="0"/>
              </a:spcAft>
              <a:buClr>
                <a:schemeClr val="dk2"/>
              </a:buClr>
              <a:buSzPts val="1400"/>
              <a:buFont typeface="Roboto"/>
              <a:buChar char="●"/>
            </a:pPr>
            <a:r>
              <a:rPr lang="en">
                <a:solidFill>
                  <a:schemeClr val="dk2"/>
                </a:solidFill>
                <a:latin typeface="Roboto"/>
                <a:ea typeface="Roboto"/>
                <a:cs typeface="Roboto"/>
                <a:sym typeface="Roboto"/>
              </a:rPr>
              <a:t>Ozone separates namespace management and block space management</a:t>
            </a:r>
            <a:endParaRPr>
              <a:solidFill>
                <a:schemeClr val="dk2"/>
              </a:solidFill>
              <a:latin typeface="Roboto"/>
              <a:ea typeface="Roboto"/>
              <a:cs typeface="Roboto"/>
              <a:sym typeface="Roboto"/>
            </a:endParaRPr>
          </a:p>
          <a:p>
            <a:pPr indent="-317500" lvl="0" marL="457200" rtl="0" algn="l">
              <a:lnSpc>
                <a:spcPct val="10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Namespace managed by Ozone Manager (OM) daemon.</a:t>
            </a:r>
            <a:endParaRPr>
              <a:solidFill>
                <a:schemeClr val="dk2"/>
              </a:solidFill>
              <a:latin typeface="Roboto"/>
              <a:ea typeface="Roboto"/>
              <a:cs typeface="Roboto"/>
              <a:sym typeface="Roboto"/>
            </a:endParaRPr>
          </a:p>
          <a:p>
            <a:pPr indent="-273050" lvl="1" marL="914400" rtl="0" algn="l">
              <a:lnSpc>
                <a:spcPct val="100000"/>
              </a:lnSpc>
              <a:spcBef>
                <a:spcPts val="0"/>
              </a:spcBef>
              <a:spcAft>
                <a:spcPts val="0"/>
              </a:spcAft>
              <a:buClr>
                <a:schemeClr val="dk2"/>
              </a:buClr>
              <a:buSzPts val="700"/>
              <a:buFont typeface="Roboto"/>
              <a:buChar char="○"/>
            </a:pPr>
            <a:r>
              <a:rPr lang="en">
                <a:solidFill>
                  <a:schemeClr val="dk2"/>
                </a:solidFill>
                <a:latin typeface="Roboto"/>
                <a:ea typeface="Roboto"/>
                <a:cs typeface="Roboto"/>
                <a:sym typeface="Roboto"/>
              </a:rPr>
              <a:t>Keeps only the working set in memory.</a:t>
            </a:r>
            <a:endParaRPr>
              <a:solidFill>
                <a:schemeClr val="dk2"/>
              </a:solidFill>
              <a:latin typeface="Roboto"/>
              <a:ea typeface="Roboto"/>
              <a:cs typeface="Roboto"/>
              <a:sym typeface="Roboto"/>
            </a:endParaRPr>
          </a:p>
          <a:p>
            <a:pPr indent="-317500" lvl="0" marL="457200" rtl="0" algn="l">
              <a:lnSpc>
                <a:spcPct val="10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The block space is managed by Storage Container Manager (SCM).</a:t>
            </a:r>
            <a:endParaRPr>
              <a:solidFill>
                <a:schemeClr val="dk2"/>
              </a:solidFill>
              <a:latin typeface="Roboto"/>
              <a:ea typeface="Roboto"/>
              <a:cs typeface="Roboto"/>
              <a:sym typeface="Roboto"/>
            </a:endParaRPr>
          </a:p>
          <a:p>
            <a:pPr indent="-273050" lvl="1" marL="914400" rtl="0" algn="l">
              <a:lnSpc>
                <a:spcPct val="100000"/>
              </a:lnSpc>
              <a:spcBef>
                <a:spcPts val="0"/>
              </a:spcBef>
              <a:spcAft>
                <a:spcPts val="0"/>
              </a:spcAft>
              <a:buClr>
                <a:schemeClr val="dk2"/>
              </a:buClr>
              <a:buSzPts val="700"/>
              <a:buFont typeface="Roboto"/>
              <a:buChar char="○"/>
            </a:pPr>
            <a:r>
              <a:rPr lang="en">
                <a:solidFill>
                  <a:schemeClr val="dk2"/>
                </a:solidFill>
                <a:latin typeface="Roboto"/>
                <a:ea typeface="Roboto"/>
                <a:cs typeface="Roboto"/>
                <a:sym typeface="Roboto"/>
              </a:rPr>
              <a:t>Scales by not tracking individual data blocks. Instead it tracks </a:t>
            </a:r>
            <a:r>
              <a:rPr i="1" lang="en">
                <a:solidFill>
                  <a:schemeClr val="dk2"/>
                </a:solidFill>
                <a:latin typeface="Roboto"/>
                <a:ea typeface="Roboto"/>
                <a:cs typeface="Roboto"/>
                <a:sym typeface="Roboto"/>
              </a:rPr>
              <a:t>containers</a:t>
            </a:r>
            <a:r>
              <a:rPr lang="en">
                <a:solidFill>
                  <a:schemeClr val="dk2"/>
                </a:solidFill>
                <a:latin typeface="Roboto"/>
                <a:ea typeface="Roboto"/>
                <a:cs typeface="Roboto"/>
                <a:sym typeface="Roboto"/>
              </a:rPr>
              <a:t>* which are aggregations of blocks. Typical container size is 5GB.</a:t>
            </a:r>
            <a:endParaRPr>
              <a:solidFill>
                <a:schemeClr val="dk2"/>
              </a:solidFill>
              <a:latin typeface="Roboto"/>
              <a:ea typeface="Roboto"/>
              <a:cs typeface="Roboto"/>
              <a:sym typeface="Roboto"/>
            </a:endParaRPr>
          </a:p>
          <a:p>
            <a:pPr indent="-317500" lvl="0" marL="457200" rtl="0" algn="l">
              <a:lnSpc>
                <a:spcPct val="10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By scaling namespace and block management independently, Ozone can scale to billions of files in a cluster.</a:t>
            </a:r>
            <a:endParaRPr>
              <a:solidFill>
                <a:schemeClr val="dk2"/>
              </a:solidFill>
              <a:latin typeface="Roboto"/>
              <a:ea typeface="Roboto"/>
              <a:cs typeface="Roboto"/>
              <a:sym typeface="Roboto"/>
            </a:endParaRPr>
          </a:p>
          <a:p>
            <a:pPr indent="-311150" lvl="0" marL="457200" rtl="0" algn="l">
              <a:lnSpc>
                <a:spcPct val="100000"/>
              </a:lnSpc>
              <a:spcBef>
                <a:spcPts val="0"/>
              </a:spcBef>
              <a:spcAft>
                <a:spcPts val="0"/>
              </a:spcAft>
              <a:buClr>
                <a:schemeClr val="dk2"/>
              </a:buClr>
              <a:buSzPts val="1300"/>
              <a:buFont typeface="Roboto"/>
              <a:buChar char="●"/>
            </a:pPr>
            <a:r>
              <a:rPr i="1" lang="en" sz="1300">
                <a:solidFill>
                  <a:schemeClr val="dk2"/>
                </a:solidFill>
                <a:latin typeface="Roboto"/>
                <a:ea typeface="Roboto"/>
                <a:cs typeface="Roboto"/>
                <a:sym typeface="Roboto"/>
              </a:rPr>
              <a:t>* No relation to Linux or YARN containers.</a:t>
            </a:r>
            <a:endParaRPr>
              <a:solidFill>
                <a:schemeClr val="dk2"/>
              </a:solidFill>
              <a:latin typeface="Roboto"/>
              <a:ea typeface="Roboto"/>
              <a:cs typeface="Roboto"/>
              <a:sym typeface="Roboto"/>
            </a:endParaRPr>
          </a:p>
        </p:txBody>
      </p:sp>
      <p:pic>
        <p:nvPicPr>
          <p:cNvPr id="1673" name="Google Shape;1673;p79"/>
          <p:cNvPicPr preferRelativeResize="0"/>
          <p:nvPr/>
        </p:nvPicPr>
        <p:blipFill>
          <a:blip r:embed="rId3">
            <a:alphaModFix/>
          </a:blip>
          <a:stretch>
            <a:fillRect/>
          </a:stretch>
        </p:blipFill>
        <p:spPr>
          <a:xfrm>
            <a:off x="6740525" y="1105600"/>
            <a:ext cx="2403475" cy="31725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80"/>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Ozone Manager (Namespace)</a:t>
            </a:r>
            <a:endParaRPr>
              <a:solidFill>
                <a:schemeClr val="dk1"/>
              </a:solidFill>
            </a:endParaRPr>
          </a:p>
        </p:txBody>
      </p:sp>
      <p:sp>
        <p:nvSpPr>
          <p:cNvPr id="1679" name="Google Shape;1679;p80"/>
          <p:cNvSpPr txBox="1"/>
          <p:nvPr>
            <p:ph idx="2" type="body"/>
          </p:nvPr>
        </p:nvSpPr>
        <p:spPr>
          <a:xfrm>
            <a:off x="419100" y="1603775"/>
            <a:ext cx="5570700" cy="2926200"/>
          </a:xfrm>
          <a:prstGeom prst="rect">
            <a:avLst/>
          </a:prstGeom>
        </p:spPr>
        <p:txBody>
          <a:bodyPr anchorCtr="0" anchor="t" bIns="45700" lIns="91425" spcFirstLastPara="1" rIns="91425" wrap="square" tIns="45700">
            <a:noAutofit/>
          </a:bodyPr>
          <a:lstStyle/>
          <a:p>
            <a:pPr indent="-317500" lvl="0" marL="457200" rtl="0" algn="l">
              <a:spcBef>
                <a:spcPts val="500"/>
              </a:spcBef>
              <a:spcAft>
                <a:spcPts val="0"/>
              </a:spcAft>
              <a:buClr>
                <a:schemeClr val="dk2"/>
              </a:buClr>
              <a:buSzPts val="1400"/>
              <a:buFont typeface="Roboto"/>
              <a:buChar char="●"/>
            </a:pPr>
            <a:r>
              <a:rPr lang="en">
                <a:solidFill>
                  <a:schemeClr val="dk2"/>
                </a:solidFill>
                <a:latin typeface="Roboto"/>
                <a:ea typeface="Roboto"/>
                <a:cs typeface="Roboto"/>
                <a:sym typeface="Roboto"/>
              </a:rPr>
              <a:t>Ozone’s namespace is a collection of volumes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For each volume, the list of buckets and for each bucket the list of keys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OM maintains a list of volumes, buckets, and keys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Ozone Manager will use Apache Ratis(A Raft protocol implementation) to replicate Ozone Manager state. This will ensure High Availability for Ozone.</a:t>
            </a:r>
            <a:endParaRPr>
              <a:solidFill>
                <a:schemeClr val="dk2"/>
              </a:solidFill>
              <a:latin typeface="Roboto"/>
              <a:ea typeface="Roboto"/>
              <a:cs typeface="Roboto"/>
              <a:sym typeface="Roboto"/>
            </a:endParaRPr>
          </a:p>
          <a:p>
            <a:pPr indent="0" lvl="0" marL="0" rtl="0" algn="l">
              <a:spcBef>
                <a:spcPts val="500"/>
              </a:spcBef>
              <a:spcAft>
                <a:spcPts val="0"/>
              </a:spcAft>
              <a:buNone/>
            </a:pPr>
            <a:r>
              <a:t/>
            </a:r>
            <a:endParaRPr>
              <a:solidFill>
                <a:schemeClr val="dk2"/>
              </a:solidFill>
              <a:latin typeface="Roboto"/>
              <a:ea typeface="Roboto"/>
              <a:cs typeface="Roboto"/>
              <a:sym typeface="Roboto"/>
            </a:endParaRPr>
          </a:p>
          <a:p>
            <a:pPr indent="0" lvl="0" marL="0" rtl="0" algn="l">
              <a:spcBef>
                <a:spcPts val="500"/>
              </a:spcBef>
              <a:spcAft>
                <a:spcPts val="0"/>
              </a:spcAft>
              <a:buNone/>
            </a:pPr>
            <a:r>
              <a:t/>
            </a:r>
            <a:endParaRPr>
              <a:solidFill>
                <a:schemeClr val="dk2"/>
              </a:solidFill>
              <a:latin typeface="Roboto"/>
              <a:ea typeface="Roboto"/>
              <a:cs typeface="Roboto"/>
              <a:sym typeface="Roboto"/>
            </a:endParaRPr>
          </a:p>
        </p:txBody>
      </p:sp>
      <p:sp>
        <p:nvSpPr>
          <p:cNvPr id="1680" name="Google Shape;1680;p80"/>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Namespace </a:t>
            </a:r>
            <a:endParaRPr/>
          </a:p>
        </p:txBody>
      </p:sp>
      <p:pic>
        <p:nvPicPr>
          <p:cNvPr id="1681" name="Google Shape;1681;p80"/>
          <p:cNvPicPr preferRelativeResize="0"/>
          <p:nvPr/>
        </p:nvPicPr>
        <p:blipFill>
          <a:blip r:embed="rId3">
            <a:alphaModFix/>
          </a:blip>
          <a:stretch>
            <a:fillRect/>
          </a:stretch>
        </p:blipFill>
        <p:spPr>
          <a:xfrm>
            <a:off x="6030275" y="1287225"/>
            <a:ext cx="2694624" cy="2638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81"/>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Storage Container Management</a:t>
            </a:r>
            <a:endParaRPr>
              <a:solidFill>
                <a:schemeClr val="dk1"/>
              </a:solidFill>
            </a:endParaRPr>
          </a:p>
        </p:txBody>
      </p:sp>
      <p:sp>
        <p:nvSpPr>
          <p:cNvPr id="1687" name="Google Shape;1687;p81"/>
          <p:cNvSpPr txBox="1"/>
          <p:nvPr>
            <p:ph idx="2" type="body"/>
          </p:nvPr>
        </p:nvSpPr>
        <p:spPr>
          <a:xfrm>
            <a:off x="419100" y="1345225"/>
            <a:ext cx="6452100" cy="31848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50"/>
              </a:spcBef>
              <a:spcAft>
                <a:spcPts val="0"/>
              </a:spcAft>
              <a:buClr>
                <a:schemeClr val="dk1"/>
              </a:buClr>
              <a:buSzPts val="1400"/>
              <a:buFont typeface="Roboto"/>
              <a:buChar char="●"/>
            </a:pPr>
            <a:r>
              <a:rPr lang="en">
                <a:solidFill>
                  <a:schemeClr val="dk1"/>
                </a:solidFill>
                <a:latin typeface="Roboto"/>
                <a:ea typeface="Roboto"/>
                <a:cs typeface="Roboto"/>
                <a:sym typeface="Roboto"/>
              </a:rPr>
              <a:t>Storage container manager acts as the </a:t>
            </a:r>
            <a:endParaRPr>
              <a:solidFill>
                <a:schemeClr val="dk1"/>
              </a:solidFill>
              <a:latin typeface="Roboto"/>
              <a:ea typeface="Roboto"/>
              <a:cs typeface="Roboto"/>
              <a:sym typeface="Roboto"/>
            </a:endParaRPr>
          </a:p>
          <a:p>
            <a:pPr indent="-317500" lvl="1" marL="9144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Cluster manager</a:t>
            </a:r>
            <a:endParaRPr>
              <a:solidFill>
                <a:schemeClr val="dk1"/>
              </a:solidFill>
              <a:latin typeface="Roboto"/>
              <a:ea typeface="Roboto"/>
              <a:cs typeface="Roboto"/>
              <a:sym typeface="Roboto"/>
            </a:endParaRPr>
          </a:p>
          <a:p>
            <a:pPr indent="-317500" lvl="1" marL="9144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Certificate authority</a:t>
            </a:r>
            <a:endParaRPr>
              <a:solidFill>
                <a:schemeClr val="dk1"/>
              </a:solidFill>
              <a:latin typeface="Roboto"/>
              <a:ea typeface="Roboto"/>
              <a:cs typeface="Roboto"/>
              <a:sym typeface="Roboto"/>
            </a:endParaRPr>
          </a:p>
          <a:p>
            <a:pPr indent="-317500" lvl="1" marL="9144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Block manager</a:t>
            </a:r>
            <a:endParaRPr>
              <a:solidFill>
                <a:schemeClr val="dk1"/>
              </a:solidFill>
              <a:latin typeface="Roboto"/>
              <a:ea typeface="Roboto"/>
              <a:cs typeface="Roboto"/>
              <a:sym typeface="Roboto"/>
            </a:endParaRPr>
          </a:p>
          <a:p>
            <a:pPr indent="-317500" lvl="1" marL="9144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Replica manager</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SCM allocates blocks and assigns them to data nodes. </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Clients read and write these blocks directly.</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SCM keeps track of all the block replicas. </a:t>
            </a:r>
            <a:endParaRPr>
              <a:solidFill>
                <a:schemeClr val="dk1"/>
              </a:solidFill>
              <a:latin typeface="Roboto"/>
              <a:ea typeface="Roboto"/>
              <a:cs typeface="Roboto"/>
              <a:sym typeface="Roboto"/>
            </a:endParaRPr>
          </a:p>
        </p:txBody>
      </p:sp>
      <p:pic>
        <p:nvPicPr>
          <p:cNvPr id="1688" name="Google Shape;1688;p81"/>
          <p:cNvPicPr preferRelativeResize="0"/>
          <p:nvPr/>
        </p:nvPicPr>
        <p:blipFill>
          <a:blip r:embed="rId3">
            <a:alphaModFix/>
          </a:blip>
          <a:stretch>
            <a:fillRect/>
          </a:stretch>
        </p:blipFill>
        <p:spPr>
          <a:xfrm>
            <a:off x="6620800" y="1530775"/>
            <a:ext cx="2403875" cy="2922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82"/>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Storage Container </a:t>
            </a:r>
            <a:endParaRPr>
              <a:solidFill>
                <a:schemeClr val="dk1"/>
              </a:solidFill>
            </a:endParaRPr>
          </a:p>
        </p:txBody>
      </p:sp>
      <p:sp>
        <p:nvSpPr>
          <p:cNvPr id="1694" name="Google Shape;1694;p82"/>
          <p:cNvSpPr txBox="1"/>
          <p:nvPr>
            <p:ph idx="2" type="body"/>
          </p:nvPr>
        </p:nvSpPr>
        <p:spPr>
          <a:xfrm>
            <a:off x="336425" y="1363975"/>
            <a:ext cx="5790900" cy="29262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50"/>
              </a:spcBef>
              <a:spcAft>
                <a:spcPts val="0"/>
              </a:spcAft>
              <a:buClr>
                <a:schemeClr val="dk1"/>
              </a:buClr>
              <a:buSzPts val="1400"/>
              <a:buFont typeface="Roboto"/>
              <a:buChar char="●"/>
            </a:pPr>
            <a:r>
              <a:rPr lang="en">
                <a:solidFill>
                  <a:schemeClr val="dk1"/>
                </a:solidFill>
                <a:latin typeface="Roboto"/>
                <a:ea typeface="Roboto"/>
                <a:cs typeface="Roboto"/>
                <a:sym typeface="Roboto"/>
              </a:rPr>
              <a:t>A collection of blocks, default size is 5GB.</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Unit of replication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Solves the block report scale issue</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Replicas synced via RAFT consensus protocol.</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Stored on DataNodes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Managed by the Storage Container Manager</a:t>
            </a:r>
            <a:endParaRPr>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600">
                <a:solidFill>
                  <a:schemeClr val="dk1"/>
                </a:solidFill>
                <a:latin typeface="Roboto"/>
                <a:ea typeface="Roboto"/>
                <a:cs typeface="Roboto"/>
                <a:sym typeface="Roboto"/>
              </a:rPr>
              <a:t>Equivalent to the HDFS block manager</a:t>
            </a:r>
            <a:endParaRPr>
              <a:solidFill>
                <a:schemeClr val="dk1"/>
              </a:solidFill>
              <a:latin typeface="Roboto"/>
              <a:ea typeface="Roboto"/>
              <a:cs typeface="Roboto"/>
              <a:sym typeface="Roboto"/>
            </a:endParaRPr>
          </a:p>
        </p:txBody>
      </p:sp>
      <p:pic>
        <p:nvPicPr>
          <p:cNvPr id="1695" name="Google Shape;1695;p82"/>
          <p:cNvPicPr preferRelativeResize="0"/>
          <p:nvPr/>
        </p:nvPicPr>
        <p:blipFill>
          <a:blip r:embed="rId3">
            <a:alphaModFix/>
          </a:blip>
          <a:stretch>
            <a:fillRect/>
          </a:stretch>
        </p:blipFill>
        <p:spPr>
          <a:xfrm>
            <a:off x="5827350" y="1762700"/>
            <a:ext cx="2897551" cy="2446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pic>
        <p:nvPicPr>
          <p:cNvPr id="1700" name="Google Shape;1700;p83"/>
          <p:cNvPicPr preferRelativeResize="0"/>
          <p:nvPr/>
        </p:nvPicPr>
        <p:blipFill rotWithShape="1">
          <a:blip r:embed="rId3">
            <a:alphaModFix/>
          </a:blip>
          <a:srcRect b="0" l="0" r="0" t="0"/>
          <a:stretch/>
        </p:blipFill>
        <p:spPr>
          <a:xfrm>
            <a:off x="490300" y="874800"/>
            <a:ext cx="7046910" cy="396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pic>
        <p:nvPicPr>
          <p:cNvPr id="1705" name="Google Shape;1705;p84"/>
          <p:cNvPicPr preferRelativeResize="0"/>
          <p:nvPr/>
        </p:nvPicPr>
        <p:blipFill rotWithShape="1">
          <a:blip r:embed="rId3">
            <a:alphaModFix/>
          </a:blip>
          <a:srcRect b="0" l="0" r="0" t="0"/>
          <a:stretch/>
        </p:blipFill>
        <p:spPr>
          <a:xfrm>
            <a:off x="625223" y="757350"/>
            <a:ext cx="7045825" cy="3963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85"/>
          <p:cNvSpPr/>
          <p:nvPr/>
        </p:nvSpPr>
        <p:spPr>
          <a:xfrm>
            <a:off x="1635300" y="1905725"/>
            <a:ext cx="4524300" cy="25704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5"/>
          <p:cNvSpPr txBox="1"/>
          <p:nvPr>
            <p:ph type="title"/>
          </p:nvPr>
        </p:nvSpPr>
        <p:spPr>
          <a:xfrm>
            <a:off x="419100" y="447185"/>
            <a:ext cx="8305800" cy="417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Ozone - Multiple Protocol Support</a:t>
            </a:r>
            <a:endParaRPr>
              <a:solidFill>
                <a:schemeClr val="dk1"/>
              </a:solidFill>
            </a:endParaRPr>
          </a:p>
        </p:txBody>
      </p:sp>
      <p:sp>
        <p:nvSpPr>
          <p:cNvPr id="1712" name="Google Shape;1712;p85"/>
          <p:cNvSpPr txBox="1"/>
          <p:nvPr/>
        </p:nvSpPr>
        <p:spPr>
          <a:xfrm rot="-5400000">
            <a:off x="272525" y="3021575"/>
            <a:ext cx="2224800" cy="338700"/>
          </a:xfrm>
          <a:prstGeom prst="rect">
            <a:avLst/>
          </a:prstGeom>
          <a:solidFill>
            <a:srgbClr val="00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ono"/>
                <a:ea typeface="Roboto Mono"/>
                <a:cs typeface="Roboto Mono"/>
                <a:sym typeface="Roboto Mono"/>
              </a:rPr>
              <a:t>Load Balancer</a:t>
            </a:r>
            <a:endParaRPr sz="1000">
              <a:latin typeface="Roboto Mono"/>
              <a:ea typeface="Roboto Mono"/>
              <a:cs typeface="Roboto Mono"/>
              <a:sym typeface="Roboto Mono"/>
            </a:endParaRPr>
          </a:p>
        </p:txBody>
      </p:sp>
      <p:cxnSp>
        <p:nvCxnSpPr>
          <p:cNvPr id="1713" name="Google Shape;1713;p85"/>
          <p:cNvCxnSpPr/>
          <p:nvPr/>
        </p:nvCxnSpPr>
        <p:spPr>
          <a:xfrm flipH="1" rot="10800000">
            <a:off x="658675" y="2467050"/>
            <a:ext cx="554100" cy="8400"/>
          </a:xfrm>
          <a:prstGeom prst="straightConnector1">
            <a:avLst/>
          </a:prstGeom>
          <a:noFill/>
          <a:ln cap="flat" cmpd="sng" w="9525">
            <a:solidFill>
              <a:srgbClr val="595959"/>
            </a:solidFill>
            <a:prstDash val="solid"/>
            <a:round/>
            <a:headEnd len="med" w="med" type="none"/>
            <a:tailEnd len="med" w="med" type="triangle"/>
          </a:ln>
        </p:spPr>
      </p:cxnSp>
      <p:cxnSp>
        <p:nvCxnSpPr>
          <p:cNvPr id="1714" name="Google Shape;1714;p85"/>
          <p:cNvCxnSpPr/>
          <p:nvPr/>
        </p:nvCxnSpPr>
        <p:spPr>
          <a:xfrm flipH="1" rot="10800000">
            <a:off x="658675" y="3582450"/>
            <a:ext cx="554100" cy="8400"/>
          </a:xfrm>
          <a:prstGeom prst="straightConnector1">
            <a:avLst/>
          </a:prstGeom>
          <a:noFill/>
          <a:ln cap="flat" cmpd="sng" w="9525">
            <a:solidFill>
              <a:srgbClr val="595959"/>
            </a:solidFill>
            <a:prstDash val="solid"/>
            <a:round/>
            <a:headEnd len="med" w="med" type="none"/>
            <a:tailEnd len="med" w="med" type="triangle"/>
          </a:ln>
        </p:spPr>
      </p:cxnSp>
      <p:cxnSp>
        <p:nvCxnSpPr>
          <p:cNvPr id="1715" name="Google Shape;1715;p85"/>
          <p:cNvCxnSpPr/>
          <p:nvPr/>
        </p:nvCxnSpPr>
        <p:spPr>
          <a:xfrm flipH="1" rot="10800000">
            <a:off x="658675" y="3024750"/>
            <a:ext cx="554100" cy="8400"/>
          </a:xfrm>
          <a:prstGeom prst="straightConnector1">
            <a:avLst/>
          </a:prstGeom>
          <a:noFill/>
          <a:ln cap="flat" cmpd="sng" w="9525">
            <a:solidFill>
              <a:srgbClr val="595959"/>
            </a:solidFill>
            <a:prstDash val="solid"/>
            <a:round/>
            <a:headEnd len="med" w="med" type="none"/>
            <a:tailEnd len="med" w="med" type="triangle"/>
          </a:ln>
        </p:spPr>
      </p:cxnSp>
      <p:sp>
        <p:nvSpPr>
          <p:cNvPr id="1716" name="Google Shape;1716;p85"/>
          <p:cNvSpPr txBox="1"/>
          <p:nvPr/>
        </p:nvSpPr>
        <p:spPr>
          <a:xfrm>
            <a:off x="531525" y="3525430"/>
            <a:ext cx="71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boto3</a:t>
            </a:r>
            <a:endParaRPr sz="1000">
              <a:latin typeface="Calibri"/>
              <a:ea typeface="Calibri"/>
              <a:cs typeface="Calibri"/>
              <a:sym typeface="Calibri"/>
            </a:endParaRPr>
          </a:p>
        </p:txBody>
      </p:sp>
      <p:sp>
        <p:nvSpPr>
          <p:cNvPr id="1717" name="Google Shape;1717;p85"/>
          <p:cNvSpPr txBox="1"/>
          <p:nvPr/>
        </p:nvSpPr>
        <p:spPr>
          <a:xfrm>
            <a:off x="456712" y="2398830"/>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s3cmd</a:t>
            </a:r>
            <a:endParaRPr sz="1000">
              <a:latin typeface="Calibri"/>
              <a:ea typeface="Calibri"/>
              <a:cs typeface="Calibri"/>
              <a:sym typeface="Calibri"/>
            </a:endParaRPr>
          </a:p>
        </p:txBody>
      </p:sp>
      <p:sp>
        <p:nvSpPr>
          <p:cNvPr id="1718" name="Google Shape;1718;p85"/>
          <p:cNvSpPr txBox="1"/>
          <p:nvPr/>
        </p:nvSpPr>
        <p:spPr>
          <a:xfrm>
            <a:off x="459548" y="2973069"/>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aws s3 cli</a:t>
            </a:r>
            <a:endParaRPr sz="1000">
              <a:latin typeface="Calibri"/>
              <a:ea typeface="Calibri"/>
              <a:cs typeface="Calibri"/>
              <a:sym typeface="Calibri"/>
            </a:endParaRPr>
          </a:p>
        </p:txBody>
      </p:sp>
      <p:grpSp>
        <p:nvGrpSpPr>
          <p:cNvPr id="1719" name="Google Shape;1719;p85"/>
          <p:cNvGrpSpPr/>
          <p:nvPr/>
        </p:nvGrpSpPr>
        <p:grpSpPr>
          <a:xfrm>
            <a:off x="7223124" y="1729308"/>
            <a:ext cx="1426608" cy="2801123"/>
            <a:chOff x="6195650" y="1105850"/>
            <a:chExt cx="1869000" cy="3344225"/>
          </a:xfrm>
        </p:grpSpPr>
        <p:sp>
          <p:nvSpPr>
            <p:cNvPr id="1720" name="Google Shape;1720;p85"/>
            <p:cNvSpPr/>
            <p:nvPr/>
          </p:nvSpPr>
          <p:spPr>
            <a:xfrm>
              <a:off x="6195650" y="1501075"/>
              <a:ext cx="1869000" cy="2949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1" name="Google Shape;1721;p85"/>
            <p:cNvPicPr preferRelativeResize="0"/>
            <p:nvPr/>
          </p:nvPicPr>
          <p:blipFill>
            <a:blip r:embed="rId3">
              <a:alphaModFix/>
            </a:blip>
            <a:stretch>
              <a:fillRect/>
            </a:stretch>
          </p:blipFill>
          <p:spPr>
            <a:xfrm>
              <a:off x="6583225" y="1746625"/>
              <a:ext cx="778150" cy="700350"/>
            </a:xfrm>
            <a:prstGeom prst="rect">
              <a:avLst/>
            </a:prstGeom>
            <a:noFill/>
            <a:ln>
              <a:noFill/>
            </a:ln>
          </p:spPr>
        </p:pic>
        <p:pic>
          <p:nvPicPr>
            <p:cNvPr id="1722" name="Google Shape;1722;p85"/>
            <p:cNvPicPr preferRelativeResize="0"/>
            <p:nvPr/>
          </p:nvPicPr>
          <p:blipFill>
            <a:blip r:embed="rId4">
              <a:alphaModFix/>
            </a:blip>
            <a:stretch>
              <a:fillRect/>
            </a:stretch>
          </p:blipFill>
          <p:spPr>
            <a:xfrm>
              <a:off x="6483975" y="2623100"/>
              <a:ext cx="1230051" cy="640650"/>
            </a:xfrm>
            <a:prstGeom prst="rect">
              <a:avLst/>
            </a:prstGeom>
            <a:noFill/>
            <a:ln>
              <a:noFill/>
            </a:ln>
          </p:spPr>
        </p:pic>
        <p:sp>
          <p:nvSpPr>
            <p:cNvPr id="1723" name="Google Shape;1723;p85"/>
            <p:cNvSpPr/>
            <p:nvPr/>
          </p:nvSpPr>
          <p:spPr>
            <a:xfrm>
              <a:off x="6195650" y="1105850"/>
              <a:ext cx="1869000" cy="3951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ComputeX</a:t>
              </a:r>
              <a:endParaRPr sz="1200">
                <a:latin typeface="Roboto"/>
                <a:ea typeface="Roboto"/>
                <a:cs typeface="Roboto"/>
                <a:sym typeface="Roboto"/>
              </a:endParaRPr>
            </a:p>
          </p:txBody>
        </p:sp>
        <p:pic>
          <p:nvPicPr>
            <p:cNvPr id="1724" name="Google Shape;1724;p85"/>
            <p:cNvPicPr preferRelativeResize="0"/>
            <p:nvPr/>
          </p:nvPicPr>
          <p:blipFill>
            <a:blip r:embed="rId5">
              <a:alphaModFix/>
            </a:blip>
            <a:stretch>
              <a:fillRect/>
            </a:stretch>
          </p:blipFill>
          <p:spPr>
            <a:xfrm>
              <a:off x="6383038" y="3558400"/>
              <a:ext cx="1431931" cy="700350"/>
            </a:xfrm>
            <a:prstGeom prst="rect">
              <a:avLst/>
            </a:prstGeom>
            <a:noFill/>
            <a:ln>
              <a:noFill/>
            </a:ln>
          </p:spPr>
        </p:pic>
      </p:grpSp>
      <p:sp>
        <p:nvSpPr>
          <p:cNvPr id="1725" name="Google Shape;1725;p85"/>
          <p:cNvSpPr txBox="1"/>
          <p:nvPr/>
        </p:nvSpPr>
        <p:spPr>
          <a:xfrm rot="-5400000">
            <a:off x="-890475" y="3006275"/>
            <a:ext cx="2627100" cy="36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S3 Ingest</a:t>
            </a:r>
            <a:endParaRPr sz="1200">
              <a:latin typeface="Roboto"/>
              <a:ea typeface="Roboto"/>
              <a:cs typeface="Roboto"/>
              <a:sym typeface="Roboto"/>
            </a:endParaRPr>
          </a:p>
        </p:txBody>
      </p:sp>
      <p:cxnSp>
        <p:nvCxnSpPr>
          <p:cNvPr id="1726" name="Google Shape;1726;p85"/>
          <p:cNvCxnSpPr/>
          <p:nvPr/>
        </p:nvCxnSpPr>
        <p:spPr>
          <a:xfrm flipH="1" rot="10800000">
            <a:off x="6240625" y="2583700"/>
            <a:ext cx="901200" cy="6900"/>
          </a:xfrm>
          <a:prstGeom prst="straightConnector1">
            <a:avLst/>
          </a:prstGeom>
          <a:noFill/>
          <a:ln cap="flat" cmpd="sng" w="9525">
            <a:solidFill>
              <a:schemeClr val="dk2"/>
            </a:solidFill>
            <a:prstDash val="solid"/>
            <a:round/>
            <a:headEnd len="med" w="med" type="none"/>
            <a:tailEnd len="med" w="med" type="triangle"/>
          </a:ln>
        </p:spPr>
      </p:cxnSp>
      <p:sp>
        <p:nvSpPr>
          <p:cNvPr id="1727" name="Google Shape;1727;p85"/>
          <p:cNvSpPr txBox="1"/>
          <p:nvPr/>
        </p:nvSpPr>
        <p:spPr>
          <a:xfrm>
            <a:off x="6207162" y="2251905"/>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ofs://</a:t>
            </a:r>
            <a:endParaRPr sz="1000">
              <a:latin typeface="Calibri"/>
              <a:ea typeface="Calibri"/>
              <a:cs typeface="Calibri"/>
              <a:sym typeface="Calibri"/>
            </a:endParaRPr>
          </a:p>
        </p:txBody>
      </p:sp>
      <p:cxnSp>
        <p:nvCxnSpPr>
          <p:cNvPr id="1728" name="Google Shape;1728;p85"/>
          <p:cNvCxnSpPr/>
          <p:nvPr/>
        </p:nvCxnSpPr>
        <p:spPr>
          <a:xfrm>
            <a:off x="6240624" y="3243839"/>
            <a:ext cx="867000" cy="9900"/>
          </a:xfrm>
          <a:prstGeom prst="straightConnector1">
            <a:avLst/>
          </a:prstGeom>
          <a:noFill/>
          <a:ln cap="flat" cmpd="sng" w="9525">
            <a:solidFill>
              <a:schemeClr val="dk2"/>
            </a:solidFill>
            <a:prstDash val="solid"/>
            <a:round/>
            <a:headEnd len="med" w="med" type="none"/>
            <a:tailEnd len="med" w="med" type="triangle"/>
          </a:ln>
        </p:spPr>
      </p:cxnSp>
      <p:sp>
        <p:nvSpPr>
          <p:cNvPr id="1729" name="Google Shape;1729;p85"/>
          <p:cNvSpPr txBox="1"/>
          <p:nvPr/>
        </p:nvSpPr>
        <p:spPr>
          <a:xfrm>
            <a:off x="6207162" y="3689893"/>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cxnSp>
        <p:nvCxnSpPr>
          <p:cNvPr id="1730" name="Google Shape;1730;p85"/>
          <p:cNvCxnSpPr/>
          <p:nvPr/>
        </p:nvCxnSpPr>
        <p:spPr>
          <a:xfrm>
            <a:off x="6259725" y="4021075"/>
            <a:ext cx="871200" cy="300"/>
          </a:xfrm>
          <a:prstGeom prst="straightConnector1">
            <a:avLst/>
          </a:prstGeom>
          <a:noFill/>
          <a:ln cap="flat" cmpd="sng" w="9525">
            <a:solidFill>
              <a:schemeClr val="dk2"/>
            </a:solidFill>
            <a:prstDash val="solid"/>
            <a:round/>
            <a:headEnd len="med" w="med" type="none"/>
            <a:tailEnd len="med" w="med" type="triangle"/>
          </a:ln>
        </p:spPr>
      </p:cxnSp>
      <p:sp>
        <p:nvSpPr>
          <p:cNvPr id="1731" name="Google Shape;1731;p85"/>
          <p:cNvSpPr txBox="1"/>
          <p:nvPr/>
        </p:nvSpPr>
        <p:spPr>
          <a:xfrm>
            <a:off x="6255337" y="2905155"/>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hdfs://</a:t>
            </a:r>
            <a:endParaRPr sz="1000">
              <a:latin typeface="Calibri"/>
              <a:ea typeface="Calibri"/>
              <a:cs typeface="Calibri"/>
              <a:sym typeface="Calibri"/>
            </a:endParaRPr>
          </a:p>
        </p:txBody>
      </p:sp>
      <p:grpSp>
        <p:nvGrpSpPr>
          <p:cNvPr id="1732" name="Google Shape;1732;p85"/>
          <p:cNvGrpSpPr/>
          <p:nvPr/>
        </p:nvGrpSpPr>
        <p:grpSpPr>
          <a:xfrm>
            <a:off x="3221463" y="2701825"/>
            <a:ext cx="1126200" cy="817500"/>
            <a:chOff x="4366850" y="2534475"/>
            <a:chExt cx="1126200" cy="817500"/>
          </a:xfrm>
        </p:grpSpPr>
        <p:sp>
          <p:nvSpPr>
            <p:cNvPr id="1733" name="Google Shape;1733;p85"/>
            <p:cNvSpPr/>
            <p:nvPr/>
          </p:nvSpPr>
          <p:spPr>
            <a:xfrm>
              <a:off x="4366850" y="25344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5"/>
            <p:cNvSpPr/>
            <p:nvPr/>
          </p:nvSpPr>
          <p:spPr>
            <a:xfrm>
              <a:off x="4519250" y="26868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5"/>
            <p:cNvSpPr/>
            <p:nvPr/>
          </p:nvSpPr>
          <p:spPr>
            <a:xfrm>
              <a:off x="4671650" y="28392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OM</a:t>
              </a:r>
              <a:endParaRPr>
                <a:latin typeface="Roboto"/>
                <a:ea typeface="Roboto"/>
                <a:cs typeface="Roboto"/>
                <a:sym typeface="Roboto"/>
              </a:endParaRPr>
            </a:p>
          </p:txBody>
        </p:sp>
      </p:grpSp>
      <p:grpSp>
        <p:nvGrpSpPr>
          <p:cNvPr id="1736" name="Google Shape;1736;p85"/>
          <p:cNvGrpSpPr/>
          <p:nvPr/>
        </p:nvGrpSpPr>
        <p:grpSpPr>
          <a:xfrm>
            <a:off x="4639150" y="2655788"/>
            <a:ext cx="1126200" cy="817500"/>
            <a:chOff x="4366850" y="2534475"/>
            <a:chExt cx="1126200" cy="817500"/>
          </a:xfrm>
        </p:grpSpPr>
        <p:sp>
          <p:nvSpPr>
            <p:cNvPr id="1737" name="Google Shape;1737;p85"/>
            <p:cNvSpPr/>
            <p:nvPr/>
          </p:nvSpPr>
          <p:spPr>
            <a:xfrm>
              <a:off x="4366850" y="25344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5"/>
            <p:cNvSpPr/>
            <p:nvPr/>
          </p:nvSpPr>
          <p:spPr>
            <a:xfrm>
              <a:off x="4519250" y="26868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5"/>
            <p:cNvSpPr/>
            <p:nvPr/>
          </p:nvSpPr>
          <p:spPr>
            <a:xfrm>
              <a:off x="4671650" y="28392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SCM</a:t>
              </a:r>
              <a:endParaRPr>
                <a:latin typeface="Roboto"/>
                <a:ea typeface="Roboto"/>
                <a:cs typeface="Roboto"/>
                <a:sym typeface="Roboto"/>
              </a:endParaRPr>
            </a:p>
          </p:txBody>
        </p:sp>
      </p:grpSp>
      <p:sp>
        <p:nvSpPr>
          <p:cNvPr id="1740" name="Google Shape;1740;p85"/>
          <p:cNvSpPr/>
          <p:nvPr/>
        </p:nvSpPr>
        <p:spPr>
          <a:xfrm>
            <a:off x="3333975" y="2023075"/>
            <a:ext cx="901200" cy="33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HttpFs</a:t>
            </a:r>
            <a:endParaRPr sz="800">
              <a:latin typeface="Roboto"/>
              <a:ea typeface="Roboto"/>
              <a:cs typeface="Roboto"/>
              <a:sym typeface="Roboto"/>
            </a:endParaRPr>
          </a:p>
        </p:txBody>
      </p:sp>
      <p:cxnSp>
        <p:nvCxnSpPr>
          <p:cNvPr id="1741" name="Google Shape;1741;p85"/>
          <p:cNvCxnSpPr>
            <a:endCxn id="1742" idx="2"/>
          </p:cNvCxnSpPr>
          <p:nvPr/>
        </p:nvCxnSpPr>
        <p:spPr>
          <a:xfrm flipH="1" rot="10800000">
            <a:off x="5037850" y="1638712"/>
            <a:ext cx="300" cy="250800"/>
          </a:xfrm>
          <a:prstGeom prst="straightConnector1">
            <a:avLst/>
          </a:prstGeom>
          <a:noFill/>
          <a:ln cap="flat" cmpd="sng" w="9525">
            <a:solidFill>
              <a:schemeClr val="dk2"/>
            </a:solidFill>
            <a:prstDash val="solid"/>
            <a:round/>
            <a:headEnd len="med" w="med" type="none"/>
            <a:tailEnd len="med" w="med" type="triangle"/>
          </a:ln>
        </p:spPr>
      </p:cxnSp>
      <p:sp>
        <p:nvSpPr>
          <p:cNvPr id="1743" name="Google Shape;1743;p85"/>
          <p:cNvSpPr/>
          <p:nvPr/>
        </p:nvSpPr>
        <p:spPr>
          <a:xfrm>
            <a:off x="1307400" y="1121880"/>
            <a:ext cx="1942800" cy="4707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S3 browser</a:t>
            </a:r>
            <a:endParaRPr sz="1200">
              <a:latin typeface="Roboto"/>
              <a:ea typeface="Roboto"/>
              <a:cs typeface="Roboto"/>
              <a:sym typeface="Roboto"/>
            </a:endParaRPr>
          </a:p>
        </p:txBody>
      </p:sp>
      <p:pic>
        <p:nvPicPr>
          <p:cNvPr id="1744" name="Google Shape;1744;p85"/>
          <p:cNvPicPr preferRelativeResize="0"/>
          <p:nvPr/>
        </p:nvPicPr>
        <p:blipFill>
          <a:blip r:embed="rId6">
            <a:alphaModFix/>
          </a:blip>
          <a:stretch>
            <a:fillRect/>
          </a:stretch>
        </p:blipFill>
        <p:spPr>
          <a:xfrm>
            <a:off x="1311321" y="1119089"/>
            <a:ext cx="369300" cy="369300"/>
          </a:xfrm>
          <a:prstGeom prst="rect">
            <a:avLst/>
          </a:prstGeom>
          <a:noFill/>
          <a:ln>
            <a:noFill/>
          </a:ln>
        </p:spPr>
      </p:pic>
      <p:sp>
        <p:nvSpPr>
          <p:cNvPr id="1745" name="Google Shape;1745;p85"/>
          <p:cNvSpPr/>
          <p:nvPr/>
        </p:nvSpPr>
        <p:spPr>
          <a:xfrm>
            <a:off x="4040713" y="1108450"/>
            <a:ext cx="1942800" cy="4707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Kube container</a:t>
            </a:r>
            <a:endParaRPr sz="1200">
              <a:latin typeface="Roboto"/>
              <a:ea typeface="Roboto"/>
              <a:cs typeface="Roboto"/>
              <a:sym typeface="Roboto"/>
            </a:endParaRPr>
          </a:p>
        </p:txBody>
      </p:sp>
      <p:sp>
        <p:nvSpPr>
          <p:cNvPr id="1746" name="Google Shape;1746;p85"/>
          <p:cNvSpPr txBox="1"/>
          <p:nvPr/>
        </p:nvSpPr>
        <p:spPr>
          <a:xfrm>
            <a:off x="4990275" y="1602044"/>
            <a:ext cx="55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sp>
        <p:nvSpPr>
          <p:cNvPr id="1747" name="Google Shape;1747;p85"/>
          <p:cNvSpPr txBox="1"/>
          <p:nvPr/>
        </p:nvSpPr>
        <p:spPr>
          <a:xfrm>
            <a:off x="2050389" y="1619008"/>
            <a:ext cx="65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pic>
        <p:nvPicPr>
          <p:cNvPr id="1748" name="Google Shape;1748;p85"/>
          <p:cNvPicPr preferRelativeResize="0"/>
          <p:nvPr/>
        </p:nvPicPr>
        <p:blipFill>
          <a:blip r:embed="rId7">
            <a:alphaModFix/>
          </a:blip>
          <a:stretch>
            <a:fillRect/>
          </a:stretch>
        </p:blipFill>
        <p:spPr>
          <a:xfrm>
            <a:off x="4116925" y="1109073"/>
            <a:ext cx="369300" cy="369300"/>
          </a:xfrm>
          <a:prstGeom prst="rect">
            <a:avLst/>
          </a:prstGeom>
          <a:noFill/>
          <a:ln>
            <a:noFill/>
          </a:ln>
        </p:spPr>
      </p:pic>
      <p:grpSp>
        <p:nvGrpSpPr>
          <p:cNvPr id="1749" name="Google Shape;1749;p85"/>
          <p:cNvGrpSpPr/>
          <p:nvPr/>
        </p:nvGrpSpPr>
        <p:grpSpPr>
          <a:xfrm>
            <a:off x="1734325" y="1993900"/>
            <a:ext cx="1074300" cy="674550"/>
            <a:chOff x="1734325" y="1993900"/>
            <a:chExt cx="1074300" cy="674550"/>
          </a:xfrm>
        </p:grpSpPr>
        <p:sp>
          <p:nvSpPr>
            <p:cNvPr id="1750" name="Google Shape;1750;p85"/>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S3 Gateway</a:t>
              </a:r>
              <a:endParaRPr sz="1200">
                <a:solidFill>
                  <a:srgbClr val="FFFFFF"/>
                </a:solidFill>
                <a:latin typeface="Roboto"/>
                <a:ea typeface="Roboto"/>
                <a:cs typeface="Roboto"/>
                <a:sym typeface="Roboto"/>
              </a:endParaRPr>
            </a:p>
          </p:txBody>
        </p:sp>
        <p:sp>
          <p:nvSpPr>
            <p:cNvPr id="1751" name="Google Shape;1751;p85"/>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Verdana"/>
                  <a:ea typeface="Verdana"/>
                  <a:cs typeface="Verdana"/>
                  <a:sym typeface="Verdana"/>
                </a:rPr>
                <a:t>Ozone client</a:t>
              </a:r>
              <a:endParaRPr sz="600">
                <a:latin typeface="Verdana"/>
                <a:ea typeface="Verdana"/>
                <a:cs typeface="Verdana"/>
                <a:sym typeface="Verdana"/>
              </a:endParaRPr>
            </a:p>
          </p:txBody>
        </p:sp>
      </p:grpSp>
      <p:grpSp>
        <p:nvGrpSpPr>
          <p:cNvPr id="1752" name="Google Shape;1752;p85"/>
          <p:cNvGrpSpPr/>
          <p:nvPr/>
        </p:nvGrpSpPr>
        <p:grpSpPr>
          <a:xfrm>
            <a:off x="1739263" y="2805150"/>
            <a:ext cx="1074300" cy="674550"/>
            <a:chOff x="1734325" y="1993900"/>
            <a:chExt cx="1074300" cy="674550"/>
          </a:xfrm>
        </p:grpSpPr>
        <p:sp>
          <p:nvSpPr>
            <p:cNvPr id="1753" name="Google Shape;1753;p85"/>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S3 Gateway</a:t>
              </a:r>
              <a:endParaRPr sz="1200">
                <a:solidFill>
                  <a:srgbClr val="FFFFFF"/>
                </a:solidFill>
                <a:latin typeface="Roboto"/>
                <a:ea typeface="Roboto"/>
                <a:cs typeface="Roboto"/>
                <a:sym typeface="Roboto"/>
              </a:endParaRPr>
            </a:p>
          </p:txBody>
        </p:sp>
        <p:sp>
          <p:nvSpPr>
            <p:cNvPr id="1754" name="Google Shape;1754;p85"/>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Verdana"/>
                  <a:ea typeface="Verdana"/>
                  <a:cs typeface="Verdana"/>
                  <a:sym typeface="Verdana"/>
                </a:rPr>
                <a:t>Ozone client</a:t>
              </a:r>
              <a:endParaRPr sz="600">
                <a:latin typeface="Verdana"/>
                <a:ea typeface="Verdana"/>
                <a:cs typeface="Verdana"/>
                <a:sym typeface="Verdana"/>
              </a:endParaRPr>
            </a:p>
          </p:txBody>
        </p:sp>
      </p:grpSp>
      <p:grpSp>
        <p:nvGrpSpPr>
          <p:cNvPr id="1755" name="Google Shape;1755;p85"/>
          <p:cNvGrpSpPr/>
          <p:nvPr/>
        </p:nvGrpSpPr>
        <p:grpSpPr>
          <a:xfrm>
            <a:off x="1744813" y="3683950"/>
            <a:ext cx="1074300" cy="674550"/>
            <a:chOff x="1734325" y="1993900"/>
            <a:chExt cx="1074300" cy="674550"/>
          </a:xfrm>
        </p:grpSpPr>
        <p:sp>
          <p:nvSpPr>
            <p:cNvPr id="1756" name="Google Shape;1756;p85"/>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S3 Gateway</a:t>
              </a:r>
              <a:endParaRPr sz="1200">
                <a:solidFill>
                  <a:srgbClr val="FFFFFF"/>
                </a:solidFill>
                <a:latin typeface="Roboto"/>
                <a:ea typeface="Roboto"/>
                <a:cs typeface="Roboto"/>
                <a:sym typeface="Roboto"/>
              </a:endParaRPr>
            </a:p>
          </p:txBody>
        </p:sp>
        <p:sp>
          <p:nvSpPr>
            <p:cNvPr id="1757" name="Google Shape;1757;p85"/>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Verdana"/>
                  <a:ea typeface="Verdana"/>
                  <a:cs typeface="Verdana"/>
                  <a:sym typeface="Verdana"/>
                </a:rPr>
                <a:t>Ozone client</a:t>
              </a:r>
              <a:endParaRPr sz="600">
                <a:latin typeface="Verdana"/>
                <a:ea typeface="Verdana"/>
                <a:cs typeface="Verdana"/>
                <a:sym typeface="Verdana"/>
              </a:endParaRPr>
            </a:p>
          </p:txBody>
        </p:sp>
      </p:grpSp>
      <p:cxnSp>
        <p:nvCxnSpPr>
          <p:cNvPr id="1758" name="Google Shape;1758;p85"/>
          <p:cNvCxnSpPr>
            <a:stCxn id="1751" idx="2"/>
            <a:endCxn id="1733" idx="1"/>
          </p:cNvCxnSpPr>
          <p:nvPr/>
        </p:nvCxnSpPr>
        <p:spPr>
          <a:xfrm>
            <a:off x="2808625" y="2330050"/>
            <a:ext cx="412800" cy="628200"/>
          </a:xfrm>
          <a:prstGeom prst="bentConnector3">
            <a:avLst>
              <a:gd fmla="val 50005" name="adj1"/>
            </a:avLst>
          </a:prstGeom>
          <a:noFill/>
          <a:ln cap="flat" cmpd="sng" w="9525">
            <a:solidFill>
              <a:schemeClr val="dk2"/>
            </a:solidFill>
            <a:prstDash val="dash"/>
            <a:round/>
            <a:headEnd len="med" w="med" type="none"/>
            <a:tailEnd len="med" w="med" type="triangle"/>
          </a:ln>
        </p:spPr>
      </p:cxnSp>
      <p:cxnSp>
        <p:nvCxnSpPr>
          <p:cNvPr id="1759" name="Google Shape;1759;p85"/>
          <p:cNvCxnSpPr>
            <a:stCxn id="1751" idx="2"/>
            <a:endCxn id="1760" idx="1"/>
          </p:cNvCxnSpPr>
          <p:nvPr/>
        </p:nvCxnSpPr>
        <p:spPr>
          <a:xfrm>
            <a:off x="2808625" y="2330050"/>
            <a:ext cx="249900" cy="1625400"/>
          </a:xfrm>
          <a:prstGeom prst="bentConnector3">
            <a:avLst>
              <a:gd fmla="val 50025" name="adj1"/>
            </a:avLst>
          </a:prstGeom>
          <a:noFill/>
          <a:ln cap="flat" cmpd="sng" w="9525">
            <a:solidFill>
              <a:schemeClr val="dk2"/>
            </a:solidFill>
            <a:prstDash val="dash"/>
            <a:round/>
            <a:headEnd len="med" w="med" type="none"/>
            <a:tailEnd len="med" w="med" type="triangle"/>
          </a:ln>
        </p:spPr>
      </p:cxnSp>
      <p:cxnSp>
        <p:nvCxnSpPr>
          <p:cNvPr id="1761" name="Google Shape;1761;p85"/>
          <p:cNvCxnSpPr/>
          <p:nvPr/>
        </p:nvCxnSpPr>
        <p:spPr>
          <a:xfrm flipH="1" rot="10800000">
            <a:off x="2124075" y="1621425"/>
            <a:ext cx="5400" cy="274200"/>
          </a:xfrm>
          <a:prstGeom prst="straightConnector1">
            <a:avLst/>
          </a:prstGeom>
          <a:noFill/>
          <a:ln cap="flat" cmpd="sng" w="9525">
            <a:solidFill>
              <a:schemeClr val="dk2"/>
            </a:solidFill>
            <a:prstDash val="solid"/>
            <a:round/>
            <a:headEnd len="med" w="med" type="none"/>
            <a:tailEnd len="med" w="med" type="triangle"/>
          </a:ln>
        </p:spPr>
      </p:cxnSp>
      <p:sp>
        <p:nvSpPr>
          <p:cNvPr id="1762" name="Google Shape;1762;p85"/>
          <p:cNvSpPr/>
          <p:nvPr/>
        </p:nvSpPr>
        <p:spPr>
          <a:xfrm>
            <a:off x="3085838" y="3730775"/>
            <a:ext cx="490800" cy="4707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p:txBody>
      </p:sp>
      <p:sp>
        <p:nvSpPr>
          <p:cNvPr id="1763" name="Google Shape;1763;p85"/>
          <p:cNvSpPr/>
          <p:nvPr/>
        </p:nvSpPr>
        <p:spPr>
          <a:xfrm>
            <a:off x="5534138" y="3720131"/>
            <a:ext cx="490800" cy="4707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p:txBody>
      </p:sp>
      <p:sp>
        <p:nvSpPr>
          <p:cNvPr id="1764" name="Google Shape;1764;p85"/>
          <p:cNvSpPr/>
          <p:nvPr/>
        </p:nvSpPr>
        <p:spPr>
          <a:xfrm>
            <a:off x="3711127" y="3736054"/>
            <a:ext cx="490800" cy="4707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p:txBody>
      </p:sp>
      <p:sp>
        <p:nvSpPr>
          <p:cNvPr id="1765" name="Google Shape;1765;p85"/>
          <p:cNvSpPr/>
          <p:nvPr/>
        </p:nvSpPr>
        <p:spPr>
          <a:xfrm>
            <a:off x="4324226" y="3726039"/>
            <a:ext cx="490800" cy="4707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p:txBody>
      </p:sp>
      <p:sp>
        <p:nvSpPr>
          <p:cNvPr id="1766" name="Google Shape;1766;p85"/>
          <p:cNvSpPr/>
          <p:nvPr/>
        </p:nvSpPr>
        <p:spPr>
          <a:xfrm>
            <a:off x="4937338" y="3730775"/>
            <a:ext cx="490800" cy="4707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p:txBody>
      </p:sp>
      <p:sp>
        <p:nvSpPr>
          <p:cNvPr id="1760" name="Google Shape;1760;p85"/>
          <p:cNvSpPr/>
          <p:nvPr/>
        </p:nvSpPr>
        <p:spPr>
          <a:xfrm>
            <a:off x="3058650" y="3674375"/>
            <a:ext cx="3026700" cy="562200"/>
          </a:xfrm>
          <a:prstGeom prst="roundRect">
            <a:avLst>
              <a:gd fmla="val 16667" name="adj"/>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5"/>
          <p:cNvSpPr txBox="1"/>
          <p:nvPr/>
        </p:nvSpPr>
        <p:spPr>
          <a:xfrm>
            <a:off x="6240587" y="3243855"/>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(viewHDFS)</a:t>
            </a:r>
            <a:endParaRPr sz="1000">
              <a:latin typeface="Calibri"/>
              <a:ea typeface="Calibri"/>
              <a:cs typeface="Calibri"/>
              <a:sym typeface="Calibri"/>
            </a:endParaRPr>
          </a:p>
        </p:txBody>
      </p:sp>
      <p:sp>
        <p:nvSpPr>
          <p:cNvPr id="1768" name="Google Shape;1768;p85"/>
          <p:cNvSpPr/>
          <p:nvPr/>
        </p:nvSpPr>
        <p:spPr>
          <a:xfrm>
            <a:off x="4463426" y="2024923"/>
            <a:ext cx="901200" cy="33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Recon</a:t>
            </a:r>
            <a:endParaRPr sz="8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86"/>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Oz</a:t>
            </a:r>
            <a:endParaRPr/>
          </a:p>
        </p:txBody>
      </p:sp>
      <p:sp>
        <p:nvSpPr>
          <p:cNvPr id="1774" name="Google Shape;1774;p86"/>
          <p:cNvSpPr txBox="1"/>
          <p:nvPr>
            <p:ph idx="1" type="body"/>
          </p:nvPr>
        </p:nvSpPr>
        <p:spPr>
          <a:xfrm>
            <a:off x="419100" y="359551"/>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Ozone S3 - User operation internals</a:t>
            </a:r>
            <a:endParaRPr/>
          </a:p>
        </p:txBody>
      </p:sp>
      <p:grpSp>
        <p:nvGrpSpPr>
          <p:cNvPr id="1775" name="Google Shape;1775;p86"/>
          <p:cNvGrpSpPr/>
          <p:nvPr/>
        </p:nvGrpSpPr>
        <p:grpSpPr>
          <a:xfrm>
            <a:off x="33850" y="1265517"/>
            <a:ext cx="1265441" cy="1046499"/>
            <a:chOff x="-167838" y="2073721"/>
            <a:chExt cx="1352400" cy="1104717"/>
          </a:xfrm>
        </p:grpSpPr>
        <p:grpSp>
          <p:nvGrpSpPr>
            <p:cNvPr id="1776" name="Google Shape;1776;p86"/>
            <p:cNvGrpSpPr/>
            <p:nvPr/>
          </p:nvGrpSpPr>
          <p:grpSpPr>
            <a:xfrm>
              <a:off x="359673" y="2073721"/>
              <a:ext cx="281820" cy="755907"/>
              <a:chOff x="1119025" y="1917450"/>
              <a:chExt cx="416400" cy="1058100"/>
            </a:xfrm>
          </p:grpSpPr>
          <p:sp>
            <p:nvSpPr>
              <p:cNvPr id="1777" name="Google Shape;1777;p86"/>
              <p:cNvSpPr/>
              <p:nvPr/>
            </p:nvSpPr>
            <p:spPr>
              <a:xfrm>
                <a:off x="1119025" y="1917450"/>
                <a:ext cx="416400" cy="4164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86"/>
              <p:cNvCxnSpPr>
                <a:stCxn id="1777" idx="4"/>
              </p:cNvCxnSpPr>
              <p:nvPr/>
            </p:nvCxnSpPr>
            <p:spPr>
              <a:xfrm flipH="1">
                <a:off x="1318525" y="2333850"/>
                <a:ext cx="8700" cy="520500"/>
              </a:xfrm>
              <a:prstGeom prst="straightConnector1">
                <a:avLst/>
              </a:prstGeom>
              <a:noFill/>
              <a:ln cap="flat" cmpd="sng" w="9525">
                <a:solidFill>
                  <a:srgbClr val="595959"/>
                </a:solidFill>
                <a:prstDash val="solid"/>
                <a:round/>
                <a:headEnd len="med" w="med" type="none"/>
                <a:tailEnd len="med" w="med" type="none"/>
              </a:ln>
            </p:spPr>
          </p:cxnSp>
          <p:cxnSp>
            <p:nvCxnSpPr>
              <p:cNvPr id="1779" name="Google Shape;1779;p86"/>
              <p:cNvCxnSpPr/>
              <p:nvPr/>
            </p:nvCxnSpPr>
            <p:spPr>
              <a:xfrm flipH="1" rot="10800000">
                <a:off x="1180494" y="2568291"/>
                <a:ext cx="278400" cy="6300"/>
              </a:xfrm>
              <a:prstGeom prst="straightConnector1">
                <a:avLst/>
              </a:prstGeom>
              <a:noFill/>
              <a:ln cap="flat" cmpd="sng" w="9525">
                <a:solidFill>
                  <a:srgbClr val="595959"/>
                </a:solidFill>
                <a:prstDash val="solid"/>
                <a:round/>
                <a:headEnd len="med" w="med" type="none"/>
                <a:tailEnd len="med" w="med" type="none"/>
              </a:ln>
            </p:spPr>
          </p:cxnSp>
          <p:cxnSp>
            <p:nvCxnSpPr>
              <p:cNvPr id="1780" name="Google Shape;1780;p86"/>
              <p:cNvCxnSpPr/>
              <p:nvPr/>
            </p:nvCxnSpPr>
            <p:spPr>
              <a:xfrm flipH="1">
                <a:off x="1187270" y="2854350"/>
                <a:ext cx="130200" cy="121200"/>
              </a:xfrm>
              <a:prstGeom prst="straightConnector1">
                <a:avLst/>
              </a:prstGeom>
              <a:noFill/>
              <a:ln cap="flat" cmpd="sng" w="9525">
                <a:solidFill>
                  <a:srgbClr val="595959"/>
                </a:solidFill>
                <a:prstDash val="solid"/>
                <a:round/>
                <a:headEnd len="med" w="med" type="none"/>
                <a:tailEnd len="med" w="med" type="none"/>
              </a:ln>
            </p:spPr>
          </p:cxnSp>
          <p:cxnSp>
            <p:nvCxnSpPr>
              <p:cNvPr id="1781" name="Google Shape;1781;p86"/>
              <p:cNvCxnSpPr/>
              <p:nvPr/>
            </p:nvCxnSpPr>
            <p:spPr>
              <a:xfrm>
                <a:off x="1319603" y="2853147"/>
                <a:ext cx="138900" cy="121500"/>
              </a:xfrm>
              <a:prstGeom prst="straightConnector1">
                <a:avLst/>
              </a:prstGeom>
              <a:noFill/>
              <a:ln cap="flat" cmpd="sng" w="9525">
                <a:solidFill>
                  <a:srgbClr val="595959"/>
                </a:solidFill>
                <a:prstDash val="solid"/>
                <a:round/>
                <a:headEnd len="med" w="med" type="none"/>
                <a:tailEnd len="med" w="med" type="none"/>
              </a:ln>
            </p:spPr>
          </p:cxnSp>
        </p:grpSp>
        <p:sp>
          <p:nvSpPr>
            <p:cNvPr id="1782" name="Google Shape;1782;p86"/>
            <p:cNvSpPr txBox="1"/>
            <p:nvPr/>
          </p:nvSpPr>
          <p:spPr>
            <a:xfrm>
              <a:off x="-167838" y="2821139"/>
              <a:ext cx="1352400" cy="35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LDAP user</a:t>
              </a:r>
              <a:endParaRPr sz="1000">
                <a:latin typeface="Roboto"/>
                <a:ea typeface="Roboto"/>
                <a:cs typeface="Roboto"/>
                <a:sym typeface="Roboto"/>
              </a:endParaRPr>
            </a:p>
          </p:txBody>
        </p:sp>
      </p:grpSp>
      <p:grpSp>
        <p:nvGrpSpPr>
          <p:cNvPr id="1783" name="Google Shape;1783;p86"/>
          <p:cNvGrpSpPr/>
          <p:nvPr/>
        </p:nvGrpSpPr>
        <p:grpSpPr>
          <a:xfrm>
            <a:off x="8006214" y="1571124"/>
            <a:ext cx="930600" cy="1027402"/>
            <a:chOff x="8059792" y="1430631"/>
            <a:chExt cx="930600" cy="1027402"/>
          </a:xfrm>
        </p:grpSpPr>
        <p:grpSp>
          <p:nvGrpSpPr>
            <p:cNvPr id="1784" name="Google Shape;1784;p86"/>
            <p:cNvGrpSpPr/>
            <p:nvPr/>
          </p:nvGrpSpPr>
          <p:grpSpPr>
            <a:xfrm>
              <a:off x="8399188" y="1430631"/>
              <a:ext cx="263706" cy="716122"/>
              <a:chOff x="1119025" y="1917450"/>
              <a:chExt cx="416400" cy="1058100"/>
            </a:xfrm>
          </p:grpSpPr>
          <p:sp>
            <p:nvSpPr>
              <p:cNvPr id="1785" name="Google Shape;1785;p86"/>
              <p:cNvSpPr/>
              <p:nvPr/>
            </p:nvSpPr>
            <p:spPr>
              <a:xfrm>
                <a:off x="1119025" y="1917450"/>
                <a:ext cx="416400" cy="4164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6" name="Google Shape;1786;p86"/>
              <p:cNvCxnSpPr>
                <a:stCxn id="1785" idx="4"/>
              </p:cNvCxnSpPr>
              <p:nvPr/>
            </p:nvCxnSpPr>
            <p:spPr>
              <a:xfrm flipH="1">
                <a:off x="1318525" y="2333850"/>
                <a:ext cx="8700" cy="520500"/>
              </a:xfrm>
              <a:prstGeom prst="straightConnector1">
                <a:avLst/>
              </a:prstGeom>
              <a:noFill/>
              <a:ln cap="flat" cmpd="sng" w="9525">
                <a:solidFill>
                  <a:srgbClr val="595959"/>
                </a:solidFill>
                <a:prstDash val="solid"/>
                <a:round/>
                <a:headEnd len="med" w="med" type="none"/>
                <a:tailEnd len="med" w="med" type="none"/>
              </a:ln>
            </p:spPr>
          </p:cxnSp>
          <p:cxnSp>
            <p:nvCxnSpPr>
              <p:cNvPr id="1787" name="Google Shape;1787;p86"/>
              <p:cNvCxnSpPr/>
              <p:nvPr/>
            </p:nvCxnSpPr>
            <p:spPr>
              <a:xfrm>
                <a:off x="1188425" y="2559300"/>
                <a:ext cx="307500" cy="9900"/>
              </a:xfrm>
              <a:prstGeom prst="straightConnector1">
                <a:avLst/>
              </a:prstGeom>
              <a:noFill/>
              <a:ln cap="flat" cmpd="sng" w="9525">
                <a:solidFill>
                  <a:srgbClr val="595959"/>
                </a:solidFill>
                <a:prstDash val="solid"/>
                <a:round/>
                <a:headEnd len="med" w="med" type="none"/>
                <a:tailEnd len="med" w="med" type="none"/>
              </a:ln>
            </p:spPr>
          </p:cxnSp>
          <p:cxnSp>
            <p:nvCxnSpPr>
              <p:cNvPr id="1788" name="Google Shape;1788;p86"/>
              <p:cNvCxnSpPr/>
              <p:nvPr/>
            </p:nvCxnSpPr>
            <p:spPr>
              <a:xfrm flipH="1">
                <a:off x="1187270" y="2854350"/>
                <a:ext cx="130200" cy="121200"/>
              </a:xfrm>
              <a:prstGeom prst="straightConnector1">
                <a:avLst/>
              </a:prstGeom>
              <a:noFill/>
              <a:ln cap="flat" cmpd="sng" w="9525">
                <a:solidFill>
                  <a:srgbClr val="595959"/>
                </a:solidFill>
                <a:prstDash val="solid"/>
                <a:round/>
                <a:headEnd len="med" w="med" type="none"/>
                <a:tailEnd len="med" w="med" type="none"/>
              </a:ln>
            </p:spPr>
          </p:cxnSp>
          <p:cxnSp>
            <p:nvCxnSpPr>
              <p:cNvPr id="1789" name="Google Shape;1789;p86"/>
              <p:cNvCxnSpPr/>
              <p:nvPr/>
            </p:nvCxnSpPr>
            <p:spPr>
              <a:xfrm>
                <a:off x="1319603" y="2853147"/>
                <a:ext cx="138900" cy="121500"/>
              </a:xfrm>
              <a:prstGeom prst="straightConnector1">
                <a:avLst/>
              </a:prstGeom>
              <a:noFill/>
              <a:ln cap="flat" cmpd="sng" w="9525">
                <a:solidFill>
                  <a:srgbClr val="595959"/>
                </a:solidFill>
                <a:prstDash val="solid"/>
                <a:round/>
                <a:headEnd len="med" w="med" type="none"/>
                <a:tailEnd len="med" w="med" type="none"/>
              </a:ln>
            </p:spPr>
          </p:cxnSp>
        </p:grpSp>
        <p:sp>
          <p:nvSpPr>
            <p:cNvPr id="1790" name="Google Shape;1790;p86"/>
            <p:cNvSpPr txBox="1"/>
            <p:nvPr/>
          </p:nvSpPr>
          <p:spPr>
            <a:xfrm>
              <a:off x="8059792" y="2119333"/>
              <a:ext cx="93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Admin</a:t>
              </a:r>
              <a:endParaRPr sz="1000">
                <a:latin typeface="Roboto"/>
                <a:ea typeface="Roboto"/>
                <a:cs typeface="Roboto"/>
                <a:sym typeface="Roboto"/>
              </a:endParaRPr>
            </a:p>
          </p:txBody>
        </p:sp>
      </p:grpSp>
      <p:sp>
        <p:nvSpPr>
          <p:cNvPr id="1791" name="Google Shape;1791;p86"/>
          <p:cNvSpPr/>
          <p:nvPr/>
        </p:nvSpPr>
        <p:spPr>
          <a:xfrm>
            <a:off x="2502466" y="805715"/>
            <a:ext cx="1265400" cy="565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S3 Gateway</a:t>
            </a:r>
            <a:endParaRPr sz="1300">
              <a:solidFill>
                <a:srgbClr val="FFFFFF"/>
              </a:solidFill>
              <a:latin typeface="Roboto"/>
              <a:ea typeface="Roboto"/>
              <a:cs typeface="Roboto"/>
              <a:sym typeface="Roboto"/>
            </a:endParaRPr>
          </a:p>
        </p:txBody>
      </p:sp>
      <p:cxnSp>
        <p:nvCxnSpPr>
          <p:cNvPr id="1792" name="Google Shape;1792;p86"/>
          <p:cNvCxnSpPr/>
          <p:nvPr/>
        </p:nvCxnSpPr>
        <p:spPr>
          <a:xfrm flipH="1">
            <a:off x="7257109" y="2088337"/>
            <a:ext cx="961800" cy="5400"/>
          </a:xfrm>
          <a:prstGeom prst="straightConnector1">
            <a:avLst/>
          </a:prstGeom>
          <a:noFill/>
          <a:ln cap="flat" cmpd="sng" w="9525">
            <a:solidFill>
              <a:srgbClr val="595959"/>
            </a:solidFill>
            <a:prstDash val="dash"/>
            <a:round/>
            <a:headEnd len="med" w="med" type="none"/>
            <a:tailEnd len="med" w="med" type="triangle"/>
          </a:ln>
        </p:spPr>
      </p:cxnSp>
      <p:grpSp>
        <p:nvGrpSpPr>
          <p:cNvPr id="1793" name="Google Shape;1793;p86"/>
          <p:cNvGrpSpPr/>
          <p:nvPr/>
        </p:nvGrpSpPr>
        <p:grpSpPr>
          <a:xfrm>
            <a:off x="6514270" y="815259"/>
            <a:ext cx="1265441" cy="565822"/>
            <a:chOff x="6181475" y="1053300"/>
            <a:chExt cx="1352400" cy="597300"/>
          </a:xfrm>
        </p:grpSpPr>
        <p:sp>
          <p:nvSpPr>
            <p:cNvPr id="1794" name="Google Shape;1794;p86"/>
            <p:cNvSpPr/>
            <p:nvPr/>
          </p:nvSpPr>
          <p:spPr>
            <a:xfrm>
              <a:off x="6181475" y="1053300"/>
              <a:ext cx="1352400" cy="5973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Ranger</a:t>
              </a:r>
              <a:endParaRPr>
                <a:latin typeface="Roboto"/>
                <a:ea typeface="Roboto"/>
                <a:cs typeface="Roboto"/>
                <a:sym typeface="Roboto"/>
              </a:endParaRPr>
            </a:p>
          </p:txBody>
        </p:sp>
        <p:pic>
          <p:nvPicPr>
            <p:cNvPr id="1795" name="Google Shape;1795;p86"/>
            <p:cNvPicPr preferRelativeResize="0"/>
            <p:nvPr/>
          </p:nvPicPr>
          <p:blipFill>
            <a:blip r:embed="rId3">
              <a:alphaModFix/>
            </a:blip>
            <a:stretch>
              <a:fillRect/>
            </a:stretch>
          </p:blipFill>
          <p:spPr>
            <a:xfrm>
              <a:off x="6219459" y="1083702"/>
              <a:ext cx="343725" cy="338700"/>
            </a:xfrm>
            <a:prstGeom prst="rect">
              <a:avLst/>
            </a:prstGeom>
            <a:noFill/>
            <a:ln>
              <a:noFill/>
            </a:ln>
          </p:spPr>
        </p:pic>
      </p:grpSp>
      <p:sp>
        <p:nvSpPr>
          <p:cNvPr id="1796" name="Google Shape;1796;p86"/>
          <p:cNvSpPr/>
          <p:nvPr/>
        </p:nvSpPr>
        <p:spPr>
          <a:xfrm>
            <a:off x="3932325" y="797856"/>
            <a:ext cx="1265400" cy="56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Ozone Manager</a:t>
            </a:r>
            <a:endParaRPr sz="1300">
              <a:latin typeface="Roboto"/>
              <a:ea typeface="Roboto"/>
              <a:cs typeface="Roboto"/>
              <a:sym typeface="Roboto"/>
            </a:endParaRPr>
          </a:p>
        </p:txBody>
      </p:sp>
      <p:grpSp>
        <p:nvGrpSpPr>
          <p:cNvPr id="1797" name="Google Shape;1797;p86"/>
          <p:cNvGrpSpPr/>
          <p:nvPr/>
        </p:nvGrpSpPr>
        <p:grpSpPr>
          <a:xfrm>
            <a:off x="5306445" y="717258"/>
            <a:ext cx="1127470" cy="856022"/>
            <a:chOff x="3289725" y="2833875"/>
            <a:chExt cx="1454988" cy="1125308"/>
          </a:xfrm>
        </p:grpSpPr>
        <p:sp>
          <p:nvSpPr>
            <p:cNvPr id="1798" name="Google Shape;1798;p86"/>
            <p:cNvSpPr/>
            <p:nvPr/>
          </p:nvSpPr>
          <p:spPr>
            <a:xfrm>
              <a:off x="3289725" y="2833875"/>
              <a:ext cx="1094100" cy="820500"/>
            </a:xfrm>
            <a:prstGeom prst="can">
              <a:avLst>
                <a:gd fmla="val 25000"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0000"/>
                  </a:solidFill>
                  <a:latin typeface="Roboto"/>
                  <a:ea typeface="Roboto"/>
                  <a:cs typeface="Roboto"/>
                  <a:sym typeface="Roboto"/>
                </a:rPr>
                <a:t>Datanode</a:t>
              </a:r>
              <a:endParaRPr sz="1300">
                <a:solidFill>
                  <a:srgbClr val="990000"/>
                </a:solidFill>
                <a:latin typeface="Roboto"/>
                <a:ea typeface="Roboto"/>
                <a:cs typeface="Roboto"/>
                <a:sym typeface="Roboto"/>
              </a:endParaRPr>
            </a:p>
          </p:txBody>
        </p:sp>
        <p:sp>
          <p:nvSpPr>
            <p:cNvPr id="1799" name="Google Shape;1799;p86"/>
            <p:cNvSpPr/>
            <p:nvPr/>
          </p:nvSpPr>
          <p:spPr>
            <a:xfrm>
              <a:off x="3442125" y="2986275"/>
              <a:ext cx="1094100" cy="820500"/>
            </a:xfrm>
            <a:prstGeom prst="can">
              <a:avLst>
                <a:gd fmla="val 25000"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0000"/>
                  </a:solidFill>
                  <a:latin typeface="Roboto"/>
                  <a:ea typeface="Roboto"/>
                  <a:cs typeface="Roboto"/>
                  <a:sym typeface="Roboto"/>
                </a:rPr>
                <a:t>Datanode</a:t>
              </a:r>
              <a:endParaRPr sz="1300">
                <a:solidFill>
                  <a:srgbClr val="990000"/>
                </a:solidFill>
                <a:latin typeface="Roboto"/>
                <a:ea typeface="Roboto"/>
                <a:cs typeface="Roboto"/>
                <a:sym typeface="Roboto"/>
              </a:endParaRPr>
            </a:p>
          </p:txBody>
        </p:sp>
        <p:sp>
          <p:nvSpPr>
            <p:cNvPr id="1800" name="Google Shape;1800;p86"/>
            <p:cNvSpPr/>
            <p:nvPr/>
          </p:nvSpPr>
          <p:spPr>
            <a:xfrm>
              <a:off x="3594513" y="3138683"/>
              <a:ext cx="1150200" cy="820500"/>
            </a:xfrm>
            <a:prstGeom prst="can">
              <a:avLst>
                <a:gd fmla="val 25000"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0000"/>
                  </a:solidFill>
                  <a:latin typeface="Roboto"/>
                  <a:ea typeface="Roboto"/>
                  <a:cs typeface="Roboto"/>
                  <a:sym typeface="Roboto"/>
                </a:rPr>
                <a:t>Ozone</a:t>
              </a:r>
              <a:endParaRPr sz="1000">
                <a:solidFill>
                  <a:srgbClr val="990000"/>
                </a:solidFill>
                <a:latin typeface="Roboto"/>
                <a:ea typeface="Roboto"/>
                <a:cs typeface="Roboto"/>
                <a:sym typeface="Roboto"/>
              </a:endParaRPr>
            </a:p>
            <a:p>
              <a:pPr indent="0" lvl="0" marL="0" rtl="0" algn="ctr">
                <a:spcBef>
                  <a:spcPts val="0"/>
                </a:spcBef>
                <a:spcAft>
                  <a:spcPts val="0"/>
                </a:spcAft>
                <a:buNone/>
              </a:pPr>
              <a:r>
                <a:rPr lang="en" sz="1000">
                  <a:solidFill>
                    <a:srgbClr val="990000"/>
                  </a:solidFill>
                  <a:latin typeface="Roboto"/>
                  <a:ea typeface="Roboto"/>
                  <a:cs typeface="Roboto"/>
                  <a:sym typeface="Roboto"/>
                </a:rPr>
                <a:t>Datanode(s)</a:t>
              </a:r>
              <a:endParaRPr sz="1000">
                <a:solidFill>
                  <a:srgbClr val="990000"/>
                </a:solidFill>
                <a:latin typeface="Roboto"/>
                <a:ea typeface="Roboto"/>
                <a:cs typeface="Roboto"/>
                <a:sym typeface="Roboto"/>
              </a:endParaRPr>
            </a:p>
          </p:txBody>
        </p:sp>
      </p:grpSp>
      <p:pic>
        <p:nvPicPr>
          <p:cNvPr id="1801" name="Google Shape;1801;p86"/>
          <p:cNvPicPr preferRelativeResize="0"/>
          <p:nvPr/>
        </p:nvPicPr>
        <p:blipFill rotWithShape="1">
          <a:blip r:embed="rId4">
            <a:alphaModFix/>
          </a:blip>
          <a:srcRect b="-452199" l="60980" r="-60980" t="452199"/>
          <a:stretch/>
        </p:blipFill>
        <p:spPr>
          <a:xfrm>
            <a:off x="6954322" y="4162777"/>
            <a:ext cx="407345" cy="399721"/>
          </a:xfrm>
          <a:prstGeom prst="rect">
            <a:avLst/>
          </a:prstGeom>
          <a:noFill/>
          <a:ln>
            <a:noFill/>
          </a:ln>
        </p:spPr>
      </p:pic>
      <p:sp>
        <p:nvSpPr>
          <p:cNvPr id="1802" name="Google Shape;1802;p86"/>
          <p:cNvSpPr/>
          <p:nvPr/>
        </p:nvSpPr>
        <p:spPr>
          <a:xfrm>
            <a:off x="1263028" y="929908"/>
            <a:ext cx="1083996" cy="320868"/>
          </a:xfrm>
          <a:prstGeom prst="flowChartTerminator">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Verdana"/>
                <a:ea typeface="Verdana"/>
                <a:cs typeface="Verdana"/>
                <a:sym typeface="Verdana"/>
              </a:rPr>
              <a:t>Ozone Client</a:t>
            </a:r>
            <a:endParaRPr sz="1000">
              <a:latin typeface="Verdana"/>
              <a:ea typeface="Verdana"/>
              <a:cs typeface="Verdana"/>
              <a:sym typeface="Verdana"/>
            </a:endParaRPr>
          </a:p>
        </p:txBody>
      </p:sp>
      <p:cxnSp>
        <p:nvCxnSpPr>
          <p:cNvPr id="1803" name="Google Shape;1803;p86"/>
          <p:cNvCxnSpPr>
            <a:stCxn id="1802" idx="2"/>
          </p:cNvCxnSpPr>
          <p:nvPr/>
        </p:nvCxnSpPr>
        <p:spPr>
          <a:xfrm>
            <a:off x="1805026" y="1250776"/>
            <a:ext cx="3300" cy="1233900"/>
          </a:xfrm>
          <a:prstGeom prst="straightConnector1">
            <a:avLst/>
          </a:prstGeom>
          <a:noFill/>
          <a:ln cap="flat" cmpd="sng" w="9525">
            <a:solidFill>
              <a:srgbClr val="595959"/>
            </a:solidFill>
            <a:prstDash val="dash"/>
            <a:round/>
            <a:headEnd len="med" w="med" type="none"/>
            <a:tailEnd len="med" w="med" type="none"/>
          </a:ln>
        </p:spPr>
      </p:cxnSp>
      <p:cxnSp>
        <p:nvCxnSpPr>
          <p:cNvPr id="1804" name="Google Shape;1804;p86"/>
          <p:cNvCxnSpPr>
            <a:stCxn id="1791" idx="2"/>
          </p:cNvCxnSpPr>
          <p:nvPr/>
        </p:nvCxnSpPr>
        <p:spPr>
          <a:xfrm>
            <a:off x="3135166" y="1371515"/>
            <a:ext cx="10200" cy="3278100"/>
          </a:xfrm>
          <a:prstGeom prst="straightConnector1">
            <a:avLst/>
          </a:prstGeom>
          <a:noFill/>
          <a:ln cap="flat" cmpd="sng" w="9525">
            <a:solidFill>
              <a:srgbClr val="595959"/>
            </a:solidFill>
            <a:prstDash val="dash"/>
            <a:round/>
            <a:headEnd len="med" w="med" type="none"/>
            <a:tailEnd len="med" w="med" type="none"/>
          </a:ln>
        </p:spPr>
      </p:cxnSp>
      <p:cxnSp>
        <p:nvCxnSpPr>
          <p:cNvPr id="1805" name="Google Shape;1805;p86"/>
          <p:cNvCxnSpPr>
            <a:stCxn id="1796" idx="2"/>
            <a:endCxn id="1806" idx="0"/>
          </p:cNvCxnSpPr>
          <p:nvPr/>
        </p:nvCxnSpPr>
        <p:spPr>
          <a:xfrm flipH="1">
            <a:off x="4555725" y="1363656"/>
            <a:ext cx="9300" cy="2901600"/>
          </a:xfrm>
          <a:prstGeom prst="straightConnector1">
            <a:avLst/>
          </a:prstGeom>
          <a:noFill/>
          <a:ln cap="flat" cmpd="sng" w="9525">
            <a:solidFill>
              <a:srgbClr val="595959"/>
            </a:solidFill>
            <a:prstDash val="dash"/>
            <a:round/>
            <a:headEnd len="med" w="med" type="none"/>
            <a:tailEnd len="med" w="med" type="none"/>
          </a:ln>
        </p:spPr>
      </p:cxnSp>
      <p:cxnSp>
        <p:nvCxnSpPr>
          <p:cNvPr id="1807" name="Google Shape;1807;p86"/>
          <p:cNvCxnSpPr>
            <a:stCxn id="1800" idx="3"/>
          </p:cNvCxnSpPr>
          <p:nvPr/>
        </p:nvCxnSpPr>
        <p:spPr>
          <a:xfrm>
            <a:off x="5988270" y="1573279"/>
            <a:ext cx="27900" cy="3007500"/>
          </a:xfrm>
          <a:prstGeom prst="straightConnector1">
            <a:avLst/>
          </a:prstGeom>
          <a:noFill/>
          <a:ln cap="flat" cmpd="sng" w="9525">
            <a:solidFill>
              <a:srgbClr val="595959"/>
            </a:solidFill>
            <a:prstDash val="dash"/>
            <a:round/>
            <a:headEnd len="med" w="med" type="none"/>
            <a:tailEnd len="med" w="med" type="none"/>
          </a:ln>
        </p:spPr>
      </p:cxnSp>
      <p:cxnSp>
        <p:nvCxnSpPr>
          <p:cNvPr id="1808" name="Google Shape;1808;p86"/>
          <p:cNvCxnSpPr>
            <a:stCxn id="1794" idx="2"/>
          </p:cNvCxnSpPr>
          <p:nvPr/>
        </p:nvCxnSpPr>
        <p:spPr>
          <a:xfrm>
            <a:off x="7146990" y="1381081"/>
            <a:ext cx="24900" cy="3382500"/>
          </a:xfrm>
          <a:prstGeom prst="straightConnector1">
            <a:avLst/>
          </a:prstGeom>
          <a:noFill/>
          <a:ln cap="flat" cmpd="sng" w="9525">
            <a:solidFill>
              <a:srgbClr val="595959"/>
            </a:solidFill>
            <a:prstDash val="dash"/>
            <a:round/>
            <a:headEnd len="med" w="med" type="none"/>
            <a:tailEnd len="med" w="med" type="none"/>
          </a:ln>
        </p:spPr>
      </p:cxnSp>
      <p:cxnSp>
        <p:nvCxnSpPr>
          <p:cNvPr id="1809" name="Google Shape;1809;p86"/>
          <p:cNvCxnSpPr/>
          <p:nvPr/>
        </p:nvCxnSpPr>
        <p:spPr>
          <a:xfrm flipH="1" rot="10800000">
            <a:off x="1008860" y="1965959"/>
            <a:ext cx="3501000" cy="15900"/>
          </a:xfrm>
          <a:prstGeom prst="straightConnector1">
            <a:avLst/>
          </a:prstGeom>
          <a:noFill/>
          <a:ln cap="flat" cmpd="sng" w="9525">
            <a:solidFill>
              <a:srgbClr val="595959"/>
            </a:solidFill>
            <a:prstDash val="dash"/>
            <a:round/>
            <a:headEnd len="med" w="med" type="none"/>
            <a:tailEnd len="med" w="med" type="triangle"/>
          </a:ln>
        </p:spPr>
      </p:cxnSp>
      <p:sp>
        <p:nvSpPr>
          <p:cNvPr id="1810" name="Google Shape;1810;p86"/>
          <p:cNvSpPr txBox="1"/>
          <p:nvPr/>
        </p:nvSpPr>
        <p:spPr>
          <a:xfrm>
            <a:off x="4872168" y="1818502"/>
            <a:ext cx="89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S3 secret </a:t>
            </a:r>
            <a:endParaRPr b="1" sz="800">
              <a:latin typeface="Courier New"/>
              <a:ea typeface="Courier New"/>
              <a:cs typeface="Courier New"/>
              <a:sym typeface="Courier New"/>
            </a:endParaRPr>
          </a:p>
          <a:p>
            <a:pPr indent="0" lvl="0" marL="0" rtl="0" algn="ctr">
              <a:spcBef>
                <a:spcPts val="0"/>
              </a:spcBef>
              <a:spcAft>
                <a:spcPts val="0"/>
              </a:spcAft>
              <a:buNone/>
            </a:pPr>
            <a:r>
              <a:rPr b="1" lang="en" sz="800">
                <a:latin typeface="Courier New"/>
                <a:ea typeface="Courier New"/>
                <a:cs typeface="Courier New"/>
                <a:sym typeface="Courier New"/>
              </a:rPr>
              <a:t>created</a:t>
            </a:r>
            <a:endParaRPr b="1" sz="800">
              <a:latin typeface="Courier New"/>
              <a:ea typeface="Courier New"/>
              <a:cs typeface="Courier New"/>
              <a:sym typeface="Courier New"/>
            </a:endParaRPr>
          </a:p>
        </p:txBody>
      </p:sp>
      <p:sp>
        <p:nvSpPr>
          <p:cNvPr id="1811" name="Google Shape;1811;p86"/>
          <p:cNvSpPr/>
          <p:nvPr/>
        </p:nvSpPr>
        <p:spPr>
          <a:xfrm>
            <a:off x="4607376" y="1974255"/>
            <a:ext cx="407370" cy="236509"/>
          </a:xfrm>
          <a:custGeom>
            <a:rect b="b" l="l" r="r" t="t"/>
            <a:pathLst>
              <a:path extrusionOk="0" h="14269" w="19261">
                <a:moveTo>
                  <a:pt x="0" y="0"/>
                </a:moveTo>
                <a:cubicBezTo>
                  <a:pt x="3208" y="996"/>
                  <a:pt x="19136" y="3595"/>
                  <a:pt x="19247" y="5973"/>
                </a:cubicBezTo>
                <a:cubicBezTo>
                  <a:pt x="19358" y="8351"/>
                  <a:pt x="3761" y="12886"/>
                  <a:pt x="664" y="14269"/>
                </a:cubicBezTo>
              </a:path>
            </a:pathLst>
          </a:custGeom>
          <a:noFill/>
          <a:ln cap="flat" cmpd="sng" w="9525">
            <a:solidFill>
              <a:srgbClr val="595959"/>
            </a:solidFill>
            <a:prstDash val="dash"/>
            <a:round/>
            <a:headEnd len="med" w="med" type="none"/>
            <a:tailEnd len="med" w="med" type="triangle"/>
          </a:ln>
        </p:spPr>
      </p:sp>
      <p:cxnSp>
        <p:nvCxnSpPr>
          <p:cNvPr id="1812" name="Google Shape;1812;p86"/>
          <p:cNvCxnSpPr/>
          <p:nvPr/>
        </p:nvCxnSpPr>
        <p:spPr>
          <a:xfrm flipH="1">
            <a:off x="1833931" y="2213095"/>
            <a:ext cx="2722500" cy="15900"/>
          </a:xfrm>
          <a:prstGeom prst="straightConnector1">
            <a:avLst/>
          </a:prstGeom>
          <a:noFill/>
          <a:ln cap="flat" cmpd="sng" w="9525">
            <a:solidFill>
              <a:srgbClr val="595959"/>
            </a:solidFill>
            <a:prstDash val="dash"/>
            <a:round/>
            <a:headEnd len="med" w="med" type="none"/>
            <a:tailEnd len="med" w="med" type="triangle"/>
          </a:ln>
        </p:spPr>
      </p:cxnSp>
      <p:sp>
        <p:nvSpPr>
          <p:cNvPr id="1813" name="Google Shape;1813;p86"/>
          <p:cNvSpPr txBox="1"/>
          <p:nvPr/>
        </p:nvSpPr>
        <p:spPr>
          <a:xfrm>
            <a:off x="3321201" y="1996238"/>
            <a:ext cx="106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S3 secret </a:t>
            </a:r>
            <a:endParaRPr b="1" sz="800">
              <a:latin typeface="Courier New"/>
              <a:ea typeface="Courier New"/>
              <a:cs typeface="Courier New"/>
              <a:sym typeface="Courier New"/>
            </a:endParaRPr>
          </a:p>
        </p:txBody>
      </p:sp>
      <p:grpSp>
        <p:nvGrpSpPr>
          <p:cNvPr id="1814" name="Google Shape;1814;p86"/>
          <p:cNvGrpSpPr/>
          <p:nvPr/>
        </p:nvGrpSpPr>
        <p:grpSpPr>
          <a:xfrm>
            <a:off x="138574" y="2835711"/>
            <a:ext cx="1017012" cy="1061090"/>
            <a:chOff x="-46038" y="2073721"/>
            <a:chExt cx="1086900" cy="1120120"/>
          </a:xfrm>
        </p:grpSpPr>
        <p:grpSp>
          <p:nvGrpSpPr>
            <p:cNvPr id="1815" name="Google Shape;1815;p86"/>
            <p:cNvGrpSpPr/>
            <p:nvPr/>
          </p:nvGrpSpPr>
          <p:grpSpPr>
            <a:xfrm>
              <a:off x="359673" y="2073721"/>
              <a:ext cx="281820" cy="755907"/>
              <a:chOff x="1119025" y="1917450"/>
              <a:chExt cx="416400" cy="1058100"/>
            </a:xfrm>
          </p:grpSpPr>
          <p:sp>
            <p:nvSpPr>
              <p:cNvPr id="1816" name="Google Shape;1816;p86"/>
              <p:cNvSpPr/>
              <p:nvPr/>
            </p:nvSpPr>
            <p:spPr>
              <a:xfrm>
                <a:off x="1119025" y="1917450"/>
                <a:ext cx="416400" cy="4164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7" name="Google Shape;1817;p86"/>
              <p:cNvCxnSpPr>
                <a:stCxn id="1816" idx="4"/>
              </p:cNvCxnSpPr>
              <p:nvPr/>
            </p:nvCxnSpPr>
            <p:spPr>
              <a:xfrm flipH="1">
                <a:off x="1318525" y="2333850"/>
                <a:ext cx="8700" cy="520500"/>
              </a:xfrm>
              <a:prstGeom prst="straightConnector1">
                <a:avLst/>
              </a:prstGeom>
              <a:noFill/>
              <a:ln cap="flat" cmpd="sng" w="9525">
                <a:solidFill>
                  <a:srgbClr val="595959"/>
                </a:solidFill>
                <a:prstDash val="solid"/>
                <a:round/>
                <a:headEnd len="med" w="med" type="none"/>
                <a:tailEnd len="med" w="med" type="none"/>
              </a:ln>
            </p:spPr>
          </p:cxnSp>
          <p:cxnSp>
            <p:nvCxnSpPr>
              <p:cNvPr id="1818" name="Google Shape;1818;p86"/>
              <p:cNvCxnSpPr/>
              <p:nvPr/>
            </p:nvCxnSpPr>
            <p:spPr>
              <a:xfrm>
                <a:off x="1188425" y="2559300"/>
                <a:ext cx="270300" cy="8700"/>
              </a:xfrm>
              <a:prstGeom prst="straightConnector1">
                <a:avLst/>
              </a:prstGeom>
              <a:noFill/>
              <a:ln cap="flat" cmpd="sng" w="9525">
                <a:solidFill>
                  <a:srgbClr val="595959"/>
                </a:solidFill>
                <a:prstDash val="solid"/>
                <a:round/>
                <a:headEnd len="med" w="med" type="none"/>
                <a:tailEnd len="med" w="med" type="none"/>
              </a:ln>
            </p:spPr>
          </p:cxnSp>
          <p:cxnSp>
            <p:nvCxnSpPr>
              <p:cNvPr id="1819" name="Google Shape;1819;p86"/>
              <p:cNvCxnSpPr/>
              <p:nvPr/>
            </p:nvCxnSpPr>
            <p:spPr>
              <a:xfrm flipH="1">
                <a:off x="1187270" y="2854350"/>
                <a:ext cx="130200" cy="121200"/>
              </a:xfrm>
              <a:prstGeom prst="straightConnector1">
                <a:avLst/>
              </a:prstGeom>
              <a:noFill/>
              <a:ln cap="flat" cmpd="sng" w="9525">
                <a:solidFill>
                  <a:srgbClr val="595959"/>
                </a:solidFill>
                <a:prstDash val="solid"/>
                <a:round/>
                <a:headEnd len="med" w="med" type="none"/>
                <a:tailEnd len="med" w="med" type="none"/>
              </a:ln>
            </p:spPr>
          </p:cxnSp>
          <p:cxnSp>
            <p:nvCxnSpPr>
              <p:cNvPr id="1820" name="Google Shape;1820;p86"/>
              <p:cNvCxnSpPr/>
              <p:nvPr/>
            </p:nvCxnSpPr>
            <p:spPr>
              <a:xfrm>
                <a:off x="1319603" y="2853147"/>
                <a:ext cx="138900" cy="121500"/>
              </a:xfrm>
              <a:prstGeom prst="straightConnector1">
                <a:avLst/>
              </a:prstGeom>
              <a:noFill/>
              <a:ln cap="flat" cmpd="sng" w="9525">
                <a:solidFill>
                  <a:srgbClr val="595959"/>
                </a:solidFill>
                <a:prstDash val="solid"/>
                <a:round/>
                <a:headEnd len="med" w="med" type="none"/>
                <a:tailEnd len="med" w="med" type="none"/>
              </a:ln>
            </p:spPr>
          </p:cxnSp>
        </p:grpSp>
        <p:sp>
          <p:nvSpPr>
            <p:cNvPr id="1821" name="Google Shape;1821;p86"/>
            <p:cNvSpPr txBox="1"/>
            <p:nvPr/>
          </p:nvSpPr>
          <p:spPr>
            <a:xfrm>
              <a:off x="-46038" y="2836542"/>
              <a:ext cx="1086900" cy="35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Data Scientist</a:t>
              </a:r>
              <a:endParaRPr sz="1000">
                <a:latin typeface="Roboto"/>
                <a:ea typeface="Roboto"/>
                <a:cs typeface="Roboto"/>
                <a:sym typeface="Roboto"/>
              </a:endParaRPr>
            </a:p>
          </p:txBody>
        </p:sp>
      </p:grpSp>
      <p:sp>
        <p:nvSpPr>
          <p:cNvPr id="1822" name="Google Shape;1822;p86"/>
          <p:cNvSpPr txBox="1"/>
          <p:nvPr/>
        </p:nvSpPr>
        <p:spPr>
          <a:xfrm>
            <a:off x="1797480" y="1713547"/>
            <a:ext cx="142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Create S3 secret</a:t>
            </a:r>
            <a:endParaRPr b="1" sz="800">
              <a:latin typeface="Courier New"/>
              <a:ea typeface="Courier New"/>
              <a:cs typeface="Courier New"/>
              <a:sym typeface="Courier New"/>
            </a:endParaRPr>
          </a:p>
        </p:txBody>
      </p:sp>
      <p:sp>
        <p:nvSpPr>
          <p:cNvPr id="1823" name="Google Shape;1823;p86"/>
          <p:cNvSpPr txBox="1"/>
          <p:nvPr/>
        </p:nvSpPr>
        <p:spPr>
          <a:xfrm>
            <a:off x="7185866" y="1824770"/>
            <a:ext cx="1190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Set ACL</a:t>
            </a:r>
            <a:endParaRPr b="1" sz="800">
              <a:latin typeface="Courier New"/>
              <a:ea typeface="Courier New"/>
              <a:cs typeface="Courier New"/>
              <a:sym typeface="Courier New"/>
            </a:endParaRPr>
          </a:p>
        </p:txBody>
      </p:sp>
      <p:cxnSp>
        <p:nvCxnSpPr>
          <p:cNvPr id="1824" name="Google Shape;1824;p86"/>
          <p:cNvCxnSpPr/>
          <p:nvPr/>
        </p:nvCxnSpPr>
        <p:spPr>
          <a:xfrm flipH="1" rot="10800000">
            <a:off x="1218463" y="2778696"/>
            <a:ext cx="1925100" cy="8100"/>
          </a:xfrm>
          <a:prstGeom prst="straightConnector1">
            <a:avLst/>
          </a:prstGeom>
          <a:noFill/>
          <a:ln cap="flat" cmpd="sng" w="9525">
            <a:solidFill>
              <a:srgbClr val="595959"/>
            </a:solidFill>
            <a:prstDash val="dash"/>
            <a:round/>
            <a:headEnd len="med" w="med" type="none"/>
            <a:tailEnd len="med" w="med" type="triangle"/>
          </a:ln>
        </p:spPr>
      </p:cxnSp>
      <p:sp>
        <p:nvSpPr>
          <p:cNvPr id="1825" name="Google Shape;1825;p86"/>
          <p:cNvSpPr txBox="1"/>
          <p:nvPr/>
        </p:nvSpPr>
        <p:spPr>
          <a:xfrm>
            <a:off x="1822836" y="2536778"/>
            <a:ext cx="1190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Create bucket</a:t>
            </a:r>
            <a:endParaRPr b="1" sz="800">
              <a:latin typeface="Courier New"/>
              <a:ea typeface="Courier New"/>
              <a:cs typeface="Courier New"/>
              <a:sym typeface="Courier New"/>
            </a:endParaRPr>
          </a:p>
        </p:txBody>
      </p:sp>
      <p:cxnSp>
        <p:nvCxnSpPr>
          <p:cNvPr id="1826" name="Google Shape;1826;p86"/>
          <p:cNvCxnSpPr/>
          <p:nvPr/>
        </p:nvCxnSpPr>
        <p:spPr>
          <a:xfrm flipH="1" rot="10800000">
            <a:off x="3129589" y="3045077"/>
            <a:ext cx="1434600" cy="12000"/>
          </a:xfrm>
          <a:prstGeom prst="straightConnector1">
            <a:avLst/>
          </a:prstGeom>
          <a:noFill/>
          <a:ln cap="flat" cmpd="sng" w="9525">
            <a:solidFill>
              <a:srgbClr val="595959"/>
            </a:solidFill>
            <a:prstDash val="dash"/>
            <a:round/>
            <a:headEnd len="med" w="med" type="none"/>
            <a:tailEnd len="med" w="med" type="triangle"/>
          </a:ln>
        </p:spPr>
      </p:cxnSp>
      <p:sp>
        <p:nvSpPr>
          <p:cNvPr id="1827" name="Google Shape;1827;p86"/>
          <p:cNvSpPr/>
          <p:nvPr/>
        </p:nvSpPr>
        <p:spPr>
          <a:xfrm>
            <a:off x="1255328" y="4331746"/>
            <a:ext cx="1083996" cy="320868"/>
          </a:xfrm>
          <a:prstGeom prst="flowChartTerminator">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Verdana"/>
                <a:ea typeface="Verdana"/>
                <a:cs typeface="Verdana"/>
                <a:sym typeface="Verdana"/>
              </a:rPr>
              <a:t>S3 Client</a:t>
            </a:r>
            <a:endParaRPr sz="1000">
              <a:solidFill>
                <a:srgbClr val="FFFFFF"/>
              </a:solidFill>
              <a:latin typeface="Verdana"/>
              <a:ea typeface="Verdana"/>
              <a:cs typeface="Verdana"/>
              <a:sym typeface="Verdana"/>
            </a:endParaRPr>
          </a:p>
        </p:txBody>
      </p:sp>
      <p:cxnSp>
        <p:nvCxnSpPr>
          <p:cNvPr id="1828" name="Google Shape;1828;p86"/>
          <p:cNvCxnSpPr/>
          <p:nvPr/>
        </p:nvCxnSpPr>
        <p:spPr>
          <a:xfrm flipH="1">
            <a:off x="1797326" y="2928104"/>
            <a:ext cx="13800" cy="1552800"/>
          </a:xfrm>
          <a:prstGeom prst="straightConnector1">
            <a:avLst/>
          </a:prstGeom>
          <a:noFill/>
          <a:ln cap="flat" cmpd="sng" w="9525">
            <a:solidFill>
              <a:srgbClr val="595959"/>
            </a:solidFill>
            <a:prstDash val="dash"/>
            <a:round/>
            <a:headEnd len="med" w="med" type="none"/>
            <a:tailEnd len="med" w="med" type="none"/>
          </a:ln>
        </p:spPr>
      </p:cxnSp>
      <p:sp>
        <p:nvSpPr>
          <p:cNvPr id="1829" name="Google Shape;1829;p86"/>
          <p:cNvSpPr/>
          <p:nvPr/>
        </p:nvSpPr>
        <p:spPr>
          <a:xfrm>
            <a:off x="1666543" y="1838652"/>
            <a:ext cx="263700" cy="248100"/>
          </a:xfrm>
          <a:prstGeom prst="ellipse">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6"/>
          <p:cNvSpPr/>
          <p:nvPr/>
        </p:nvSpPr>
        <p:spPr>
          <a:xfrm>
            <a:off x="1674817" y="2636416"/>
            <a:ext cx="263700" cy="2481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6"/>
          <p:cNvSpPr/>
          <p:nvPr/>
        </p:nvSpPr>
        <p:spPr>
          <a:xfrm>
            <a:off x="82675" y="2427938"/>
            <a:ext cx="1302000" cy="248100"/>
          </a:xfrm>
          <a:prstGeom prst="wedgeRectCallout">
            <a:avLst>
              <a:gd fmla="val 37840" name="adj1"/>
              <a:gd fmla="val 8474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Verdana"/>
                <a:ea typeface="Verdana"/>
                <a:cs typeface="Verdana"/>
                <a:sym typeface="Verdana"/>
              </a:rPr>
              <a:t>Signed with s3 secret</a:t>
            </a:r>
            <a:endParaRPr/>
          </a:p>
        </p:txBody>
      </p:sp>
      <p:sp>
        <p:nvSpPr>
          <p:cNvPr id="1832" name="Google Shape;1832;p86"/>
          <p:cNvSpPr/>
          <p:nvPr/>
        </p:nvSpPr>
        <p:spPr>
          <a:xfrm>
            <a:off x="3129600" y="2778846"/>
            <a:ext cx="450563" cy="236509"/>
          </a:xfrm>
          <a:custGeom>
            <a:rect b="b" l="l" r="r" t="t"/>
            <a:pathLst>
              <a:path extrusionOk="0" h="14269" w="19261">
                <a:moveTo>
                  <a:pt x="0" y="0"/>
                </a:moveTo>
                <a:cubicBezTo>
                  <a:pt x="3208" y="996"/>
                  <a:pt x="19136" y="3595"/>
                  <a:pt x="19247" y="5973"/>
                </a:cubicBezTo>
                <a:cubicBezTo>
                  <a:pt x="19358" y="8351"/>
                  <a:pt x="3761" y="12886"/>
                  <a:pt x="664" y="14269"/>
                </a:cubicBezTo>
              </a:path>
            </a:pathLst>
          </a:custGeom>
          <a:noFill/>
          <a:ln cap="flat" cmpd="sng" w="9525">
            <a:solidFill>
              <a:srgbClr val="595959"/>
            </a:solidFill>
            <a:prstDash val="dash"/>
            <a:round/>
            <a:headEnd len="med" w="med" type="none"/>
            <a:tailEnd len="med" w="med" type="triangle"/>
          </a:ln>
        </p:spPr>
      </p:sp>
      <p:sp>
        <p:nvSpPr>
          <p:cNvPr id="1833" name="Google Shape;1833;p86"/>
          <p:cNvSpPr txBox="1"/>
          <p:nvPr/>
        </p:nvSpPr>
        <p:spPr>
          <a:xfrm>
            <a:off x="3386207" y="2614978"/>
            <a:ext cx="93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Create S3 token</a:t>
            </a:r>
            <a:endParaRPr b="1" sz="800">
              <a:latin typeface="Courier New"/>
              <a:ea typeface="Courier New"/>
              <a:cs typeface="Courier New"/>
              <a:sym typeface="Courier New"/>
            </a:endParaRPr>
          </a:p>
        </p:txBody>
      </p:sp>
      <p:sp>
        <p:nvSpPr>
          <p:cNvPr id="1834" name="Google Shape;1834;p86"/>
          <p:cNvSpPr/>
          <p:nvPr/>
        </p:nvSpPr>
        <p:spPr>
          <a:xfrm>
            <a:off x="4604596" y="3154971"/>
            <a:ext cx="381609" cy="193987"/>
          </a:xfrm>
          <a:custGeom>
            <a:rect b="b" l="l" r="r" t="t"/>
            <a:pathLst>
              <a:path extrusionOk="0" h="14269" w="19261">
                <a:moveTo>
                  <a:pt x="0" y="0"/>
                </a:moveTo>
                <a:cubicBezTo>
                  <a:pt x="3208" y="996"/>
                  <a:pt x="19136" y="3595"/>
                  <a:pt x="19247" y="5973"/>
                </a:cubicBezTo>
                <a:cubicBezTo>
                  <a:pt x="19358" y="8351"/>
                  <a:pt x="3761" y="12886"/>
                  <a:pt x="664" y="14269"/>
                </a:cubicBezTo>
              </a:path>
            </a:pathLst>
          </a:custGeom>
          <a:noFill/>
          <a:ln cap="flat" cmpd="sng" w="9525">
            <a:solidFill>
              <a:srgbClr val="595959"/>
            </a:solidFill>
            <a:prstDash val="dash"/>
            <a:round/>
            <a:headEnd len="med" w="med" type="none"/>
            <a:tailEnd len="med" w="med" type="triangle"/>
          </a:ln>
        </p:spPr>
      </p:sp>
      <p:sp>
        <p:nvSpPr>
          <p:cNvPr id="1835" name="Google Shape;1835;p86"/>
          <p:cNvSpPr txBox="1"/>
          <p:nvPr/>
        </p:nvSpPr>
        <p:spPr>
          <a:xfrm>
            <a:off x="4972923" y="3096950"/>
            <a:ext cx="67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Bucket created</a:t>
            </a:r>
            <a:endParaRPr b="1" sz="800">
              <a:latin typeface="Courier New"/>
              <a:ea typeface="Courier New"/>
              <a:cs typeface="Courier New"/>
              <a:sym typeface="Courier New"/>
            </a:endParaRPr>
          </a:p>
        </p:txBody>
      </p:sp>
      <p:cxnSp>
        <p:nvCxnSpPr>
          <p:cNvPr id="1836" name="Google Shape;1836;p86"/>
          <p:cNvCxnSpPr/>
          <p:nvPr/>
        </p:nvCxnSpPr>
        <p:spPr>
          <a:xfrm flipH="1" rot="10800000">
            <a:off x="957309" y="2791971"/>
            <a:ext cx="269100" cy="359400"/>
          </a:xfrm>
          <a:prstGeom prst="straightConnector1">
            <a:avLst/>
          </a:prstGeom>
          <a:noFill/>
          <a:ln cap="flat" cmpd="sng" w="9525">
            <a:solidFill>
              <a:srgbClr val="595959"/>
            </a:solidFill>
            <a:prstDash val="dash"/>
            <a:round/>
            <a:headEnd len="med" w="med" type="none"/>
            <a:tailEnd len="med" w="med" type="triangle"/>
          </a:ln>
        </p:spPr>
      </p:cxnSp>
      <p:cxnSp>
        <p:nvCxnSpPr>
          <p:cNvPr id="1837" name="Google Shape;1837;p86"/>
          <p:cNvCxnSpPr/>
          <p:nvPr/>
        </p:nvCxnSpPr>
        <p:spPr>
          <a:xfrm flipH="1" rot="10800000">
            <a:off x="1226323" y="3417271"/>
            <a:ext cx="1925100" cy="8100"/>
          </a:xfrm>
          <a:prstGeom prst="straightConnector1">
            <a:avLst/>
          </a:prstGeom>
          <a:noFill/>
          <a:ln cap="flat" cmpd="sng" w="9525">
            <a:solidFill>
              <a:srgbClr val="595959"/>
            </a:solidFill>
            <a:prstDash val="dash"/>
            <a:round/>
            <a:headEnd len="med" w="med" type="none"/>
            <a:tailEnd len="med" w="med" type="triangle"/>
          </a:ln>
        </p:spPr>
      </p:cxnSp>
      <p:sp>
        <p:nvSpPr>
          <p:cNvPr id="1838" name="Google Shape;1838;p86"/>
          <p:cNvSpPr/>
          <p:nvPr/>
        </p:nvSpPr>
        <p:spPr>
          <a:xfrm>
            <a:off x="1672379" y="3284152"/>
            <a:ext cx="263700" cy="2481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9" name="Google Shape;1839;p86"/>
          <p:cNvCxnSpPr/>
          <p:nvPr/>
        </p:nvCxnSpPr>
        <p:spPr>
          <a:xfrm>
            <a:off x="948049" y="3145265"/>
            <a:ext cx="302100" cy="283800"/>
          </a:xfrm>
          <a:prstGeom prst="straightConnector1">
            <a:avLst/>
          </a:prstGeom>
          <a:noFill/>
          <a:ln cap="flat" cmpd="sng" w="9525">
            <a:solidFill>
              <a:srgbClr val="595959"/>
            </a:solidFill>
            <a:prstDash val="dash"/>
            <a:round/>
            <a:headEnd len="med" w="med" type="none"/>
            <a:tailEnd len="med" w="med" type="triangle"/>
          </a:ln>
        </p:spPr>
      </p:cxnSp>
      <p:sp>
        <p:nvSpPr>
          <p:cNvPr id="1840" name="Google Shape;1840;p86"/>
          <p:cNvSpPr txBox="1"/>
          <p:nvPr/>
        </p:nvSpPr>
        <p:spPr>
          <a:xfrm>
            <a:off x="1839363" y="3169156"/>
            <a:ext cx="1190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Put object</a:t>
            </a:r>
            <a:endParaRPr b="1" sz="800">
              <a:latin typeface="Courier New"/>
              <a:ea typeface="Courier New"/>
              <a:cs typeface="Courier New"/>
              <a:sym typeface="Courier New"/>
            </a:endParaRPr>
          </a:p>
        </p:txBody>
      </p:sp>
      <p:cxnSp>
        <p:nvCxnSpPr>
          <p:cNvPr id="1841" name="Google Shape;1841;p86"/>
          <p:cNvCxnSpPr/>
          <p:nvPr/>
        </p:nvCxnSpPr>
        <p:spPr>
          <a:xfrm flipH="1" rot="10800000">
            <a:off x="3129589" y="3753064"/>
            <a:ext cx="1434600" cy="12000"/>
          </a:xfrm>
          <a:prstGeom prst="straightConnector1">
            <a:avLst/>
          </a:prstGeom>
          <a:noFill/>
          <a:ln cap="flat" cmpd="sng" w="9525">
            <a:solidFill>
              <a:srgbClr val="595959"/>
            </a:solidFill>
            <a:prstDash val="dash"/>
            <a:round/>
            <a:headEnd len="med" w="med" type="none"/>
            <a:tailEnd len="med" w="med" type="triangle"/>
          </a:ln>
        </p:spPr>
      </p:cxnSp>
      <p:sp>
        <p:nvSpPr>
          <p:cNvPr id="1842" name="Google Shape;1842;p86"/>
          <p:cNvSpPr txBox="1"/>
          <p:nvPr/>
        </p:nvSpPr>
        <p:spPr>
          <a:xfrm>
            <a:off x="3377984" y="3173132"/>
            <a:ext cx="93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Create S3 token</a:t>
            </a:r>
            <a:endParaRPr b="1" sz="800">
              <a:latin typeface="Courier New"/>
              <a:ea typeface="Courier New"/>
              <a:cs typeface="Courier New"/>
              <a:sym typeface="Courier New"/>
            </a:endParaRPr>
          </a:p>
        </p:txBody>
      </p:sp>
      <p:sp>
        <p:nvSpPr>
          <p:cNvPr id="1843" name="Google Shape;1843;p86"/>
          <p:cNvSpPr/>
          <p:nvPr/>
        </p:nvSpPr>
        <p:spPr>
          <a:xfrm>
            <a:off x="4598550" y="3851885"/>
            <a:ext cx="450563" cy="193987"/>
          </a:xfrm>
          <a:custGeom>
            <a:rect b="b" l="l" r="r" t="t"/>
            <a:pathLst>
              <a:path extrusionOk="0" h="14269" w="19261">
                <a:moveTo>
                  <a:pt x="0" y="0"/>
                </a:moveTo>
                <a:cubicBezTo>
                  <a:pt x="3208" y="996"/>
                  <a:pt x="19136" y="3595"/>
                  <a:pt x="19247" y="5973"/>
                </a:cubicBezTo>
                <a:cubicBezTo>
                  <a:pt x="19358" y="8351"/>
                  <a:pt x="3761" y="12886"/>
                  <a:pt x="664" y="14269"/>
                </a:cubicBezTo>
              </a:path>
            </a:pathLst>
          </a:custGeom>
          <a:noFill/>
          <a:ln cap="flat" cmpd="sng" w="9525">
            <a:solidFill>
              <a:srgbClr val="595959"/>
            </a:solidFill>
            <a:prstDash val="dash"/>
            <a:round/>
            <a:headEnd len="med" w="med" type="none"/>
            <a:tailEnd len="med" w="med" type="triangle"/>
          </a:ln>
        </p:spPr>
      </p:sp>
      <p:sp>
        <p:nvSpPr>
          <p:cNvPr id="1844" name="Google Shape;1844;p86"/>
          <p:cNvSpPr txBox="1"/>
          <p:nvPr/>
        </p:nvSpPr>
        <p:spPr>
          <a:xfrm>
            <a:off x="4818147" y="3756266"/>
            <a:ext cx="89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Key</a:t>
            </a:r>
            <a:endParaRPr b="1" sz="800">
              <a:latin typeface="Courier New"/>
              <a:ea typeface="Courier New"/>
              <a:cs typeface="Courier New"/>
              <a:sym typeface="Courier New"/>
            </a:endParaRPr>
          </a:p>
          <a:p>
            <a:pPr indent="0" lvl="0" marL="0" rtl="0" algn="ctr">
              <a:spcBef>
                <a:spcPts val="0"/>
              </a:spcBef>
              <a:spcAft>
                <a:spcPts val="0"/>
              </a:spcAft>
              <a:buNone/>
            </a:pPr>
            <a:r>
              <a:rPr b="1" lang="en" sz="800">
                <a:latin typeface="Courier New"/>
                <a:ea typeface="Courier New"/>
                <a:cs typeface="Courier New"/>
                <a:sym typeface="Courier New"/>
              </a:rPr>
              <a:t>Created</a:t>
            </a:r>
            <a:endParaRPr b="1" sz="800">
              <a:latin typeface="Courier New"/>
              <a:ea typeface="Courier New"/>
              <a:cs typeface="Courier New"/>
              <a:sym typeface="Courier New"/>
            </a:endParaRPr>
          </a:p>
        </p:txBody>
      </p:sp>
      <p:cxnSp>
        <p:nvCxnSpPr>
          <p:cNvPr id="1845" name="Google Shape;1845;p86"/>
          <p:cNvCxnSpPr/>
          <p:nvPr/>
        </p:nvCxnSpPr>
        <p:spPr>
          <a:xfrm flipH="1" rot="10800000">
            <a:off x="3128773" y="4512571"/>
            <a:ext cx="2872500" cy="9000"/>
          </a:xfrm>
          <a:prstGeom prst="straightConnector1">
            <a:avLst/>
          </a:prstGeom>
          <a:noFill/>
          <a:ln cap="flat" cmpd="sng" w="9525">
            <a:solidFill>
              <a:srgbClr val="595959"/>
            </a:solidFill>
            <a:prstDash val="dash"/>
            <a:round/>
            <a:headEnd len="med" w="med" type="none"/>
            <a:tailEnd len="med" w="med" type="triangle"/>
          </a:ln>
        </p:spPr>
      </p:cxnSp>
      <p:cxnSp>
        <p:nvCxnSpPr>
          <p:cNvPr id="1846" name="Google Shape;1846;p86"/>
          <p:cNvCxnSpPr/>
          <p:nvPr/>
        </p:nvCxnSpPr>
        <p:spPr>
          <a:xfrm flipH="1">
            <a:off x="3144500" y="4101973"/>
            <a:ext cx="1406400" cy="2400"/>
          </a:xfrm>
          <a:prstGeom prst="straightConnector1">
            <a:avLst/>
          </a:prstGeom>
          <a:noFill/>
          <a:ln cap="flat" cmpd="sng" w="9525">
            <a:solidFill>
              <a:srgbClr val="595959"/>
            </a:solidFill>
            <a:prstDash val="dash"/>
            <a:round/>
            <a:headEnd len="med" w="med" type="none"/>
            <a:tailEnd len="med" w="med" type="triangle"/>
          </a:ln>
        </p:spPr>
      </p:cxnSp>
      <p:sp>
        <p:nvSpPr>
          <p:cNvPr id="1847" name="Google Shape;1847;p86"/>
          <p:cNvSpPr txBox="1"/>
          <p:nvPr/>
        </p:nvSpPr>
        <p:spPr>
          <a:xfrm>
            <a:off x="3316976" y="3878634"/>
            <a:ext cx="106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Block token(s)</a:t>
            </a:r>
            <a:endParaRPr b="1" sz="800">
              <a:latin typeface="Courier New"/>
              <a:ea typeface="Courier New"/>
              <a:cs typeface="Courier New"/>
              <a:sym typeface="Courier New"/>
            </a:endParaRPr>
          </a:p>
        </p:txBody>
      </p:sp>
      <p:sp>
        <p:nvSpPr>
          <p:cNvPr id="1806" name="Google Shape;1806;p86"/>
          <p:cNvSpPr txBox="1"/>
          <p:nvPr/>
        </p:nvSpPr>
        <p:spPr>
          <a:xfrm>
            <a:off x="3361350" y="4265144"/>
            <a:ext cx="2388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Establish connection and stream data</a:t>
            </a:r>
            <a:endParaRPr b="1" sz="800">
              <a:latin typeface="Courier New"/>
              <a:ea typeface="Courier New"/>
              <a:cs typeface="Courier New"/>
              <a:sym typeface="Courier New"/>
            </a:endParaRPr>
          </a:p>
        </p:txBody>
      </p:sp>
      <p:sp>
        <p:nvSpPr>
          <p:cNvPr id="1848" name="Google Shape;1848;p86"/>
          <p:cNvSpPr/>
          <p:nvPr/>
        </p:nvSpPr>
        <p:spPr>
          <a:xfrm>
            <a:off x="3190605" y="3411238"/>
            <a:ext cx="450563" cy="236509"/>
          </a:xfrm>
          <a:custGeom>
            <a:rect b="b" l="l" r="r" t="t"/>
            <a:pathLst>
              <a:path extrusionOk="0" h="14269" w="19261">
                <a:moveTo>
                  <a:pt x="0" y="0"/>
                </a:moveTo>
                <a:cubicBezTo>
                  <a:pt x="3208" y="996"/>
                  <a:pt x="19136" y="3595"/>
                  <a:pt x="19247" y="5973"/>
                </a:cubicBezTo>
                <a:cubicBezTo>
                  <a:pt x="19358" y="8351"/>
                  <a:pt x="3761" y="12886"/>
                  <a:pt x="664" y="14269"/>
                </a:cubicBezTo>
              </a:path>
            </a:pathLst>
          </a:custGeom>
          <a:noFill/>
          <a:ln cap="flat" cmpd="sng" w="9525">
            <a:solidFill>
              <a:srgbClr val="595959"/>
            </a:solidFill>
            <a:prstDash val="dash"/>
            <a:round/>
            <a:headEnd len="med" w="med" type="none"/>
            <a:tailEnd len="med" w="med" type="triangle"/>
          </a:ln>
        </p:spPr>
      </p:sp>
      <p:sp>
        <p:nvSpPr>
          <p:cNvPr id="1849" name="Google Shape;1849;p86"/>
          <p:cNvSpPr txBox="1"/>
          <p:nvPr/>
        </p:nvSpPr>
        <p:spPr>
          <a:xfrm>
            <a:off x="3323462" y="3526006"/>
            <a:ext cx="106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Create Key</a:t>
            </a:r>
            <a:endParaRPr b="1" sz="800">
              <a:latin typeface="Courier New"/>
              <a:ea typeface="Courier New"/>
              <a:cs typeface="Courier New"/>
              <a:sym typeface="Courier New"/>
            </a:endParaRPr>
          </a:p>
        </p:txBody>
      </p:sp>
      <p:cxnSp>
        <p:nvCxnSpPr>
          <p:cNvPr id="1850" name="Google Shape;1850;p86"/>
          <p:cNvCxnSpPr/>
          <p:nvPr/>
        </p:nvCxnSpPr>
        <p:spPr>
          <a:xfrm flipH="1" rot="10800000">
            <a:off x="4600514" y="3098313"/>
            <a:ext cx="2527500" cy="9000"/>
          </a:xfrm>
          <a:prstGeom prst="straightConnector1">
            <a:avLst/>
          </a:prstGeom>
          <a:noFill/>
          <a:ln cap="flat" cmpd="sng" w="9525">
            <a:solidFill>
              <a:srgbClr val="595959"/>
            </a:solidFill>
            <a:prstDash val="dash"/>
            <a:round/>
            <a:headEnd len="med" w="med" type="none"/>
            <a:tailEnd len="med" w="med" type="triangle"/>
          </a:ln>
        </p:spPr>
      </p:cxnSp>
      <p:sp>
        <p:nvSpPr>
          <p:cNvPr id="1851" name="Google Shape;1851;p86"/>
          <p:cNvSpPr txBox="1"/>
          <p:nvPr/>
        </p:nvSpPr>
        <p:spPr>
          <a:xfrm>
            <a:off x="5892270" y="2865637"/>
            <a:ext cx="106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Check ACLs</a:t>
            </a:r>
            <a:endParaRPr b="1" sz="800">
              <a:latin typeface="Courier New"/>
              <a:ea typeface="Courier New"/>
              <a:cs typeface="Courier New"/>
              <a:sym typeface="Courier New"/>
            </a:endParaRPr>
          </a:p>
        </p:txBody>
      </p:sp>
      <p:cxnSp>
        <p:nvCxnSpPr>
          <p:cNvPr id="1852" name="Google Shape;1852;p86"/>
          <p:cNvCxnSpPr/>
          <p:nvPr/>
        </p:nvCxnSpPr>
        <p:spPr>
          <a:xfrm>
            <a:off x="4589025" y="3801075"/>
            <a:ext cx="2553300" cy="900"/>
          </a:xfrm>
          <a:prstGeom prst="straightConnector1">
            <a:avLst/>
          </a:prstGeom>
          <a:noFill/>
          <a:ln cap="flat" cmpd="sng" w="9525">
            <a:solidFill>
              <a:srgbClr val="595959"/>
            </a:solidFill>
            <a:prstDash val="dash"/>
            <a:round/>
            <a:headEnd len="med" w="med" type="none"/>
            <a:tailEnd len="med" w="med" type="triangle"/>
          </a:ln>
        </p:spPr>
      </p:cxnSp>
      <p:sp>
        <p:nvSpPr>
          <p:cNvPr id="1853" name="Google Shape;1853;p86"/>
          <p:cNvSpPr txBox="1"/>
          <p:nvPr/>
        </p:nvSpPr>
        <p:spPr>
          <a:xfrm>
            <a:off x="5914157" y="3551437"/>
            <a:ext cx="106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ourier New"/>
                <a:ea typeface="Courier New"/>
                <a:cs typeface="Courier New"/>
                <a:sym typeface="Courier New"/>
              </a:rPr>
              <a:t>Check ACLs</a:t>
            </a:r>
            <a:endParaRPr b="1" sz="800">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87"/>
          <p:cNvSpPr/>
          <p:nvPr/>
        </p:nvSpPr>
        <p:spPr>
          <a:xfrm>
            <a:off x="1635300" y="1849675"/>
            <a:ext cx="4524300" cy="26697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7"/>
          <p:cNvSpPr txBox="1"/>
          <p:nvPr>
            <p:ph type="title"/>
          </p:nvPr>
        </p:nvSpPr>
        <p:spPr>
          <a:xfrm>
            <a:off x="419100" y="447185"/>
            <a:ext cx="8305800" cy="417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Ozone Dense Data Nodes</a:t>
            </a:r>
            <a:endParaRPr>
              <a:solidFill>
                <a:schemeClr val="dk1"/>
              </a:solidFill>
            </a:endParaRPr>
          </a:p>
        </p:txBody>
      </p:sp>
      <p:sp>
        <p:nvSpPr>
          <p:cNvPr id="1860" name="Google Shape;1860;p87"/>
          <p:cNvSpPr txBox="1"/>
          <p:nvPr/>
        </p:nvSpPr>
        <p:spPr>
          <a:xfrm rot="-5400000">
            <a:off x="272525" y="3021575"/>
            <a:ext cx="2224800" cy="338700"/>
          </a:xfrm>
          <a:prstGeom prst="rect">
            <a:avLst/>
          </a:prstGeom>
          <a:solidFill>
            <a:srgbClr val="00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ono"/>
                <a:ea typeface="Roboto Mono"/>
                <a:cs typeface="Roboto Mono"/>
                <a:sym typeface="Roboto Mono"/>
              </a:rPr>
              <a:t>Client</a:t>
            </a:r>
            <a:endParaRPr sz="1000">
              <a:latin typeface="Roboto Mono"/>
              <a:ea typeface="Roboto Mono"/>
              <a:cs typeface="Roboto Mono"/>
              <a:sym typeface="Roboto Mono"/>
            </a:endParaRPr>
          </a:p>
        </p:txBody>
      </p:sp>
      <p:cxnSp>
        <p:nvCxnSpPr>
          <p:cNvPr id="1861" name="Google Shape;1861;p87"/>
          <p:cNvCxnSpPr/>
          <p:nvPr/>
        </p:nvCxnSpPr>
        <p:spPr>
          <a:xfrm flipH="1" rot="10800000">
            <a:off x="658675" y="2467050"/>
            <a:ext cx="554100" cy="8400"/>
          </a:xfrm>
          <a:prstGeom prst="straightConnector1">
            <a:avLst/>
          </a:prstGeom>
          <a:noFill/>
          <a:ln cap="flat" cmpd="sng" w="9525">
            <a:solidFill>
              <a:srgbClr val="595959"/>
            </a:solidFill>
            <a:prstDash val="solid"/>
            <a:round/>
            <a:headEnd len="med" w="med" type="none"/>
            <a:tailEnd len="med" w="med" type="triangle"/>
          </a:ln>
        </p:spPr>
      </p:cxnSp>
      <p:cxnSp>
        <p:nvCxnSpPr>
          <p:cNvPr id="1862" name="Google Shape;1862;p87"/>
          <p:cNvCxnSpPr/>
          <p:nvPr/>
        </p:nvCxnSpPr>
        <p:spPr>
          <a:xfrm flipH="1" rot="10800000">
            <a:off x="658675" y="3582450"/>
            <a:ext cx="554100" cy="8400"/>
          </a:xfrm>
          <a:prstGeom prst="straightConnector1">
            <a:avLst/>
          </a:prstGeom>
          <a:noFill/>
          <a:ln cap="flat" cmpd="sng" w="9525">
            <a:solidFill>
              <a:srgbClr val="595959"/>
            </a:solidFill>
            <a:prstDash val="solid"/>
            <a:round/>
            <a:headEnd len="med" w="med" type="none"/>
            <a:tailEnd len="med" w="med" type="triangle"/>
          </a:ln>
        </p:spPr>
      </p:cxnSp>
      <p:cxnSp>
        <p:nvCxnSpPr>
          <p:cNvPr id="1863" name="Google Shape;1863;p87"/>
          <p:cNvCxnSpPr/>
          <p:nvPr/>
        </p:nvCxnSpPr>
        <p:spPr>
          <a:xfrm flipH="1" rot="10800000">
            <a:off x="658675" y="3024750"/>
            <a:ext cx="554100" cy="8400"/>
          </a:xfrm>
          <a:prstGeom prst="straightConnector1">
            <a:avLst/>
          </a:prstGeom>
          <a:noFill/>
          <a:ln cap="flat" cmpd="sng" w="9525">
            <a:solidFill>
              <a:srgbClr val="595959"/>
            </a:solidFill>
            <a:prstDash val="solid"/>
            <a:round/>
            <a:headEnd len="med" w="med" type="none"/>
            <a:tailEnd len="med" w="med" type="triangle"/>
          </a:ln>
        </p:spPr>
      </p:cxnSp>
      <p:sp>
        <p:nvSpPr>
          <p:cNvPr id="1864" name="Google Shape;1864;p87"/>
          <p:cNvSpPr txBox="1"/>
          <p:nvPr/>
        </p:nvSpPr>
        <p:spPr>
          <a:xfrm>
            <a:off x="451278" y="3532843"/>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o3fs</a:t>
            </a:r>
            <a:endParaRPr sz="1000">
              <a:latin typeface="Calibri"/>
              <a:ea typeface="Calibri"/>
              <a:cs typeface="Calibri"/>
              <a:sym typeface="Calibri"/>
            </a:endParaRPr>
          </a:p>
        </p:txBody>
      </p:sp>
      <p:sp>
        <p:nvSpPr>
          <p:cNvPr id="1865" name="Google Shape;1865;p87"/>
          <p:cNvSpPr txBox="1"/>
          <p:nvPr/>
        </p:nvSpPr>
        <p:spPr>
          <a:xfrm>
            <a:off x="456712" y="2398830"/>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sp>
        <p:nvSpPr>
          <p:cNvPr id="1866" name="Google Shape;1866;p87"/>
          <p:cNvSpPr txBox="1"/>
          <p:nvPr/>
        </p:nvSpPr>
        <p:spPr>
          <a:xfrm>
            <a:off x="459548" y="2973069"/>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ofs</a:t>
            </a:r>
            <a:endParaRPr sz="1000">
              <a:latin typeface="Calibri"/>
              <a:ea typeface="Calibri"/>
              <a:cs typeface="Calibri"/>
              <a:sym typeface="Calibri"/>
            </a:endParaRPr>
          </a:p>
        </p:txBody>
      </p:sp>
      <p:grpSp>
        <p:nvGrpSpPr>
          <p:cNvPr id="1867" name="Google Shape;1867;p87"/>
          <p:cNvGrpSpPr/>
          <p:nvPr/>
        </p:nvGrpSpPr>
        <p:grpSpPr>
          <a:xfrm>
            <a:off x="7223124" y="1729308"/>
            <a:ext cx="1426608" cy="2801123"/>
            <a:chOff x="6195650" y="1105850"/>
            <a:chExt cx="1869000" cy="3344225"/>
          </a:xfrm>
        </p:grpSpPr>
        <p:sp>
          <p:nvSpPr>
            <p:cNvPr id="1868" name="Google Shape;1868;p87"/>
            <p:cNvSpPr/>
            <p:nvPr/>
          </p:nvSpPr>
          <p:spPr>
            <a:xfrm>
              <a:off x="6195650" y="1501075"/>
              <a:ext cx="1869000" cy="2949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9" name="Google Shape;1869;p87"/>
            <p:cNvPicPr preferRelativeResize="0"/>
            <p:nvPr/>
          </p:nvPicPr>
          <p:blipFill>
            <a:blip r:embed="rId3">
              <a:alphaModFix/>
            </a:blip>
            <a:stretch>
              <a:fillRect/>
            </a:stretch>
          </p:blipFill>
          <p:spPr>
            <a:xfrm>
              <a:off x="6583225" y="1746625"/>
              <a:ext cx="778150" cy="700350"/>
            </a:xfrm>
            <a:prstGeom prst="rect">
              <a:avLst/>
            </a:prstGeom>
            <a:noFill/>
            <a:ln>
              <a:noFill/>
            </a:ln>
          </p:spPr>
        </p:pic>
        <p:pic>
          <p:nvPicPr>
            <p:cNvPr id="1870" name="Google Shape;1870;p87"/>
            <p:cNvPicPr preferRelativeResize="0"/>
            <p:nvPr/>
          </p:nvPicPr>
          <p:blipFill>
            <a:blip r:embed="rId4">
              <a:alphaModFix/>
            </a:blip>
            <a:stretch>
              <a:fillRect/>
            </a:stretch>
          </p:blipFill>
          <p:spPr>
            <a:xfrm>
              <a:off x="6483975" y="2623100"/>
              <a:ext cx="1230051" cy="640650"/>
            </a:xfrm>
            <a:prstGeom prst="rect">
              <a:avLst/>
            </a:prstGeom>
            <a:noFill/>
            <a:ln>
              <a:noFill/>
            </a:ln>
          </p:spPr>
        </p:pic>
        <p:sp>
          <p:nvSpPr>
            <p:cNvPr id="1871" name="Google Shape;1871;p87"/>
            <p:cNvSpPr/>
            <p:nvPr/>
          </p:nvSpPr>
          <p:spPr>
            <a:xfrm>
              <a:off x="6195650" y="1105850"/>
              <a:ext cx="1869000" cy="3951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ComputeX</a:t>
              </a:r>
              <a:endParaRPr sz="1200">
                <a:latin typeface="Roboto"/>
                <a:ea typeface="Roboto"/>
                <a:cs typeface="Roboto"/>
                <a:sym typeface="Roboto"/>
              </a:endParaRPr>
            </a:p>
          </p:txBody>
        </p:sp>
      </p:grpSp>
      <p:sp>
        <p:nvSpPr>
          <p:cNvPr id="1872" name="Google Shape;1872;p87"/>
          <p:cNvSpPr txBox="1"/>
          <p:nvPr/>
        </p:nvSpPr>
        <p:spPr>
          <a:xfrm rot="-5400000">
            <a:off x="-890475" y="3006275"/>
            <a:ext cx="2627100" cy="36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Jobs</a:t>
            </a:r>
            <a:endParaRPr sz="1200">
              <a:latin typeface="Roboto"/>
              <a:ea typeface="Roboto"/>
              <a:cs typeface="Roboto"/>
              <a:sym typeface="Roboto"/>
            </a:endParaRPr>
          </a:p>
        </p:txBody>
      </p:sp>
      <p:cxnSp>
        <p:nvCxnSpPr>
          <p:cNvPr id="1873" name="Google Shape;1873;p87"/>
          <p:cNvCxnSpPr/>
          <p:nvPr/>
        </p:nvCxnSpPr>
        <p:spPr>
          <a:xfrm flipH="1" rot="10800000">
            <a:off x="6240625" y="2583700"/>
            <a:ext cx="901200" cy="6900"/>
          </a:xfrm>
          <a:prstGeom prst="straightConnector1">
            <a:avLst/>
          </a:prstGeom>
          <a:noFill/>
          <a:ln cap="flat" cmpd="sng" w="9525">
            <a:solidFill>
              <a:schemeClr val="dk2"/>
            </a:solidFill>
            <a:prstDash val="solid"/>
            <a:round/>
            <a:headEnd len="med" w="med" type="none"/>
            <a:tailEnd len="med" w="med" type="triangle"/>
          </a:ln>
        </p:spPr>
      </p:cxnSp>
      <p:sp>
        <p:nvSpPr>
          <p:cNvPr id="1874" name="Google Shape;1874;p87"/>
          <p:cNvSpPr txBox="1"/>
          <p:nvPr/>
        </p:nvSpPr>
        <p:spPr>
          <a:xfrm>
            <a:off x="6207162" y="2251905"/>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ofs://</a:t>
            </a:r>
            <a:endParaRPr sz="1000">
              <a:latin typeface="Calibri"/>
              <a:ea typeface="Calibri"/>
              <a:cs typeface="Calibri"/>
              <a:sym typeface="Calibri"/>
            </a:endParaRPr>
          </a:p>
        </p:txBody>
      </p:sp>
      <p:cxnSp>
        <p:nvCxnSpPr>
          <p:cNvPr id="1875" name="Google Shape;1875;p87"/>
          <p:cNvCxnSpPr/>
          <p:nvPr/>
        </p:nvCxnSpPr>
        <p:spPr>
          <a:xfrm>
            <a:off x="6240624" y="3243839"/>
            <a:ext cx="867000" cy="9900"/>
          </a:xfrm>
          <a:prstGeom prst="straightConnector1">
            <a:avLst/>
          </a:prstGeom>
          <a:noFill/>
          <a:ln cap="flat" cmpd="sng" w="9525">
            <a:solidFill>
              <a:schemeClr val="dk2"/>
            </a:solidFill>
            <a:prstDash val="solid"/>
            <a:round/>
            <a:headEnd len="med" w="med" type="none"/>
            <a:tailEnd len="med" w="med" type="triangle"/>
          </a:ln>
        </p:spPr>
      </p:cxnSp>
      <p:sp>
        <p:nvSpPr>
          <p:cNvPr id="1876" name="Google Shape;1876;p87"/>
          <p:cNvSpPr txBox="1"/>
          <p:nvPr/>
        </p:nvSpPr>
        <p:spPr>
          <a:xfrm>
            <a:off x="6207162" y="3689893"/>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cxnSp>
        <p:nvCxnSpPr>
          <p:cNvPr id="1877" name="Google Shape;1877;p87"/>
          <p:cNvCxnSpPr/>
          <p:nvPr/>
        </p:nvCxnSpPr>
        <p:spPr>
          <a:xfrm>
            <a:off x="6259725" y="4021075"/>
            <a:ext cx="871200" cy="300"/>
          </a:xfrm>
          <a:prstGeom prst="straightConnector1">
            <a:avLst/>
          </a:prstGeom>
          <a:noFill/>
          <a:ln cap="flat" cmpd="sng" w="9525">
            <a:solidFill>
              <a:schemeClr val="dk2"/>
            </a:solidFill>
            <a:prstDash val="solid"/>
            <a:round/>
            <a:headEnd len="med" w="med" type="none"/>
            <a:tailEnd len="med" w="med" type="triangle"/>
          </a:ln>
        </p:spPr>
      </p:cxnSp>
      <p:sp>
        <p:nvSpPr>
          <p:cNvPr id="1878" name="Google Shape;1878;p87"/>
          <p:cNvSpPr txBox="1"/>
          <p:nvPr/>
        </p:nvSpPr>
        <p:spPr>
          <a:xfrm>
            <a:off x="6255474" y="2782655"/>
            <a:ext cx="87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s3a://</a:t>
            </a:r>
            <a:endParaRPr sz="1000">
              <a:latin typeface="Calibri"/>
              <a:ea typeface="Calibri"/>
              <a:cs typeface="Calibri"/>
              <a:sym typeface="Calibri"/>
            </a:endParaRPr>
          </a:p>
        </p:txBody>
      </p:sp>
      <p:grpSp>
        <p:nvGrpSpPr>
          <p:cNvPr id="1879" name="Google Shape;1879;p87"/>
          <p:cNvGrpSpPr/>
          <p:nvPr/>
        </p:nvGrpSpPr>
        <p:grpSpPr>
          <a:xfrm>
            <a:off x="2768138" y="2255563"/>
            <a:ext cx="1126200" cy="817500"/>
            <a:chOff x="4366850" y="2534475"/>
            <a:chExt cx="1126200" cy="817500"/>
          </a:xfrm>
        </p:grpSpPr>
        <p:sp>
          <p:nvSpPr>
            <p:cNvPr id="1880" name="Google Shape;1880;p87"/>
            <p:cNvSpPr/>
            <p:nvPr/>
          </p:nvSpPr>
          <p:spPr>
            <a:xfrm>
              <a:off x="4366850" y="25344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7"/>
            <p:cNvSpPr/>
            <p:nvPr/>
          </p:nvSpPr>
          <p:spPr>
            <a:xfrm>
              <a:off x="4519250" y="26868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7"/>
            <p:cNvSpPr/>
            <p:nvPr/>
          </p:nvSpPr>
          <p:spPr>
            <a:xfrm>
              <a:off x="4671650" y="28392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OM</a:t>
              </a:r>
              <a:endParaRPr>
                <a:latin typeface="Roboto"/>
                <a:ea typeface="Roboto"/>
                <a:cs typeface="Roboto"/>
                <a:sym typeface="Roboto"/>
              </a:endParaRPr>
            </a:p>
          </p:txBody>
        </p:sp>
      </p:grpSp>
      <p:grpSp>
        <p:nvGrpSpPr>
          <p:cNvPr id="1883" name="Google Shape;1883;p87"/>
          <p:cNvGrpSpPr/>
          <p:nvPr/>
        </p:nvGrpSpPr>
        <p:grpSpPr>
          <a:xfrm>
            <a:off x="4432500" y="2240875"/>
            <a:ext cx="1126200" cy="817500"/>
            <a:chOff x="4366850" y="2534475"/>
            <a:chExt cx="1126200" cy="817500"/>
          </a:xfrm>
        </p:grpSpPr>
        <p:sp>
          <p:nvSpPr>
            <p:cNvPr id="1884" name="Google Shape;1884;p87"/>
            <p:cNvSpPr/>
            <p:nvPr/>
          </p:nvSpPr>
          <p:spPr>
            <a:xfrm>
              <a:off x="4366850" y="25344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7"/>
            <p:cNvSpPr/>
            <p:nvPr/>
          </p:nvSpPr>
          <p:spPr>
            <a:xfrm>
              <a:off x="4519250" y="26868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7"/>
            <p:cNvSpPr/>
            <p:nvPr/>
          </p:nvSpPr>
          <p:spPr>
            <a:xfrm>
              <a:off x="4671650" y="28392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SCM</a:t>
              </a:r>
              <a:endParaRPr>
                <a:latin typeface="Roboto"/>
                <a:ea typeface="Roboto"/>
                <a:cs typeface="Roboto"/>
                <a:sym typeface="Roboto"/>
              </a:endParaRPr>
            </a:p>
          </p:txBody>
        </p:sp>
      </p:grpSp>
      <p:cxnSp>
        <p:nvCxnSpPr>
          <p:cNvPr id="1887" name="Google Shape;1887;p87"/>
          <p:cNvCxnSpPr/>
          <p:nvPr/>
        </p:nvCxnSpPr>
        <p:spPr>
          <a:xfrm flipH="1" rot="10800000">
            <a:off x="4995450" y="1589024"/>
            <a:ext cx="300" cy="250800"/>
          </a:xfrm>
          <a:prstGeom prst="straightConnector1">
            <a:avLst/>
          </a:prstGeom>
          <a:noFill/>
          <a:ln cap="flat" cmpd="sng" w="9525">
            <a:solidFill>
              <a:schemeClr val="dk2"/>
            </a:solidFill>
            <a:prstDash val="solid"/>
            <a:round/>
            <a:headEnd len="med" w="med" type="none"/>
            <a:tailEnd len="med" w="med" type="triangle"/>
          </a:ln>
        </p:spPr>
      </p:cxnSp>
      <p:sp>
        <p:nvSpPr>
          <p:cNvPr id="1888" name="Google Shape;1888;p87"/>
          <p:cNvSpPr/>
          <p:nvPr/>
        </p:nvSpPr>
        <p:spPr>
          <a:xfrm>
            <a:off x="1307400" y="1121880"/>
            <a:ext cx="1942800" cy="4707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S3 browser</a:t>
            </a:r>
            <a:endParaRPr sz="1200">
              <a:latin typeface="Roboto"/>
              <a:ea typeface="Roboto"/>
              <a:cs typeface="Roboto"/>
              <a:sym typeface="Roboto"/>
            </a:endParaRPr>
          </a:p>
        </p:txBody>
      </p:sp>
      <p:pic>
        <p:nvPicPr>
          <p:cNvPr id="1889" name="Google Shape;1889;p87"/>
          <p:cNvPicPr preferRelativeResize="0"/>
          <p:nvPr/>
        </p:nvPicPr>
        <p:blipFill>
          <a:blip r:embed="rId5">
            <a:alphaModFix/>
          </a:blip>
          <a:stretch>
            <a:fillRect/>
          </a:stretch>
        </p:blipFill>
        <p:spPr>
          <a:xfrm>
            <a:off x="1311321" y="1119089"/>
            <a:ext cx="369300" cy="369300"/>
          </a:xfrm>
          <a:prstGeom prst="rect">
            <a:avLst/>
          </a:prstGeom>
          <a:noFill/>
          <a:ln>
            <a:noFill/>
          </a:ln>
        </p:spPr>
      </p:pic>
      <p:sp>
        <p:nvSpPr>
          <p:cNvPr id="1890" name="Google Shape;1890;p87"/>
          <p:cNvSpPr/>
          <p:nvPr/>
        </p:nvSpPr>
        <p:spPr>
          <a:xfrm>
            <a:off x="3663178" y="1108450"/>
            <a:ext cx="2320500" cy="4707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 Adhoc Queries</a:t>
            </a:r>
            <a:endParaRPr sz="1200">
              <a:latin typeface="Roboto"/>
              <a:ea typeface="Roboto"/>
              <a:cs typeface="Roboto"/>
              <a:sym typeface="Roboto"/>
            </a:endParaRPr>
          </a:p>
        </p:txBody>
      </p:sp>
      <p:sp>
        <p:nvSpPr>
          <p:cNvPr id="1891" name="Google Shape;1891;p87"/>
          <p:cNvSpPr txBox="1"/>
          <p:nvPr/>
        </p:nvSpPr>
        <p:spPr>
          <a:xfrm>
            <a:off x="5198528" y="1603750"/>
            <a:ext cx="65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ofs://</a:t>
            </a:r>
            <a:endParaRPr sz="1000">
              <a:latin typeface="Calibri"/>
              <a:ea typeface="Calibri"/>
              <a:cs typeface="Calibri"/>
              <a:sym typeface="Calibri"/>
            </a:endParaRPr>
          </a:p>
        </p:txBody>
      </p:sp>
      <p:sp>
        <p:nvSpPr>
          <p:cNvPr id="1892" name="Google Shape;1892;p87"/>
          <p:cNvSpPr txBox="1"/>
          <p:nvPr/>
        </p:nvSpPr>
        <p:spPr>
          <a:xfrm>
            <a:off x="2332408" y="1603745"/>
            <a:ext cx="65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s3://</a:t>
            </a:r>
            <a:endParaRPr sz="1000">
              <a:latin typeface="Calibri"/>
              <a:ea typeface="Calibri"/>
              <a:cs typeface="Calibri"/>
              <a:sym typeface="Calibri"/>
            </a:endParaRPr>
          </a:p>
        </p:txBody>
      </p:sp>
      <p:cxnSp>
        <p:nvCxnSpPr>
          <p:cNvPr id="1893" name="Google Shape;1893;p87"/>
          <p:cNvCxnSpPr>
            <a:stCxn id="1860" idx="2"/>
            <a:endCxn id="1880" idx="1"/>
          </p:cNvCxnSpPr>
          <p:nvPr/>
        </p:nvCxnSpPr>
        <p:spPr>
          <a:xfrm flipH="1" rot="10800000">
            <a:off x="1554275" y="2512025"/>
            <a:ext cx="1213800" cy="678900"/>
          </a:xfrm>
          <a:prstGeom prst="bentConnector3">
            <a:avLst>
              <a:gd fmla="val 50003" name="adj1"/>
            </a:avLst>
          </a:prstGeom>
          <a:noFill/>
          <a:ln cap="flat" cmpd="sng" w="9525">
            <a:solidFill>
              <a:schemeClr val="dk2"/>
            </a:solidFill>
            <a:prstDash val="dash"/>
            <a:round/>
            <a:headEnd len="med" w="med" type="none"/>
            <a:tailEnd len="med" w="med" type="triangle"/>
          </a:ln>
        </p:spPr>
      </p:cxnSp>
      <p:cxnSp>
        <p:nvCxnSpPr>
          <p:cNvPr id="1894" name="Google Shape;1894;p87"/>
          <p:cNvCxnSpPr>
            <a:stCxn id="1860" idx="2"/>
            <a:endCxn id="1895" idx="1"/>
          </p:cNvCxnSpPr>
          <p:nvPr/>
        </p:nvCxnSpPr>
        <p:spPr>
          <a:xfrm>
            <a:off x="1554275" y="3190925"/>
            <a:ext cx="1073100" cy="594600"/>
          </a:xfrm>
          <a:prstGeom prst="bentConnector3">
            <a:avLst>
              <a:gd fmla="val 56551" name="adj1"/>
            </a:avLst>
          </a:prstGeom>
          <a:noFill/>
          <a:ln cap="flat" cmpd="sng" w="9525">
            <a:solidFill>
              <a:schemeClr val="dk2"/>
            </a:solidFill>
            <a:prstDash val="dash"/>
            <a:round/>
            <a:headEnd len="med" w="med" type="none"/>
            <a:tailEnd len="med" w="med" type="triangle"/>
          </a:ln>
        </p:spPr>
      </p:cxnSp>
      <p:cxnSp>
        <p:nvCxnSpPr>
          <p:cNvPr id="1896" name="Google Shape;1896;p87"/>
          <p:cNvCxnSpPr/>
          <p:nvPr/>
        </p:nvCxnSpPr>
        <p:spPr>
          <a:xfrm rot="10800000">
            <a:off x="2157425" y="1555800"/>
            <a:ext cx="7500" cy="265200"/>
          </a:xfrm>
          <a:prstGeom prst="straightConnector1">
            <a:avLst/>
          </a:prstGeom>
          <a:noFill/>
          <a:ln cap="flat" cmpd="sng" w="9525">
            <a:solidFill>
              <a:schemeClr val="dk2"/>
            </a:solidFill>
            <a:prstDash val="solid"/>
            <a:round/>
            <a:headEnd len="med" w="med" type="none"/>
            <a:tailEnd len="med" w="med" type="triangle"/>
          </a:ln>
        </p:spPr>
      </p:cxnSp>
      <p:sp>
        <p:nvSpPr>
          <p:cNvPr id="1897" name="Google Shape;1897;p87"/>
          <p:cNvSpPr/>
          <p:nvPr/>
        </p:nvSpPr>
        <p:spPr>
          <a:xfrm>
            <a:off x="4777688" y="3233725"/>
            <a:ext cx="962100" cy="10638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400TB</a:t>
            </a:r>
            <a:endParaRPr sz="1200">
              <a:latin typeface="Roboto"/>
              <a:ea typeface="Roboto"/>
              <a:cs typeface="Roboto"/>
              <a:sym typeface="Roboto"/>
            </a:endParaRPr>
          </a:p>
        </p:txBody>
      </p:sp>
      <p:sp>
        <p:nvSpPr>
          <p:cNvPr id="1895" name="Google Shape;1895;p87"/>
          <p:cNvSpPr/>
          <p:nvPr/>
        </p:nvSpPr>
        <p:spPr>
          <a:xfrm>
            <a:off x="2627350" y="3142425"/>
            <a:ext cx="3222000" cy="1286100"/>
          </a:xfrm>
          <a:prstGeom prst="roundRect">
            <a:avLst>
              <a:gd fmla="val 16667" name="adj"/>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8" name="Google Shape;1898;p87"/>
          <p:cNvSpPr txBox="1"/>
          <p:nvPr/>
        </p:nvSpPr>
        <p:spPr>
          <a:xfrm>
            <a:off x="6255462" y="3351205"/>
            <a:ext cx="87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899" name="Google Shape;1899;p87"/>
          <p:cNvSpPr/>
          <p:nvPr/>
        </p:nvSpPr>
        <p:spPr>
          <a:xfrm>
            <a:off x="3736888" y="3233725"/>
            <a:ext cx="962100" cy="10638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400TB</a:t>
            </a:r>
            <a:endParaRPr sz="1200">
              <a:latin typeface="Roboto"/>
              <a:ea typeface="Roboto"/>
              <a:cs typeface="Roboto"/>
              <a:sym typeface="Roboto"/>
            </a:endParaRPr>
          </a:p>
        </p:txBody>
      </p:sp>
      <p:sp>
        <p:nvSpPr>
          <p:cNvPr id="1900" name="Google Shape;1900;p87"/>
          <p:cNvSpPr/>
          <p:nvPr/>
        </p:nvSpPr>
        <p:spPr>
          <a:xfrm>
            <a:off x="2701063" y="3246225"/>
            <a:ext cx="962100" cy="10638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DN</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400TB</a:t>
            </a:r>
            <a:endParaRPr sz="1200">
              <a:latin typeface="Roboto"/>
              <a:ea typeface="Roboto"/>
              <a:cs typeface="Roboto"/>
              <a:sym typeface="Roboto"/>
            </a:endParaRPr>
          </a:p>
        </p:txBody>
      </p:sp>
      <p:pic>
        <p:nvPicPr>
          <p:cNvPr id="1901" name="Google Shape;1901;p87"/>
          <p:cNvPicPr preferRelativeResize="0"/>
          <p:nvPr/>
        </p:nvPicPr>
        <p:blipFill>
          <a:blip r:embed="rId6">
            <a:alphaModFix/>
          </a:blip>
          <a:stretch>
            <a:fillRect/>
          </a:stretch>
        </p:blipFill>
        <p:spPr>
          <a:xfrm>
            <a:off x="7436750" y="3778125"/>
            <a:ext cx="1053150" cy="594600"/>
          </a:xfrm>
          <a:prstGeom prst="rect">
            <a:avLst/>
          </a:prstGeom>
          <a:noFill/>
          <a:ln>
            <a:noFill/>
          </a:ln>
        </p:spPr>
      </p:pic>
      <p:pic>
        <p:nvPicPr>
          <p:cNvPr id="1902" name="Google Shape;1902;p87"/>
          <p:cNvPicPr preferRelativeResize="0"/>
          <p:nvPr/>
        </p:nvPicPr>
        <p:blipFill>
          <a:blip r:embed="rId7">
            <a:alphaModFix/>
          </a:blip>
          <a:stretch>
            <a:fillRect/>
          </a:stretch>
        </p:blipFill>
        <p:spPr>
          <a:xfrm>
            <a:off x="3712800" y="1178350"/>
            <a:ext cx="554100" cy="265200"/>
          </a:xfrm>
          <a:prstGeom prst="rect">
            <a:avLst/>
          </a:prstGeom>
          <a:noFill/>
          <a:ln>
            <a:noFill/>
          </a:ln>
        </p:spPr>
      </p:pic>
      <p:sp>
        <p:nvSpPr>
          <p:cNvPr id="1903" name="Google Shape;1903;p87"/>
          <p:cNvSpPr txBox="1"/>
          <p:nvPr/>
        </p:nvSpPr>
        <p:spPr>
          <a:xfrm>
            <a:off x="4707775" y="1864600"/>
            <a:ext cx="142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Apache Ozone</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1800"/>
              <a:t>CLOUDERA DATA PLATFORM - ENABLING MODERN DATA ARCHITECTURES</a:t>
            </a:r>
            <a:endParaRPr sz="1800"/>
          </a:p>
          <a:p>
            <a:pPr indent="0" lvl="0" marL="0" rtl="0" algn="l">
              <a:spcBef>
                <a:spcPts val="0"/>
              </a:spcBef>
              <a:spcAft>
                <a:spcPts val="0"/>
              </a:spcAft>
              <a:buNone/>
            </a:pPr>
            <a:r>
              <a:t/>
            </a:r>
            <a:endParaRPr sz="1800"/>
          </a:p>
        </p:txBody>
      </p:sp>
      <p:sp>
        <p:nvSpPr>
          <p:cNvPr id="242" name="Google Shape;242;p34"/>
          <p:cNvSpPr/>
          <p:nvPr/>
        </p:nvSpPr>
        <p:spPr>
          <a:xfrm>
            <a:off x="515900" y="2826138"/>
            <a:ext cx="4339500" cy="939000"/>
          </a:xfrm>
          <a:prstGeom prst="rect">
            <a:avLst/>
          </a:prstGeom>
          <a:solidFill>
            <a:srgbClr val="EFEFEF"/>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6"/>
                </a:solidFill>
                <a:latin typeface="Roboto"/>
                <a:ea typeface="Roboto"/>
                <a:cs typeface="Roboto"/>
                <a:sym typeface="Roboto"/>
              </a:rPr>
              <a:t>Data Fabric | Orchestration </a:t>
            </a:r>
            <a:endParaRPr b="1" sz="1000">
              <a:solidFill>
                <a:schemeClr val="accent6"/>
              </a:solidFill>
              <a:latin typeface="Roboto"/>
              <a:ea typeface="Roboto"/>
              <a:cs typeface="Roboto"/>
              <a:sym typeface="Roboto"/>
            </a:endParaRPr>
          </a:p>
        </p:txBody>
      </p:sp>
      <p:sp>
        <p:nvSpPr>
          <p:cNvPr id="243" name="Google Shape;243;p34"/>
          <p:cNvSpPr/>
          <p:nvPr/>
        </p:nvSpPr>
        <p:spPr>
          <a:xfrm>
            <a:off x="515900" y="1811080"/>
            <a:ext cx="4339500" cy="840600"/>
          </a:xfrm>
          <a:prstGeom prst="rect">
            <a:avLst/>
          </a:prstGeom>
          <a:solidFill>
            <a:srgbClr val="F2F2F2"/>
          </a:solidFill>
          <a:ln cap="flat" cmpd="sng" w="9525">
            <a:solidFill>
              <a:schemeClr val="accent3"/>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b="1" lang="en" sz="1000">
                <a:solidFill>
                  <a:schemeClr val="accent6"/>
                </a:solidFill>
                <a:latin typeface="Roboto"/>
                <a:ea typeface="Roboto"/>
                <a:cs typeface="Roboto"/>
                <a:sym typeface="Roboto"/>
              </a:rPr>
              <a:t>Data Lakehouse | Multi-Function Analytics</a:t>
            </a:r>
            <a:endParaRPr b="1" sz="1000">
              <a:solidFill>
                <a:schemeClr val="accent6"/>
              </a:solidFill>
              <a:latin typeface="Roboto"/>
              <a:ea typeface="Roboto"/>
              <a:cs typeface="Roboto"/>
              <a:sym typeface="Roboto"/>
            </a:endParaRPr>
          </a:p>
        </p:txBody>
      </p:sp>
      <p:sp>
        <p:nvSpPr>
          <p:cNvPr id="244" name="Google Shape;244;p34"/>
          <p:cNvSpPr/>
          <p:nvPr/>
        </p:nvSpPr>
        <p:spPr>
          <a:xfrm>
            <a:off x="515900" y="1290900"/>
            <a:ext cx="4339500" cy="348900"/>
          </a:xfrm>
          <a:prstGeom prst="rect">
            <a:avLst/>
          </a:prstGeom>
          <a:solidFill>
            <a:srgbClr val="F2F2F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6"/>
                </a:solidFill>
                <a:latin typeface="Roboto"/>
                <a:ea typeface="Roboto"/>
                <a:cs typeface="Roboto"/>
                <a:sym typeface="Roboto"/>
              </a:rPr>
              <a:t>Data Mesh | Data Applications</a:t>
            </a:r>
            <a:endParaRPr b="1" sz="1000">
              <a:solidFill>
                <a:schemeClr val="accent6"/>
              </a:solidFill>
              <a:latin typeface="Roboto"/>
              <a:ea typeface="Roboto"/>
              <a:cs typeface="Roboto"/>
              <a:sym typeface="Roboto"/>
            </a:endParaRPr>
          </a:p>
        </p:txBody>
      </p:sp>
      <p:sp>
        <p:nvSpPr>
          <p:cNvPr id="245" name="Google Shape;245;p34"/>
          <p:cNvSpPr/>
          <p:nvPr/>
        </p:nvSpPr>
        <p:spPr>
          <a:xfrm>
            <a:off x="624600" y="2138151"/>
            <a:ext cx="724500" cy="417900"/>
          </a:xfrm>
          <a:prstGeom prst="rect">
            <a:avLst/>
          </a:prstGeom>
          <a:noFill/>
          <a:ln cap="flat" cmpd="sng" w="9525">
            <a:solidFill>
              <a:schemeClr val="accent3"/>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Data</a:t>
            </a:r>
            <a:br>
              <a:rPr lang="en" sz="800">
                <a:solidFill>
                  <a:schemeClr val="accent6"/>
                </a:solidFill>
                <a:latin typeface="Roboto"/>
                <a:ea typeface="Roboto"/>
                <a:cs typeface="Roboto"/>
                <a:sym typeface="Roboto"/>
              </a:rPr>
            </a:br>
            <a:r>
              <a:rPr lang="en" sz="800">
                <a:solidFill>
                  <a:schemeClr val="accent6"/>
                </a:solidFill>
                <a:latin typeface="Roboto"/>
                <a:ea typeface="Roboto"/>
                <a:cs typeface="Roboto"/>
                <a:sym typeface="Roboto"/>
              </a:rPr>
              <a:t>Ingestion</a:t>
            </a:r>
            <a:endParaRPr sz="800">
              <a:solidFill>
                <a:schemeClr val="accent6"/>
              </a:solidFill>
              <a:latin typeface="Roboto"/>
              <a:ea typeface="Roboto"/>
              <a:cs typeface="Roboto"/>
              <a:sym typeface="Roboto"/>
            </a:endParaRPr>
          </a:p>
        </p:txBody>
      </p:sp>
      <p:sp>
        <p:nvSpPr>
          <p:cNvPr id="246" name="Google Shape;246;p34"/>
          <p:cNvSpPr/>
          <p:nvPr/>
        </p:nvSpPr>
        <p:spPr>
          <a:xfrm>
            <a:off x="1479881" y="2138151"/>
            <a:ext cx="724500" cy="417900"/>
          </a:xfrm>
          <a:prstGeom prst="rect">
            <a:avLst/>
          </a:prstGeom>
          <a:noFill/>
          <a:ln cap="flat" cmpd="sng" w="9525">
            <a:solidFill>
              <a:schemeClr val="accent3"/>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Data Transformation</a:t>
            </a:r>
            <a:endParaRPr sz="800">
              <a:solidFill>
                <a:schemeClr val="accent6"/>
              </a:solidFill>
              <a:latin typeface="Roboto"/>
              <a:ea typeface="Roboto"/>
              <a:cs typeface="Roboto"/>
              <a:sym typeface="Roboto"/>
            </a:endParaRPr>
          </a:p>
        </p:txBody>
      </p:sp>
      <p:sp>
        <p:nvSpPr>
          <p:cNvPr id="247" name="Google Shape;247;p34"/>
          <p:cNvSpPr/>
          <p:nvPr/>
        </p:nvSpPr>
        <p:spPr>
          <a:xfrm>
            <a:off x="2335162" y="2138151"/>
            <a:ext cx="724500" cy="417900"/>
          </a:xfrm>
          <a:prstGeom prst="rect">
            <a:avLst/>
          </a:prstGeom>
          <a:noFill/>
          <a:ln cap="flat" cmpd="sng" w="9525">
            <a:solidFill>
              <a:schemeClr val="accent3"/>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Data Warehousing</a:t>
            </a:r>
            <a:endParaRPr sz="800">
              <a:solidFill>
                <a:schemeClr val="accent6"/>
              </a:solidFill>
              <a:latin typeface="Roboto"/>
              <a:ea typeface="Roboto"/>
              <a:cs typeface="Roboto"/>
              <a:sym typeface="Roboto"/>
            </a:endParaRPr>
          </a:p>
        </p:txBody>
      </p:sp>
      <p:sp>
        <p:nvSpPr>
          <p:cNvPr id="248" name="Google Shape;248;p34"/>
          <p:cNvSpPr/>
          <p:nvPr/>
        </p:nvSpPr>
        <p:spPr>
          <a:xfrm>
            <a:off x="3190444" y="2138151"/>
            <a:ext cx="724500" cy="417900"/>
          </a:xfrm>
          <a:prstGeom prst="rect">
            <a:avLst/>
          </a:prstGeom>
          <a:noFill/>
          <a:ln cap="flat" cmpd="sng" w="9525">
            <a:solidFill>
              <a:schemeClr val="accent3"/>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Streaming Analytics</a:t>
            </a:r>
            <a:endParaRPr sz="800">
              <a:solidFill>
                <a:schemeClr val="accent6"/>
              </a:solidFill>
              <a:latin typeface="Roboto"/>
              <a:ea typeface="Roboto"/>
              <a:cs typeface="Roboto"/>
              <a:sym typeface="Roboto"/>
            </a:endParaRPr>
          </a:p>
        </p:txBody>
      </p:sp>
      <p:sp>
        <p:nvSpPr>
          <p:cNvPr id="249" name="Google Shape;249;p34"/>
          <p:cNvSpPr/>
          <p:nvPr/>
        </p:nvSpPr>
        <p:spPr>
          <a:xfrm>
            <a:off x="4045725" y="2138151"/>
            <a:ext cx="724500" cy="417900"/>
          </a:xfrm>
          <a:prstGeom prst="rect">
            <a:avLst/>
          </a:prstGeom>
          <a:noFill/>
          <a:ln cap="flat" cmpd="sng" w="9525">
            <a:solidFill>
              <a:schemeClr val="accent3"/>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Machine Learning</a:t>
            </a:r>
            <a:endParaRPr sz="800">
              <a:solidFill>
                <a:schemeClr val="accent6"/>
              </a:solidFill>
              <a:latin typeface="Roboto"/>
              <a:ea typeface="Roboto"/>
              <a:cs typeface="Roboto"/>
              <a:sym typeface="Roboto"/>
            </a:endParaRPr>
          </a:p>
        </p:txBody>
      </p:sp>
      <p:cxnSp>
        <p:nvCxnSpPr>
          <p:cNvPr id="250" name="Google Shape;250;p34"/>
          <p:cNvCxnSpPr>
            <a:stCxn id="245" idx="3"/>
            <a:endCxn id="246" idx="1"/>
          </p:cNvCxnSpPr>
          <p:nvPr/>
        </p:nvCxnSpPr>
        <p:spPr>
          <a:xfrm>
            <a:off x="1349100" y="2347101"/>
            <a:ext cx="130800" cy="0"/>
          </a:xfrm>
          <a:prstGeom prst="straightConnector1">
            <a:avLst/>
          </a:prstGeom>
          <a:noFill/>
          <a:ln cap="flat" cmpd="sng" w="9525">
            <a:solidFill>
              <a:srgbClr val="BFBFBF"/>
            </a:solidFill>
            <a:prstDash val="solid"/>
            <a:round/>
            <a:headEnd len="med" w="med" type="none"/>
            <a:tailEnd len="med" w="med" type="stealth"/>
          </a:ln>
        </p:spPr>
      </p:cxnSp>
      <p:cxnSp>
        <p:nvCxnSpPr>
          <p:cNvPr id="251" name="Google Shape;251;p34"/>
          <p:cNvCxnSpPr/>
          <p:nvPr/>
        </p:nvCxnSpPr>
        <p:spPr>
          <a:xfrm>
            <a:off x="2204375" y="2336503"/>
            <a:ext cx="130800" cy="0"/>
          </a:xfrm>
          <a:prstGeom prst="straightConnector1">
            <a:avLst/>
          </a:prstGeom>
          <a:noFill/>
          <a:ln cap="flat" cmpd="sng" w="9525">
            <a:solidFill>
              <a:srgbClr val="BFBFBF"/>
            </a:solidFill>
            <a:prstDash val="solid"/>
            <a:round/>
            <a:headEnd len="med" w="med" type="none"/>
            <a:tailEnd len="med" w="med" type="stealth"/>
          </a:ln>
        </p:spPr>
      </p:cxnSp>
      <p:cxnSp>
        <p:nvCxnSpPr>
          <p:cNvPr id="252" name="Google Shape;252;p34"/>
          <p:cNvCxnSpPr/>
          <p:nvPr/>
        </p:nvCxnSpPr>
        <p:spPr>
          <a:xfrm>
            <a:off x="3059650" y="2336503"/>
            <a:ext cx="130800" cy="0"/>
          </a:xfrm>
          <a:prstGeom prst="straightConnector1">
            <a:avLst/>
          </a:prstGeom>
          <a:noFill/>
          <a:ln cap="flat" cmpd="sng" w="9525">
            <a:solidFill>
              <a:srgbClr val="BFBFBF"/>
            </a:solidFill>
            <a:prstDash val="solid"/>
            <a:round/>
            <a:headEnd len="med" w="med" type="none"/>
            <a:tailEnd len="med" w="med" type="stealth"/>
          </a:ln>
        </p:spPr>
      </p:cxnSp>
      <p:cxnSp>
        <p:nvCxnSpPr>
          <p:cNvPr id="253" name="Google Shape;253;p34"/>
          <p:cNvCxnSpPr/>
          <p:nvPr/>
        </p:nvCxnSpPr>
        <p:spPr>
          <a:xfrm>
            <a:off x="3914925" y="2336503"/>
            <a:ext cx="130800" cy="0"/>
          </a:xfrm>
          <a:prstGeom prst="straightConnector1">
            <a:avLst/>
          </a:prstGeom>
          <a:noFill/>
          <a:ln cap="flat" cmpd="sng" w="9525">
            <a:solidFill>
              <a:srgbClr val="BFBFBF"/>
            </a:solidFill>
            <a:prstDash val="solid"/>
            <a:round/>
            <a:headEnd len="med" w="med" type="none"/>
            <a:tailEnd len="med" w="med" type="stealth"/>
          </a:ln>
        </p:spPr>
      </p:cxnSp>
      <p:sp>
        <p:nvSpPr>
          <p:cNvPr id="254" name="Google Shape;254;p34"/>
          <p:cNvSpPr/>
          <p:nvPr/>
        </p:nvSpPr>
        <p:spPr>
          <a:xfrm>
            <a:off x="624600" y="3177613"/>
            <a:ext cx="912900" cy="478500"/>
          </a:xfrm>
          <a:prstGeom prst="rect">
            <a:avLst/>
          </a:prstGeom>
          <a:noFill/>
          <a:ln cap="flat" cmpd="sng" w="9525">
            <a:solidFill>
              <a:srgbClr val="6AA84F"/>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Data</a:t>
            </a:r>
            <a:br>
              <a:rPr lang="en" sz="800">
                <a:solidFill>
                  <a:schemeClr val="accent6"/>
                </a:solidFill>
                <a:latin typeface="Roboto"/>
                <a:ea typeface="Roboto"/>
                <a:cs typeface="Roboto"/>
                <a:sym typeface="Roboto"/>
              </a:rPr>
            </a:br>
            <a:r>
              <a:rPr lang="en" sz="800">
                <a:solidFill>
                  <a:schemeClr val="accent6"/>
                </a:solidFill>
                <a:latin typeface="Roboto"/>
                <a:ea typeface="Roboto"/>
                <a:cs typeface="Roboto"/>
                <a:sym typeface="Roboto"/>
              </a:rPr>
              <a:t>Catalog</a:t>
            </a:r>
            <a:endParaRPr sz="800">
              <a:solidFill>
                <a:schemeClr val="accent6"/>
              </a:solidFill>
              <a:latin typeface="Roboto"/>
              <a:ea typeface="Roboto"/>
              <a:cs typeface="Roboto"/>
              <a:sym typeface="Roboto"/>
            </a:endParaRPr>
          </a:p>
        </p:txBody>
      </p:sp>
      <p:sp>
        <p:nvSpPr>
          <p:cNvPr id="255" name="Google Shape;255;p34"/>
          <p:cNvSpPr/>
          <p:nvPr/>
        </p:nvSpPr>
        <p:spPr>
          <a:xfrm>
            <a:off x="1702200" y="3177613"/>
            <a:ext cx="912900" cy="478500"/>
          </a:xfrm>
          <a:prstGeom prst="rect">
            <a:avLst/>
          </a:prstGeom>
          <a:noFill/>
          <a:ln cap="flat" cmpd="sng" w="9525">
            <a:solidFill>
              <a:srgbClr val="6AA84F"/>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Security, Governance and Lineage</a:t>
            </a:r>
            <a:endParaRPr sz="800">
              <a:solidFill>
                <a:schemeClr val="accent6"/>
              </a:solidFill>
              <a:latin typeface="Roboto"/>
              <a:ea typeface="Roboto"/>
              <a:cs typeface="Roboto"/>
              <a:sym typeface="Roboto"/>
            </a:endParaRPr>
          </a:p>
        </p:txBody>
      </p:sp>
      <p:sp>
        <p:nvSpPr>
          <p:cNvPr id="256" name="Google Shape;256;p34"/>
          <p:cNvSpPr/>
          <p:nvPr/>
        </p:nvSpPr>
        <p:spPr>
          <a:xfrm>
            <a:off x="2779800" y="3177613"/>
            <a:ext cx="912900" cy="478500"/>
          </a:xfrm>
          <a:prstGeom prst="rect">
            <a:avLst/>
          </a:prstGeom>
          <a:noFill/>
          <a:ln cap="flat" cmpd="sng" w="9525">
            <a:solidFill>
              <a:srgbClr val="6AA84F"/>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Observability</a:t>
            </a:r>
            <a:endParaRPr sz="800">
              <a:solidFill>
                <a:schemeClr val="accent6"/>
              </a:solidFill>
              <a:latin typeface="Roboto"/>
              <a:ea typeface="Roboto"/>
              <a:cs typeface="Roboto"/>
              <a:sym typeface="Roboto"/>
            </a:endParaRPr>
          </a:p>
        </p:txBody>
      </p:sp>
      <p:sp>
        <p:nvSpPr>
          <p:cNvPr id="257" name="Google Shape;257;p34"/>
          <p:cNvSpPr/>
          <p:nvPr/>
        </p:nvSpPr>
        <p:spPr>
          <a:xfrm>
            <a:off x="3857400" y="3177613"/>
            <a:ext cx="912900" cy="478500"/>
          </a:xfrm>
          <a:prstGeom prst="rect">
            <a:avLst/>
          </a:prstGeom>
          <a:noFill/>
          <a:ln cap="flat" cmpd="sng" w="9525">
            <a:solidFill>
              <a:srgbClr val="6AA84F"/>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accent6"/>
                </a:solidFill>
                <a:latin typeface="Roboto"/>
                <a:ea typeface="Roboto"/>
                <a:cs typeface="Roboto"/>
                <a:sym typeface="Roboto"/>
              </a:rPr>
              <a:t>Replication</a:t>
            </a:r>
            <a:endParaRPr sz="800">
              <a:solidFill>
                <a:schemeClr val="accent6"/>
              </a:solidFill>
              <a:latin typeface="Roboto"/>
              <a:ea typeface="Roboto"/>
              <a:cs typeface="Roboto"/>
              <a:sym typeface="Roboto"/>
            </a:endParaRPr>
          </a:p>
        </p:txBody>
      </p:sp>
      <p:sp>
        <p:nvSpPr>
          <p:cNvPr id="258" name="Google Shape;258;p34"/>
          <p:cNvSpPr txBox="1"/>
          <p:nvPr>
            <p:ph idx="4294967295" type="body"/>
          </p:nvPr>
        </p:nvSpPr>
        <p:spPr>
          <a:xfrm>
            <a:off x="5001750" y="1290900"/>
            <a:ext cx="4018200" cy="707100"/>
          </a:xfrm>
          <a:prstGeom prst="rect">
            <a:avLst/>
          </a:prstGeom>
        </p:spPr>
        <p:txBody>
          <a:bodyPr anchorCtr="0" anchor="ctr" bIns="0" lIns="91425" spcFirstLastPara="1" rIns="91425" wrap="square" tIns="0">
            <a:noAutofit/>
          </a:bodyPr>
          <a:lstStyle/>
          <a:p>
            <a:pPr indent="0" lvl="0" marL="0" rtl="0" algn="l">
              <a:spcBef>
                <a:spcPts val="500"/>
              </a:spcBef>
              <a:spcAft>
                <a:spcPts val="0"/>
              </a:spcAft>
              <a:buNone/>
            </a:pPr>
            <a:r>
              <a:rPr i="1" lang="en" sz="1000">
                <a:solidFill>
                  <a:schemeClr val="accent6"/>
                </a:solidFill>
              </a:rPr>
              <a:t>Distributed </a:t>
            </a:r>
            <a:r>
              <a:rPr i="1" lang="en" sz="1000">
                <a:solidFill>
                  <a:schemeClr val="accent1"/>
                </a:solidFill>
              </a:rPr>
              <a:t>data products oriented</a:t>
            </a:r>
            <a:r>
              <a:rPr i="1" lang="en" sz="1000">
                <a:solidFill>
                  <a:schemeClr val="lt1"/>
                </a:solidFill>
              </a:rPr>
              <a:t> a</a:t>
            </a:r>
            <a:r>
              <a:rPr i="1" lang="en" sz="1000">
                <a:solidFill>
                  <a:schemeClr val="accent6"/>
                </a:solidFill>
              </a:rPr>
              <a:t>round domains and owned by independent cross-functional teams who have embedded data engineers and data product owners, using</a:t>
            </a:r>
            <a:r>
              <a:rPr i="1" lang="en" sz="1000">
                <a:solidFill>
                  <a:schemeClr val="lt1"/>
                </a:solidFill>
              </a:rPr>
              <a:t> </a:t>
            </a:r>
            <a:r>
              <a:rPr i="1" lang="en" sz="1000">
                <a:solidFill>
                  <a:schemeClr val="accent1"/>
                </a:solidFill>
              </a:rPr>
              <a:t>common data infrastructure as a platform to host, prep and serve their data assets</a:t>
            </a:r>
            <a:r>
              <a:rPr i="1" lang="en" sz="1000">
                <a:solidFill>
                  <a:schemeClr val="lt1"/>
                </a:solidFill>
              </a:rPr>
              <a:t>.</a:t>
            </a:r>
            <a:endParaRPr i="1" sz="1000">
              <a:solidFill>
                <a:schemeClr val="lt1"/>
              </a:solidFill>
            </a:endParaRPr>
          </a:p>
        </p:txBody>
      </p:sp>
      <p:sp>
        <p:nvSpPr>
          <p:cNvPr id="259" name="Google Shape;259;p34"/>
          <p:cNvSpPr txBox="1"/>
          <p:nvPr>
            <p:ph idx="4294967295" type="body"/>
          </p:nvPr>
        </p:nvSpPr>
        <p:spPr>
          <a:xfrm>
            <a:off x="5001750" y="1963475"/>
            <a:ext cx="3808200" cy="7071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i="1" lang="en" sz="1000">
                <a:solidFill>
                  <a:schemeClr val="accent6"/>
                </a:solidFill>
              </a:rPr>
              <a:t>Integrates and unifies the capabilities of data warehouses and data lakes, aiming to support AI, BI, ML and data engineering </a:t>
            </a:r>
            <a:r>
              <a:rPr i="1" lang="en" sz="1000">
                <a:solidFill>
                  <a:schemeClr val="accent1"/>
                </a:solidFill>
              </a:rPr>
              <a:t>(“multifunction analytics”) on a the same data set </a:t>
            </a:r>
            <a:endParaRPr i="1" sz="1000">
              <a:solidFill>
                <a:schemeClr val="accent6"/>
              </a:solidFill>
            </a:endParaRPr>
          </a:p>
          <a:p>
            <a:pPr indent="0" lvl="0" marL="0" rtl="0" algn="l">
              <a:spcBef>
                <a:spcPts val="500"/>
              </a:spcBef>
              <a:spcAft>
                <a:spcPts val="0"/>
              </a:spcAft>
              <a:buNone/>
            </a:pPr>
            <a:r>
              <a:t/>
            </a:r>
            <a:endParaRPr i="1" sz="1000">
              <a:solidFill>
                <a:schemeClr val="accent6"/>
              </a:solidFill>
            </a:endParaRPr>
          </a:p>
        </p:txBody>
      </p:sp>
      <p:sp>
        <p:nvSpPr>
          <p:cNvPr id="260" name="Google Shape;260;p34"/>
          <p:cNvSpPr txBox="1"/>
          <p:nvPr>
            <p:ph idx="4294967295" type="body"/>
          </p:nvPr>
        </p:nvSpPr>
        <p:spPr>
          <a:xfrm>
            <a:off x="5001750" y="2885825"/>
            <a:ext cx="3808200" cy="478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i="1" lang="en" sz="1000">
                <a:solidFill>
                  <a:schemeClr val="accent1"/>
                </a:solidFill>
              </a:rPr>
              <a:t>Dynamically orchestrating disparate data sources intelligently and securely in a self-service manner, </a:t>
            </a:r>
            <a:r>
              <a:rPr i="1" lang="en" sz="1000">
                <a:solidFill>
                  <a:schemeClr val="accent6"/>
                </a:solidFill>
              </a:rPr>
              <a:t>leveraging data platforms to deliver integrated and trusted data to support various applications, analytics and other workloads</a:t>
            </a:r>
            <a:endParaRPr i="1" sz="1000">
              <a:solidFill>
                <a:schemeClr val="accent6"/>
              </a:solidFill>
            </a:endParaRPr>
          </a:p>
        </p:txBody>
      </p:sp>
      <p:sp>
        <p:nvSpPr>
          <p:cNvPr id="261" name="Google Shape;261;p34"/>
          <p:cNvSpPr/>
          <p:nvPr/>
        </p:nvSpPr>
        <p:spPr>
          <a:xfrm>
            <a:off x="515900" y="3932950"/>
            <a:ext cx="4339500" cy="616800"/>
          </a:xfrm>
          <a:prstGeom prst="rect">
            <a:avLst/>
          </a:prstGeom>
          <a:solidFill>
            <a:srgbClr val="F3F3F3"/>
          </a:solidFill>
          <a:ln cap="flat" cmpd="sng" w="9525">
            <a:solidFill>
              <a:srgbClr val="A5A5A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6"/>
                </a:solidFill>
                <a:latin typeface="Roboto"/>
                <a:ea typeface="Roboto"/>
                <a:cs typeface="Roboto"/>
                <a:sym typeface="Roboto"/>
              </a:rPr>
              <a:t>Hybrid On-premise Data Center &amp; Multi-Cloud Platforms</a:t>
            </a:r>
            <a:endParaRPr b="1" sz="1000">
              <a:solidFill>
                <a:schemeClr val="accent6"/>
              </a:solidFill>
              <a:latin typeface="Roboto"/>
              <a:ea typeface="Roboto"/>
              <a:cs typeface="Roboto"/>
              <a:sym typeface="Roboto"/>
            </a:endParaRPr>
          </a:p>
        </p:txBody>
      </p:sp>
      <p:sp>
        <p:nvSpPr>
          <p:cNvPr id="262" name="Google Shape;262;p34"/>
          <p:cNvSpPr/>
          <p:nvPr/>
        </p:nvSpPr>
        <p:spPr>
          <a:xfrm>
            <a:off x="2479750" y="4182075"/>
            <a:ext cx="579900" cy="348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rgbClr val="7F7F7F"/>
                </a:solidFill>
                <a:latin typeface="Roboto"/>
                <a:ea typeface="Roboto"/>
                <a:cs typeface="Roboto"/>
                <a:sym typeface="Roboto"/>
              </a:rPr>
              <a:t>Private Cloud</a:t>
            </a:r>
            <a:endParaRPr b="1" sz="800">
              <a:solidFill>
                <a:srgbClr val="7F7F7F"/>
              </a:solidFill>
              <a:latin typeface="Roboto"/>
              <a:ea typeface="Roboto"/>
              <a:cs typeface="Roboto"/>
              <a:sym typeface="Roboto"/>
            </a:endParaRPr>
          </a:p>
        </p:txBody>
      </p:sp>
      <p:sp>
        <p:nvSpPr>
          <p:cNvPr id="263" name="Google Shape;263;p34"/>
          <p:cNvSpPr txBox="1"/>
          <p:nvPr>
            <p:ph idx="4294967295" type="body"/>
          </p:nvPr>
        </p:nvSpPr>
        <p:spPr>
          <a:xfrm>
            <a:off x="5001750" y="3808900"/>
            <a:ext cx="3452100" cy="6168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i="1" lang="en" sz="1000">
                <a:solidFill>
                  <a:schemeClr val="accent6"/>
                </a:solidFill>
              </a:rPr>
              <a:t>Hybrid &amp; Multi-Cloud: </a:t>
            </a:r>
            <a:r>
              <a:rPr i="1" lang="en" sz="1000">
                <a:solidFill>
                  <a:schemeClr val="accent1"/>
                </a:solidFill>
              </a:rPr>
              <a:t>consistent experience across all environments</a:t>
            </a:r>
            <a:endParaRPr i="1" sz="1000">
              <a:solidFill>
                <a:schemeClr val="accent1"/>
              </a:solidFill>
            </a:endParaRPr>
          </a:p>
        </p:txBody>
      </p:sp>
      <p:sp>
        <p:nvSpPr>
          <p:cNvPr id="264" name="Google Shape;264;p34"/>
          <p:cNvSpPr/>
          <p:nvPr/>
        </p:nvSpPr>
        <p:spPr>
          <a:xfrm>
            <a:off x="2022550" y="4182075"/>
            <a:ext cx="579900" cy="348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rgbClr val="7F7F7F"/>
                </a:solidFill>
                <a:latin typeface="Roboto"/>
                <a:ea typeface="Roboto"/>
                <a:cs typeface="Roboto"/>
                <a:sym typeface="Roboto"/>
              </a:rPr>
              <a:t>Public</a:t>
            </a:r>
            <a:endParaRPr b="1" sz="800">
              <a:solidFill>
                <a:srgbClr val="7F7F7F"/>
              </a:solidFill>
              <a:latin typeface="Roboto"/>
              <a:ea typeface="Roboto"/>
              <a:cs typeface="Roboto"/>
              <a:sym typeface="Roboto"/>
            </a:endParaRPr>
          </a:p>
          <a:p>
            <a:pPr indent="0" lvl="0" marL="0" rtl="0" algn="ctr">
              <a:spcBef>
                <a:spcPts val="0"/>
              </a:spcBef>
              <a:spcAft>
                <a:spcPts val="0"/>
              </a:spcAft>
              <a:buNone/>
            </a:pPr>
            <a:r>
              <a:rPr b="1" lang="en" sz="800">
                <a:solidFill>
                  <a:srgbClr val="7F7F7F"/>
                </a:solidFill>
                <a:latin typeface="Roboto"/>
                <a:ea typeface="Roboto"/>
                <a:cs typeface="Roboto"/>
                <a:sym typeface="Roboto"/>
              </a:rPr>
              <a:t>Cloud</a:t>
            </a:r>
            <a:endParaRPr b="1" sz="800">
              <a:solidFill>
                <a:srgbClr val="7F7F7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88"/>
          <p:cNvSpPr/>
          <p:nvPr/>
        </p:nvSpPr>
        <p:spPr>
          <a:xfrm>
            <a:off x="1255025" y="3135350"/>
            <a:ext cx="7616400" cy="17205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8"/>
          <p:cNvSpPr/>
          <p:nvPr/>
        </p:nvSpPr>
        <p:spPr>
          <a:xfrm>
            <a:off x="2417225" y="876674"/>
            <a:ext cx="5430600" cy="18732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8"/>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CDP PRIVATE CLOUD BASE WITH OZONE + EXPERIENCES</a:t>
            </a:r>
            <a:endParaRPr/>
          </a:p>
        </p:txBody>
      </p:sp>
      <p:sp>
        <p:nvSpPr>
          <p:cNvPr id="1911" name="Google Shape;1911;p88"/>
          <p:cNvSpPr/>
          <p:nvPr/>
        </p:nvSpPr>
        <p:spPr>
          <a:xfrm>
            <a:off x="2699775" y="984277"/>
            <a:ext cx="5016000" cy="231900"/>
          </a:xfrm>
          <a:prstGeom prst="roundRect">
            <a:avLst>
              <a:gd fmla="val 2965" name="adj"/>
            </a:avLst>
          </a:prstGeom>
          <a:solidFill>
            <a:srgbClr val="F2F2F2">
              <a:alpha val="77650"/>
            </a:srgbClr>
          </a:solidFill>
          <a:ln cap="flat" cmpd="sng" w="19050">
            <a:solidFill>
              <a:schemeClr val="dk2"/>
            </a:solidFill>
            <a:prstDash val="solid"/>
            <a:round/>
            <a:headEnd len="sm" w="sm" type="none"/>
            <a:tailEnd len="sm" w="sm" type="none"/>
          </a:ln>
        </p:spPr>
        <p:txBody>
          <a:bodyPr anchorCtr="0" anchor="t"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rPr b="1" lang="en" sz="1100">
                <a:solidFill>
                  <a:schemeClr val="dk2"/>
                </a:solidFill>
                <a:latin typeface="Roboto Light"/>
                <a:ea typeface="Roboto Light"/>
                <a:cs typeface="Roboto Light"/>
                <a:sym typeface="Roboto Light"/>
              </a:rPr>
              <a:t>Control Plane</a:t>
            </a:r>
            <a:endParaRPr sz="1100">
              <a:solidFill>
                <a:schemeClr val="dk2"/>
              </a:solidFill>
              <a:latin typeface="Roboto Light"/>
              <a:ea typeface="Roboto Light"/>
              <a:cs typeface="Roboto Light"/>
              <a:sym typeface="Roboto Light"/>
            </a:endParaRPr>
          </a:p>
        </p:txBody>
      </p:sp>
      <p:grpSp>
        <p:nvGrpSpPr>
          <p:cNvPr id="1912" name="Google Shape;1912;p88"/>
          <p:cNvGrpSpPr/>
          <p:nvPr/>
        </p:nvGrpSpPr>
        <p:grpSpPr>
          <a:xfrm>
            <a:off x="2699775" y="1270726"/>
            <a:ext cx="884330" cy="1083511"/>
            <a:chOff x="576689" y="1234288"/>
            <a:chExt cx="865209" cy="1353712"/>
          </a:xfrm>
        </p:grpSpPr>
        <p:sp>
          <p:nvSpPr>
            <p:cNvPr id="1913" name="Google Shape;1913;p88"/>
            <p:cNvSpPr/>
            <p:nvPr/>
          </p:nvSpPr>
          <p:spPr>
            <a:xfrm>
              <a:off x="576698" y="1234288"/>
              <a:ext cx="865200" cy="3849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rPr b="1" lang="en" sz="1000">
                  <a:solidFill>
                    <a:schemeClr val="dk2"/>
                  </a:solidFill>
                  <a:latin typeface="Roboto Light"/>
                  <a:ea typeface="Roboto Light"/>
                  <a:cs typeface="Roboto Light"/>
                  <a:sym typeface="Roboto Light"/>
                </a:rPr>
                <a:t>Data Catalog</a:t>
              </a:r>
              <a:endParaRPr sz="1000">
                <a:solidFill>
                  <a:schemeClr val="dk2"/>
                </a:solidFill>
                <a:latin typeface="Roboto Light"/>
                <a:ea typeface="Roboto Light"/>
                <a:cs typeface="Roboto Light"/>
                <a:sym typeface="Roboto Light"/>
              </a:endParaRPr>
            </a:p>
          </p:txBody>
        </p:sp>
        <p:sp>
          <p:nvSpPr>
            <p:cNvPr id="1914" name="Google Shape;1914;p88"/>
            <p:cNvSpPr/>
            <p:nvPr/>
          </p:nvSpPr>
          <p:spPr>
            <a:xfrm>
              <a:off x="576693" y="1708395"/>
              <a:ext cx="865200" cy="3849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rPr b="1" lang="en" sz="1000">
                  <a:solidFill>
                    <a:schemeClr val="dk2"/>
                  </a:solidFill>
                  <a:latin typeface="Roboto Light"/>
                  <a:ea typeface="Roboto Light"/>
                  <a:cs typeface="Roboto Light"/>
                  <a:sym typeface="Roboto Light"/>
                </a:rPr>
                <a:t>Workload Manager</a:t>
              </a:r>
              <a:endParaRPr sz="1000">
                <a:solidFill>
                  <a:schemeClr val="dk2"/>
                </a:solidFill>
                <a:latin typeface="Roboto Light"/>
                <a:ea typeface="Roboto Light"/>
                <a:cs typeface="Roboto Light"/>
                <a:sym typeface="Roboto Light"/>
              </a:endParaRPr>
            </a:p>
          </p:txBody>
        </p:sp>
        <p:sp>
          <p:nvSpPr>
            <p:cNvPr id="1915" name="Google Shape;1915;p88"/>
            <p:cNvSpPr/>
            <p:nvPr/>
          </p:nvSpPr>
          <p:spPr>
            <a:xfrm>
              <a:off x="576689" y="2203101"/>
              <a:ext cx="865200" cy="3849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rPr b="1" lang="en" sz="1000">
                  <a:solidFill>
                    <a:schemeClr val="dk2"/>
                  </a:solidFill>
                  <a:latin typeface="Roboto Light"/>
                  <a:ea typeface="Roboto Light"/>
                  <a:cs typeface="Roboto Light"/>
                  <a:sym typeface="Roboto Light"/>
                </a:rPr>
                <a:t>Replication Manager</a:t>
              </a:r>
              <a:endParaRPr sz="1000">
                <a:solidFill>
                  <a:schemeClr val="dk2"/>
                </a:solidFill>
                <a:latin typeface="Roboto Light"/>
                <a:ea typeface="Roboto Light"/>
                <a:cs typeface="Roboto Light"/>
                <a:sym typeface="Roboto Light"/>
              </a:endParaRPr>
            </a:p>
          </p:txBody>
        </p:sp>
      </p:grpSp>
      <p:sp>
        <p:nvSpPr>
          <p:cNvPr id="1916" name="Google Shape;1916;p88"/>
          <p:cNvSpPr/>
          <p:nvPr/>
        </p:nvSpPr>
        <p:spPr>
          <a:xfrm>
            <a:off x="4671440" y="2295759"/>
            <a:ext cx="1890900" cy="315900"/>
          </a:xfrm>
          <a:prstGeom prst="roundRect">
            <a:avLst>
              <a:gd fmla="val 2965" name="adj"/>
            </a:avLst>
          </a:prstGeom>
          <a:noFill/>
          <a:ln cap="flat" cmpd="sng" w="1905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dk1"/>
              </a:buClr>
              <a:buSzPts val="1100"/>
              <a:buFont typeface="Roboto"/>
              <a:buNone/>
            </a:pPr>
            <a:r>
              <a:t/>
            </a:r>
            <a:endParaRPr sz="1100">
              <a:solidFill>
                <a:schemeClr val="lt1"/>
              </a:solidFill>
              <a:latin typeface="Roboto Light"/>
              <a:ea typeface="Roboto Light"/>
              <a:cs typeface="Roboto Light"/>
              <a:sym typeface="Roboto Light"/>
            </a:endParaRPr>
          </a:p>
        </p:txBody>
      </p:sp>
      <p:sp>
        <p:nvSpPr>
          <p:cNvPr id="1917" name="Google Shape;1917;p88"/>
          <p:cNvSpPr/>
          <p:nvPr/>
        </p:nvSpPr>
        <p:spPr>
          <a:xfrm>
            <a:off x="3652875" y="1280910"/>
            <a:ext cx="4062900" cy="10836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t"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rPr b="1" lang="en" sz="1100">
                <a:solidFill>
                  <a:schemeClr val="dk2"/>
                </a:solidFill>
                <a:latin typeface="Roboto Light"/>
                <a:ea typeface="Roboto Light"/>
                <a:cs typeface="Roboto Light"/>
                <a:sym typeface="Roboto Light"/>
              </a:rPr>
              <a:t>  Experiences</a:t>
            </a:r>
            <a:endParaRPr sz="1100">
              <a:solidFill>
                <a:schemeClr val="dk2"/>
              </a:solidFill>
              <a:latin typeface="Roboto Light"/>
              <a:ea typeface="Roboto Light"/>
              <a:cs typeface="Roboto Light"/>
              <a:sym typeface="Roboto Light"/>
            </a:endParaRPr>
          </a:p>
        </p:txBody>
      </p:sp>
      <p:sp>
        <p:nvSpPr>
          <p:cNvPr id="1918" name="Google Shape;1918;p88"/>
          <p:cNvSpPr/>
          <p:nvPr/>
        </p:nvSpPr>
        <p:spPr>
          <a:xfrm>
            <a:off x="4312100" y="1766710"/>
            <a:ext cx="828900" cy="5688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t/>
            </a:r>
            <a:endParaRPr sz="1100">
              <a:solidFill>
                <a:schemeClr val="dk2"/>
              </a:solidFill>
              <a:latin typeface="Roboto Light"/>
              <a:ea typeface="Roboto Light"/>
              <a:cs typeface="Roboto Light"/>
              <a:sym typeface="Roboto Light"/>
            </a:endParaRPr>
          </a:p>
        </p:txBody>
      </p:sp>
      <p:sp>
        <p:nvSpPr>
          <p:cNvPr id="1919" name="Google Shape;1919;p88"/>
          <p:cNvSpPr/>
          <p:nvPr/>
        </p:nvSpPr>
        <p:spPr>
          <a:xfrm>
            <a:off x="4246450" y="1656835"/>
            <a:ext cx="828900" cy="5688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050"/>
              <a:buFont typeface="Roboto Light"/>
              <a:buNone/>
            </a:pPr>
            <a:r>
              <a:rPr b="1" lang="en" sz="1000">
                <a:solidFill>
                  <a:schemeClr val="dk2"/>
                </a:solidFill>
                <a:latin typeface="Roboto Light"/>
                <a:ea typeface="Roboto Light"/>
                <a:cs typeface="Roboto Light"/>
                <a:sym typeface="Roboto Light"/>
              </a:rPr>
              <a:t>Machine Learning</a:t>
            </a:r>
            <a:endParaRPr b="1" sz="1000">
              <a:solidFill>
                <a:schemeClr val="dk2"/>
              </a:solidFill>
              <a:latin typeface="Roboto Light"/>
              <a:ea typeface="Roboto Light"/>
              <a:cs typeface="Roboto Light"/>
              <a:sym typeface="Roboto Light"/>
            </a:endParaRPr>
          </a:p>
        </p:txBody>
      </p:sp>
      <p:sp>
        <p:nvSpPr>
          <p:cNvPr id="1920" name="Google Shape;1920;p88"/>
          <p:cNvSpPr/>
          <p:nvPr/>
        </p:nvSpPr>
        <p:spPr>
          <a:xfrm>
            <a:off x="5302700" y="1766710"/>
            <a:ext cx="828900" cy="5688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t/>
            </a:r>
            <a:endParaRPr sz="1100">
              <a:solidFill>
                <a:schemeClr val="dk2"/>
              </a:solidFill>
              <a:latin typeface="Roboto Light"/>
              <a:ea typeface="Roboto Light"/>
              <a:cs typeface="Roboto Light"/>
              <a:sym typeface="Roboto Light"/>
            </a:endParaRPr>
          </a:p>
        </p:txBody>
      </p:sp>
      <p:sp>
        <p:nvSpPr>
          <p:cNvPr id="1921" name="Google Shape;1921;p88"/>
          <p:cNvSpPr/>
          <p:nvPr/>
        </p:nvSpPr>
        <p:spPr>
          <a:xfrm>
            <a:off x="5237050" y="1656835"/>
            <a:ext cx="828900" cy="5688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050"/>
              <a:buFont typeface="Roboto Light"/>
              <a:buNone/>
            </a:pPr>
            <a:r>
              <a:rPr b="1" lang="en" sz="1000">
                <a:solidFill>
                  <a:schemeClr val="dk2"/>
                </a:solidFill>
                <a:latin typeface="Roboto Light"/>
                <a:ea typeface="Roboto Light"/>
                <a:cs typeface="Roboto Light"/>
                <a:sym typeface="Roboto Light"/>
              </a:rPr>
              <a:t>Data Warehouse</a:t>
            </a:r>
            <a:endParaRPr b="1" sz="1000">
              <a:solidFill>
                <a:schemeClr val="dk2"/>
              </a:solidFill>
              <a:latin typeface="Roboto Light"/>
              <a:ea typeface="Roboto Light"/>
              <a:cs typeface="Roboto Light"/>
              <a:sym typeface="Roboto Light"/>
            </a:endParaRPr>
          </a:p>
        </p:txBody>
      </p:sp>
      <p:sp>
        <p:nvSpPr>
          <p:cNvPr id="1922" name="Google Shape;1922;p88"/>
          <p:cNvSpPr/>
          <p:nvPr/>
        </p:nvSpPr>
        <p:spPr>
          <a:xfrm>
            <a:off x="6293300" y="1766710"/>
            <a:ext cx="828900" cy="5688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100"/>
              <a:buFont typeface="Roboto Light"/>
              <a:buNone/>
            </a:pPr>
            <a:r>
              <a:t/>
            </a:r>
            <a:endParaRPr sz="1100">
              <a:solidFill>
                <a:schemeClr val="dk2"/>
              </a:solidFill>
              <a:latin typeface="Roboto Light"/>
              <a:ea typeface="Roboto Light"/>
              <a:cs typeface="Roboto Light"/>
              <a:sym typeface="Roboto Light"/>
            </a:endParaRPr>
          </a:p>
        </p:txBody>
      </p:sp>
      <p:sp>
        <p:nvSpPr>
          <p:cNvPr id="1923" name="Google Shape;1923;p88"/>
          <p:cNvSpPr/>
          <p:nvPr/>
        </p:nvSpPr>
        <p:spPr>
          <a:xfrm>
            <a:off x="6227650" y="1656835"/>
            <a:ext cx="828900" cy="568800"/>
          </a:xfrm>
          <a:prstGeom prst="roundRect">
            <a:avLst>
              <a:gd fmla="val 2965" name="adj"/>
            </a:avLst>
          </a:prstGeom>
          <a:solidFill>
            <a:srgbClr val="F3F3F3"/>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Clr>
                <a:schemeClr val="lt1"/>
              </a:buClr>
              <a:buSzPts val="1050"/>
              <a:buFont typeface="Roboto Light"/>
              <a:buNone/>
            </a:pPr>
            <a:r>
              <a:rPr b="1" lang="en" sz="1000">
                <a:solidFill>
                  <a:schemeClr val="dk2"/>
                </a:solidFill>
                <a:latin typeface="Roboto Light"/>
                <a:ea typeface="Roboto Light"/>
                <a:cs typeface="Roboto Light"/>
                <a:sym typeface="Roboto Light"/>
              </a:rPr>
              <a:t>Data Engineering</a:t>
            </a:r>
            <a:endParaRPr b="1" sz="1000">
              <a:solidFill>
                <a:schemeClr val="dk2"/>
              </a:solidFill>
              <a:latin typeface="Roboto Light"/>
              <a:ea typeface="Roboto Light"/>
              <a:cs typeface="Roboto Light"/>
              <a:sym typeface="Roboto Light"/>
            </a:endParaRPr>
          </a:p>
        </p:txBody>
      </p:sp>
      <p:sp>
        <p:nvSpPr>
          <p:cNvPr id="1924" name="Google Shape;1924;p88"/>
          <p:cNvSpPr/>
          <p:nvPr/>
        </p:nvSpPr>
        <p:spPr>
          <a:xfrm>
            <a:off x="2699775" y="2399310"/>
            <a:ext cx="5016000" cy="265200"/>
          </a:xfrm>
          <a:prstGeom prst="roundRect">
            <a:avLst>
              <a:gd fmla="val 2965" name="adj"/>
            </a:avLst>
          </a:prstGeom>
          <a:solidFill>
            <a:srgbClr val="F3F3F3"/>
          </a:solidFill>
          <a:ln cap="flat" cmpd="sng" w="9525">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666666"/>
                </a:solidFill>
                <a:latin typeface="Roboto"/>
                <a:ea typeface="Roboto"/>
                <a:cs typeface="Roboto"/>
                <a:sym typeface="Roboto"/>
              </a:rPr>
              <a:t>Experiences Compute Service</a:t>
            </a:r>
            <a:endParaRPr sz="800">
              <a:solidFill>
                <a:srgbClr val="666666"/>
              </a:solidFill>
              <a:latin typeface="Roboto"/>
              <a:ea typeface="Roboto"/>
              <a:cs typeface="Roboto"/>
              <a:sym typeface="Roboto"/>
            </a:endParaRPr>
          </a:p>
        </p:txBody>
      </p:sp>
      <p:sp>
        <p:nvSpPr>
          <p:cNvPr id="1925" name="Google Shape;1925;p88"/>
          <p:cNvSpPr txBox="1"/>
          <p:nvPr/>
        </p:nvSpPr>
        <p:spPr>
          <a:xfrm>
            <a:off x="916450" y="1679460"/>
            <a:ext cx="15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PvC Experiences</a:t>
            </a:r>
            <a:endParaRPr>
              <a:latin typeface="Roboto"/>
              <a:ea typeface="Roboto"/>
              <a:cs typeface="Roboto"/>
              <a:sym typeface="Roboto"/>
            </a:endParaRPr>
          </a:p>
        </p:txBody>
      </p:sp>
      <p:sp>
        <p:nvSpPr>
          <p:cNvPr id="1926" name="Google Shape;1926;p88"/>
          <p:cNvSpPr/>
          <p:nvPr/>
        </p:nvSpPr>
        <p:spPr>
          <a:xfrm>
            <a:off x="1954750" y="3637432"/>
            <a:ext cx="6737100" cy="9981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88"/>
          <p:cNvGrpSpPr/>
          <p:nvPr/>
        </p:nvGrpSpPr>
        <p:grpSpPr>
          <a:xfrm>
            <a:off x="4317057" y="3911299"/>
            <a:ext cx="1677137" cy="281220"/>
            <a:chOff x="4366850" y="2534475"/>
            <a:chExt cx="1126200" cy="817500"/>
          </a:xfrm>
        </p:grpSpPr>
        <p:sp>
          <p:nvSpPr>
            <p:cNvPr id="1928" name="Google Shape;1928;p88"/>
            <p:cNvSpPr/>
            <p:nvPr/>
          </p:nvSpPr>
          <p:spPr>
            <a:xfrm>
              <a:off x="4366850" y="25344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8"/>
            <p:cNvSpPr/>
            <p:nvPr/>
          </p:nvSpPr>
          <p:spPr>
            <a:xfrm>
              <a:off x="4519250" y="26868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8"/>
            <p:cNvSpPr/>
            <p:nvPr/>
          </p:nvSpPr>
          <p:spPr>
            <a:xfrm>
              <a:off x="4671650" y="2839275"/>
              <a:ext cx="821400" cy="512700"/>
            </a:xfrm>
            <a:prstGeom prst="rect">
              <a:avLst/>
            </a:prstGeom>
            <a:solidFill>
              <a:schemeClr val="lt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Ozone Manager</a:t>
              </a:r>
              <a:endParaRPr sz="1000">
                <a:latin typeface="Roboto"/>
                <a:ea typeface="Roboto"/>
                <a:cs typeface="Roboto"/>
                <a:sym typeface="Roboto"/>
              </a:endParaRPr>
            </a:p>
          </p:txBody>
        </p:sp>
      </p:grpSp>
      <p:grpSp>
        <p:nvGrpSpPr>
          <p:cNvPr id="1931" name="Google Shape;1931;p88"/>
          <p:cNvGrpSpPr/>
          <p:nvPr/>
        </p:nvGrpSpPr>
        <p:grpSpPr>
          <a:xfrm>
            <a:off x="6428179" y="3895462"/>
            <a:ext cx="1677137" cy="281220"/>
            <a:chOff x="4366850" y="2534475"/>
            <a:chExt cx="1126200" cy="817500"/>
          </a:xfrm>
        </p:grpSpPr>
        <p:sp>
          <p:nvSpPr>
            <p:cNvPr id="1932" name="Google Shape;1932;p88"/>
            <p:cNvSpPr/>
            <p:nvPr/>
          </p:nvSpPr>
          <p:spPr>
            <a:xfrm>
              <a:off x="4366850" y="25344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8"/>
            <p:cNvSpPr/>
            <p:nvPr/>
          </p:nvSpPr>
          <p:spPr>
            <a:xfrm>
              <a:off x="4519250" y="26868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8"/>
            <p:cNvSpPr/>
            <p:nvPr/>
          </p:nvSpPr>
          <p:spPr>
            <a:xfrm>
              <a:off x="4671650" y="2839275"/>
              <a:ext cx="821400" cy="512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SCM</a:t>
              </a:r>
              <a:endParaRPr sz="1000">
                <a:latin typeface="Roboto"/>
                <a:ea typeface="Roboto"/>
                <a:cs typeface="Roboto"/>
                <a:sym typeface="Roboto"/>
              </a:endParaRPr>
            </a:p>
          </p:txBody>
        </p:sp>
      </p:grpSp>
      <p:sp>
        <p:nvSpPr>
          <p:cNvPr id="1935" name="Google Shape;1935;p88"/>
          <p:cNvSpPr/>
          <p:nvPr/>
        </p:nvSpPr>
        <p:spPr>
          <a:xfrm>
            <a:off x="4484298" y="3677800"/>
            <a:ext cx="1341900" cy="11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HttpFs</a:t>
            </a:r>
            <a:endParaRPr sz="800">
              <a:latin typeface="Roboto"/>
              <a:ea typeface="Roboto"/>
              <a:cs typeface="Roboto"/>
              <a:sym typeface="Roboto"/>
            </a:endParaRPr>
          </a:p>
        </p:txBody>
      </p:sp>
      <p:grpSp>
        <p:nvGrpSpPr>
          <p:cNvPr id="1936" name="Google Shape;1936;p88"/>
          <p:cNvGrpSpPr/>
          <p:nvPr/>
        </p:nvGrpSpPr>
        <p:grpSpPr>
          <a:xfrm>
            <a:off x="2102332" y="3667774"/>
            <a:ext cx="1599848" cy="232045"/>
            <a:chOff x="1734325" y="1993900"/>
            <a:chExt cx="1074300" cy="674550"/>
          </a:xfrm>
        </p:grpSpPr>
        <p:sp>
          <p:nvSpPr>
            <p:cNvPr id="1937" name="Google Shape;1937;p88"/>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Ozone S3 Gateway</a:t>
              </a:r>
              <a:endParaRPr sz="1000">
                <a:solidFill>
                  <a:srgbClr val="FFFFFF"/>
                </a:solidFill>
                <a:latin typeface="Roboto"/>
                <a:ea typeface="Roboto"/>
                <a:cs typeface="Roboto"/>
                <a:sym typeface="Roboto"/>
              </a:endParaRPr>
            </a:p>
          </p:txBody>
        </p:sp>
        <p:sp>
          <p:nvSpPr>
            <p:cNvPr id="1938" name="Google Shape;1938;p88"/>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Verdana"/>
                <a:ea typeface="Verdana"/>
                <a:cs typeface="Verdana"/>
                <a:sym typeface="Verdana"/>
              </a:endParaRPr>
            </a:p>
          </p:txBody>
        </p:sp>
      </p:grpSp>
      <p:grpSp>
        <p:nvGrpSpPr>
          <p:cNvPr id="1939" name="Google Shape;1939;p88"/>
          <p:cNvGrpSpPr/>
          <p:nvPr/>
        </p:nvGrpSpPr>
        <p:grpSpPr>
          <a:xfrm>
            <a:off x="2109685" y="3946840"/>
            <a:ext cx="1599848" cy="232045"/>
            <a:chOff x="1734325" y="1993900"/>
            <a:chExt cx="1074300" cy="674550"/>
          </a:xfrm>
        </p:grpSpPr>
        <p:sp>
          <p:nvSpPr>
            <p:cNvPr id="1940" name="Google Shape;1940;p88"/>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Ozone </a:t>
              </a:r>
              <a:r>
                <a:rPr lang="en" sz="1000">
                  <a:solidFill>
                    <a:srgbClr val="FFFFFF"/>
                  </a:solidFill>
                  <a:latin typeface="Roboto"/>
                  <a:ea typeface="Roboto"/>
                  <a:cs typeface="Roboto"/>
                  <a:sym typeface="Roboto"/>
                </a:rPr>
                <a:t>S3 Gateway</a:t>
              </a:r>
              <a:endParaRPr sz="1000">
                <a:solidFill>
                  <a:srgbClr val="FFFFFF"/>
                </a:solidFill>
                <a:latin typeface="Roboto"/>
                <a:ea typeface="Roboto"/>
                <a:cs typeface="Roboto"/>
                <a:sym typeface="Roboto"/>
              </a:endParaRPr>
            </a:p>
          </p:txBody>
        </p:sp>
        <p:sp>
          <p:nvSpPr>
            <p:cNvPr id="1941" name="Google Shape;1941;p88"/>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Verdana"/>
                <a:ea typeface="Verdana"/>
                <a:cs typeface="Verdana"/>
                <a:sym typeface="Verdana"/>
              </a:endParaRPr>
            </a:p>
          </p:txBody>
        </p:sp>
      </p:grpSp>
      <p:grpSp>
        <p:nvGrpSpPr>
          <p:cNvPr id="1942" name="Google Shape;1942;p88"/>
          <p:cNvGrpSpPr/>
          <p:nvPr/>
        </p:nvGrpSpPr>
        <p:grpSpPr>
          <a:xfrm>
            <a:off x="2117949" y="4249143"/>
            <a:ext cx="1599848" cy="232045"/>
            <a:chOff x="1734325" y="1993900"/>
            <a:chExt cx="1074300" cy="674550"/>
          </a:xfrm>
        </p:grpSpPr>
        <p:sp>
          <p:nvSpPr>
            <p:cNvPr id="1943" name="Google Shape;1943;p88"/>
            <p:cNvSpPr/>
            <p:nvPr/>
          </p:nvSpPr>
          <p:spPr>
            <a:xfrm>
              <a:off x="1734325" y="1994050"/>
              <a:ext cx="1074300" cy="674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Ozone </a:t>
              </a:r>
              <a:r>
                <a:rPr lang="en" sz="1000">
                  <a:solidFill>
                    <a:srgbClr val="FFFFFF"/>
                  </a:solidFill>
                  <a:latin typeface="Roboto"/>
                  <a:ea typeface="Roboto"/>
                  <a:cs typeface="Roboto"/>
                  <a:sym typeface="Roboto"/>
                </a:rPr>
                <a:t>S3 Gateway</a:t>
              </a:r>
              <a:endParaRPr sz="1000">
                <a:solidFill>
                  <a:srgbClr val="FFFFFF"/>
                </a:solidFill>
                <a:latin typeface="Roboto"/>
                <a:ea typeface="Roboto"/>
                <a:cs typeface="Roboto"/>
                <a:sym typeface="Roboto"/>
              </a:endParaRPr>
            </a:p>
          </p:txBody>
        </p:sp>
        <p:sp>
          <p:nvSpPr>
            <p:cNvPr id="1944" name="Google Shape;1944;p88"/>
            <p:cNvSpPr/>
            <p:nvPr/>
          </p:nvSpPr>
          <p:spPr>
            <a:xfrm rot="-5400000">
              <a:off x="2422075" y="2279650"/>
              <a:ext cx="672300" cy="100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Verdana"/>
                <a:ea typeface="Verdana"/>
                <a:cs typeface="Verdana"/>
                <a:sym typeface="Verdana"/>
              </a:endParaRPr>
            </a:p>
          </p:txBody>
        </p:sp>
      </p:grpSp>
      <p:cxnSp>
        <p:nvCxnSpPr>
          <p:cNvPr id="1945" name="Google Shape;1945;p88"/>
          <p:cNvCxnSpPr>
            <a:stCxn id="1938" idx="2"/>
            <a:endCxn id="1928" idx="1"/>
          </p:cNvCxnSpPr>
          <p:nvPr/>
        </p:nvCxnSpPr>
        <p:spPr>
          <a:xfrm>
            <a:off x="3702180" y="3783409"/>
            <a:ext cx="615000" cy="216000"/>
          </a:xfrm>
          <a:prstGeom prst="bentConnector3">
            <a:avLst>
              <a:gd fmla="val 50005" name="adj1"/>
            </a:avLst>
          </a:prstGeom>
          <a:noFill/>
          <a:ln cap="flat" cmpd="sng" w="9525">
            <a:solidFill>
              <a:schemeClr val="dk2"/>
            </a:solidFill>
            <a:prstDash val="dash"/>
            <a:round/>
            <a:headEnd len="med" w="med" type="none"/>
            <a:tailEnd len="med" w="med" type="triangle"/>
          </a:ln>
        </p:spPr>
      </p:cxnSp>
      <p:cxnSp>
        <p:nvCxnSpPr>
          <p:cNvPr id="1946" name="Google Shape;1946;p88"/>
          <p:cNvCxnSpPr>
            <a:stCxn id="1938" idx="2"/>
            <a:endCxn id="1947" idx="1"/>
          </p:cNvCxnSpPr>
          <p:nvPr/>
        </p:nvCxnSpPr>
        <p:spPr>
          <a:xfrm>
            <a:off x="3702180" y="3783409"/>
            <a:ext cx="368700" cy="586500"/>
          </a:xfrm>
          <a:prstGeom prst="bentConnector3">
            <a:avLst>
              <a:gd fmla="val 49996" name="adj1"/>
            </a:avLst>
          </a:prstGeom>
          <a:noFill/>
          <a:ln cap="flat" cmpd="sng" w="9525">
            <a:solidFill>
              <a:schemeClr val="dk2"/>
            </a:solidFill>
            <a:prstDash val="dash"/>
            <a:round/>
            <a:headEnd len="med" w="med" type="none"/>
            <a:tailEnd len="med" w="med" type="triangle"/>
          </a:ln>
        </p:spPr>
      </p:cxnSp>
      <p:sp>
        <p:nvSpPr>
          <p:cNvPr id="1948" name="Google Shape;1948;p88"/>
          <p:cNvSpPr/>
          <p:nvPr/>
        </p:nvSpPr>
        <p:spPr>
          <a:xfrm>
            <a:off x="4114789" y="4265241"/>
            <a:ext cx="730800" cy="1620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a:ea typeface="Roboto"/>
                <a:cs typeface="Roboto"/>
                <a:sym typeface="Roboto"/>
              </a:rPr>
              <a:t>DN</a:t>
            </a:r>
            <a:endParaRPr sz="700">
              <a:latin typeface="Roboto"/>
              <a:ea typeface="Roboto"/>
              <a:cs typeface="Roboto"/>
              <a:sym typeface="Roboto"/>
            </a:endParaRPr>
          </a:p>
        </p:txBody>
      </p:sp>
      <p:sp>
        <p:nvSpPr>
          <p:cNvPr id="1949" name="Google Shape;1949;p88"/>
          <p:cNvSpPr/>
          <p:nvPr/>
        </p:nvSpPr>
        <p:spPr>
          <a:xfrm>
            <a:off x="7760627" y="4261579"/>
            <a:ext cx="730800" cy="1620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a:ea typeface="Roboto"/>
                <a:cs typeface="Roboto"/>
                <a:sym typeface="Roboto"/>
              </a:rPr>
              <a:t>DN</a:t>
            </a:r>
            <a:endParaRPr sz="700">
              <a:latin typeface="Roboto"/>
              <a:ea typeface="Roboto"/>
              <a:cs typeface="Roboto"/>
              <a:sym typeface="Roboto"/>
            </a:endParaRPr>
          </a:p>
        </p:txBody>
      </p:sp>
      <p:sp>
        <p:nvSpPr>
          <p:cNvPr id="1950" name="Google Shape;1950;p88"/>
          <p:cNvSpPr/>
          <p:nvPr/>
        </p:nvSpPr>
        <p:spPr>
          <a:xfrm>
            <a:off x="5045927" y="4267057"/>
            <a:ext cx="730800" cy="1620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a:ea typeface="Roboto"/>
                <a:cs typeface="Roboto"/>
                <a:sym typeface="Roboto"/>
              </a:rPr>
              <a:t>DN</a:t>
            </a:r>
            <a:endParaRPr sz="700">
              <a:latin typeface="Roboto"/>
              <a:ea typeface="Roboto"/>
              <a:cs typeface="Roboto"/>
              <a:sym typeface="Roboto"/>
            </a:endParaRPr>
          </a:p>
        </p:txBody>
      </p:sp>
      <p:sp>
        <p:nvSpPr>
          <p:cNvPr id="1951" name="Google Shape;1951;p88"/>
          <p:cNvSpPr/>
          <p:nvPr/>
        </p:nvSpPr>
        <p:spPr>
          <a:xfrm>
            <a:off x="5958911" y="4263611"/>
            <a:ext cx="730800" cy="1620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a:ea typeface="Roboto"/>
                <a:cs typeface="Roboto"/>
                <a:sym typeface="Roboto"/>
              </a:rPr>
              <a:t>DN</a:t>
            </a:r>
            <a:endParaRPr sz="700">
              <a:latin typeface="Roboto"/>
              <a:ea typeface="Roboto"/>
              <a:cs typeface="Roboto"/>
              <a:sym typeface="Roboto"/>
            </a:endParaRPr>
          </a:p>
        </p:txBody>
      </p:sp>
      <p:sp>
        <p:nvSpPr>
          <p:cNvPr id="1952" name="Google Shape;1952;p88"/>
          <p:cNvSpPr/>
          <p:nvPr/>
        </p:nvSpPr>
        <p:spPr>
          <a:xfrm>
            <a:off x="6871914" y="4265241"/>
            <a:ext cx="730800" cy="162000"/>
          </a:xfrm>
          <a:prstGeom prst="can">
            <a:avLst>
              <a:gd fmla="val 25000" name="adj"/>
            </a:avLst>
          </a:prstGeom>
          <a:solidFill>
            <a:schemeClr val="lt2"/>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a:ea typeface="Roboto"/>
                <a:cs typeface="Roboto"/>
                <a:sym typeface="Roboto"/>
              </a:rPr>
              <a:t>DN</a:t>
            </a:r>
            <a:endParaRPr sz="700">
              <a:latin typeface="Roboto"/>
              <a:ea typeface="Roboto"/>
              <a:cs typeface="Roboto"/>
              <a:sym typeface="Roboto"/>
            </a:endParaRPr>
          </a:p>
        </p:txBody>
      </p:sp>
      <p:sp>
        <p:nvSpPr>
          <p:cNvPr id="1947" name="Google Shape;1947;p88"/>
          <p:cNvSpPr/>
          <p:nvPr/>
        </p:nvSpPr>
        <p:spPr>
          <a:xfrm>
            <a:off x="4070850" y="4211835"/>
            <a:ext cx="4506900" cy="315900"/>
          </a:xfrm>
          <a:prstGeom prst="roundRect">
            <a:avLst>
              <a:gd fmla="val 16667" name="adj"/>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953" name="Google Shape;1953;p88"/>
          <p:cNvSpPr/>
          <p:nvPr/>
        </p:nvSpPr>
        <p:spPr>
          <a:xfrm>
            <a:off x="6166197" y="3678436"/>
            <a:ext cx="1341900" cy="11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Recon</a:t>
            </a:r>
            <a:endParaRPr sz="800">
              <a:latin typeface="Roboto"/>
              <a:ea typeface="Roboto"/>
              <a:cs typeface="Roboto"/>
              <a:sym typeface="Roboto"/>
            </a:endParaRPr>
          </a:p>
        </p:txBody>
      </p:sp>
      <p:sp>
        <p:nvSpPr>
          <p:cNvPr id="1954" name="Google Shape;1954;p88"/>
          <p:cNvSpPr txBox="1"/>
          <p:nvPr/>
        </p:nvSpPr>
        <p:spPr>
          <a:xfrm>
            <a:off x="4751400" y="4309311"/>
            <a:ext cx="3145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Dense datanodes (400 TB each)</a:t>
            </a:r>
            <a:endParaRPr sz="700">
              <a:latin typeface="Roboto"/>
              <a:ea typeface="Roboto"/>
              <a:cs typeface="Roboto"/>
              <a:sym typeface="Roboto"/>
            </a:endParaRPr>
          </a:p>
        </p:txBody>
      </p:sp>
      <p:sp>
        <p:nvSpPr>
          <p:cNvPr id="1955" name="Google Shape;1955;p88"/>
          <p:cNvSpPr/>
          <p:nvPr/>
        </p:nvSpPr>
        <p:spPr>
          <a:xfrm>
            <a:off x="4484300" y="3189850"/>
            <a:ext cx="1962900" cy="417900"/>
          </a:xfrm>
          <a:prstGeom prst="rect">
            <a:avLst/>
          </a:prstGeom>
          <a:solidFill>
            <a:srgbClr val="305868"/>
          </a:solid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SDX</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(Ranger, Atlas, Kerberos, Encryption, Security) </a:t>
            </a:r>
            <a:endParaRPr sz="800">
              <a:solidFill>
                <a:srgbClr val="FFFFFF"/>
              </a:solidFill>
              <a:latin typeface="Roboto"/>
              <a:ea typeface="Roboto"/>
              <a:cs typeface="Roboto"/>
              <a:sym typeface="Roboto"/>
            </a:endParaRPr>
          </a:p>
        </p:txBody>
      </p:sp>
      <p:sp>
        <p:nvSpPr>
          <p:cNvPr id="1956" name="Google Shape;1956;p88"/>
          <p:cNvSpPr/>
          <p:nvPr/>
        </p:nvSpPr>
        <p:spPr>
          <a:xfrm>
            <a:off x="1956800" y="3172900"/>
            <a:ext cx="1890900" cy="483900"/>
          </a:xfrm>
          <a:prstGeom prst="rect">
            <a:avLst/>
          </a:prstGeom>
          <a:solidFill>
            <a:srgbClr val="828282"/>
          </a:solid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WORKLOADS</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Hive/Spark/Impala/S3</a:t>
            </a:r>
            <a:endParaRPr sz="800">
              <a:solidFill>
                <a:srgbClr val="FFFFFF"/>
              </a:solidFill>
              <a:latin typeface="Roboto"/>
              <a:ea typeface="Roboto"/>
              <a:cs typeface="Roboto"/>
              <a:sym typeface="Roboto"/>
            </a:endParaRPr>
          </a:p>
        </p:txBody>
      </p:sp>
      <p:sp>
        <p:nvSpPr>
          <p:cNvPr id="1957" name="Google Shape;1957;p88"/>
          <p:cNvSpPr/>
          <p:nvPr/>
        </p:nvSpPr>
        <p:spPr>
          <a:xfrm>
            <a:off x="6871925" y="3172901"/>
            <a:ext cx="1500900" cy="417900"/>
          </a:xfrm>
          <a:prstGeom prst="rect">
            <a:avLst/>
          </a:prstGeom>
          <a:solidFill>
            <a:srgbClr val="828282"/>
          </a:solid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CLOUDERA MANAGER</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YARN / YQM</a:t>
            </a:r>
            <a:endParaRPr sz="800">
              <a:solidFill>
                <a:srgbClr val="FFFFFF"/>
              </a:solidFill>
              <a:latin typeface="Roboto"/>
              <a:ea typeface="Roboto"/>
              <a:cs typeface="Roboto"/>
              <a:sym typeface="Roboto"/>
            </a:endParaRPr>
          </a:p>
        </p:txBody>
      </p:sp>
      <p:sp>
        <p:nvSpPr>
          <p:cNvPr id="1958" name="Google Shape;1958;p88"/>
          <p:cNvSpPr txBox="1"/>
          <p:nvPr/>
        </p:nvSpPr>
        <p:spPr>
          <a:xfrm>
            <a:off x="7781325" y="3654960"/>
            <a:ext cx="8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96702"/>
                </a:solidFill>
                <a:latin typeface="Roboto"/>
                <a:ea typeface="Roboto"/>
                <a:cs typeface="Roboto"/>
                <a:sym typeface="Roboto"/>
              </a:rPr>
              <a:t>OZONE</a:t>
            </a:r>
            <a:endParaRPr b="1">
              <a:solidFill>
                <a:srgbClr val="F96702"/>
              </a:solidFill>
              <a:latin typeface="Roboto"/>
              <a:ea typeface="Roboto"/>
              <a:cs typeface="Roboto"/>
              <a:sym typeface="Roboto"/>
            </a:endParaRPr>
          </a:p>
        </p:txBody>
      </p:sp>
      <p:cxnSp>
        <p:nvCxnSpPr>
          <p:cNvPr id="1959" name="Google Shape;1959;p88"/>
          <p:cNvCxnSpPr/>
          <p:nvPr/>
        </p:nvCxnSpPr>
        <p:spPr>
          <a:xfrm>
            <a:off x="3999125" y="2850750"/>
            <a:ext cx="0" cy="244200"/>
          </a:xfrm>
          <a:prstGeom prst="straightConnector1">
            <a:avLst/>
          </a:prstGeom>
          <a:noFill/>
          <a:ln cap="flat" cmpd="sng" w="9525">
            <a:solidFill>
              <a:schemeClr val="dk2"/>
            </a:solidFill>
            <a:prstDash val="solid"/>
            <a:round/>
            <a:headEnd len="med" w="med" type="stealth"/>
            <a:tailEnd len="med" w="med" type="stealth"/>
          </a:ln>
        </p:spPr>
      </p:cxnSp>
      <p:sp>
        <p:nvSpPr>
          <p:cNvPr id="1960" name="Google Shape;1960;p88"/>
          <p:cNvSpPr txBox="1"/>
          <p:nvPr/>
        </p:nvSpPr>
        <p:spPr>
          <a:xfrm>
            <a:off x="191500" y="3630060"/>
            <a:ext cx="11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PvC Base</a:t>
            </a:r>
            <a:endParaRPr>
              <a:latin typeface="Roboto"/>
              <a:ea typeface="Roboto"/>
              <a:cs typeface="Roboto"/>
              <a:sym typeface="Roboto"/>
            </a:endParaRPr>
          </a:p>
        </p:txBody>
      </p:sp>
      <p:sp>
        <p:nvSpPr>
          <p:cNvPr id="1961" name="Google Shape;1961;p88"/>
          <p:cNvSpPr txBox="1"/>
          <p:nvPr/>
        </p:nvSpPr>
        <p:spPr>
          <a:xfrm>
            <a:off x="6663300" y="2679325"/>
            <a:ext cx="10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a:t>
            </a:r>
            <a:r>
              <a:rPr lang="en" sz="1200">
                <a:latin typeface="Roboto"/>
                <a:ea typeface="Roboto"/>
                <a:cs typeface="Roboto"/>
                <a:sym typeface="Roboto"/>
              </a:rPr>
              <a:t>S3 API</a:t>
            </a:r>
            <a:endParaRPr sz="1200">
              <a:latin typeface="Roboto"/>
              <a:ea typeface="Roboto"/>
              <a:cs typeface="Roboto"/>
              <a:sym typeface="Roboto"/>
            </a:endParaRPr>
          </a:p>
        </p:txBody>
      </p:sp>
      <p:cxnSp>
        <p:nvCxnSpPr>
          <p:cNvPr id="1962" name="Google Shape;1962;p88"/>
          <p:cNvCxnSpPr/>
          <p:nvPr/>
        </p:nvCxnSpPr>
        <p:spPr>
          <a:xfrm>
            <a:off x="6790350" y="2827950"/>
            <a:ext cx="0" cy="244200"/>
          </a:xfrm>
          <a:prstGeom prst="straightConnector1">
            <a:avLst/>
          </a:prstGeom>
          <a:noFill/>
          <a:ln cap="flat" cmpd="sng" w="9525">
            <a:solidFill>
              <a:schemeClr val="dk2"/>
            </a:solidFill>
            <a:prstDash val="solid"/>
            <a:round/>
            <a:headEnd len="med" w="med" type="stealth"/>
            <a:tailEnd len="med" w="med" type="stealth"/>
          </a:ln>
        </p:spPr>
      </p:cxnSp>
      <p:sp>
        <p:nvSpPr>
          <p:cNvPr id="1963" name="Google Shape;1963;p88"/>
          <p:cNvSpPr txBox="1"/>
          <p:nvPr/>
        </p:nvSpPr>
        <p:spPr>
          <a:xfrm>
            <a:off x="4104238" y="2715275"/>
            <a:ext cx="243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OFS (HCFS API - Native ) </a:t>
            </a:r>
            <a:endParaRPr sz="1200">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89"/>
          <p:cNvSpPr txBox="1"/>
          <p:nvPr>
            <p:ph type="title"/>
          </p:nvPr>
        </p:nvSpPr>
        <p:spPr>
          <a:xfrm>
            <a:off x="419100" y="413275"/>
            <a:ext cx="8305800" cy="417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Ozone + HDFS</a:t>
            </a:r>
            <a:endParaRPr>
              <a:solidFill>
                <a:schemeClr val="dk1"/>
              </a:solidFill>
            </a:endParaRPr>
          </a:p>
          <a:p>
            <a:pPr indent="0" lvl="0" marL="0" rtl="0" algn="l">
              <a:spcBef>
                <a:spcPts val="500"/>
              </a:spcBef>
              <a:spcAft>
                <a:spcPts val="0"/>
              </a:spcAft>
              <a:buNone/>
            </a:pPr>
            <a:r>
              <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u="sng">
              <a:solidFill>
                <a:schemeClr val="dk1"/>
              </a:solidFill>
            </a:endParaRPr>
          </a:p>
        </p:txBody>
      </p:sp>
      <p:sp>
        <p:nvSpPr>
          <p:cNvPr id="1969" name="Google Shape;1969;p89"/>
          <p:cNvSpPr txBox="1"/>
          <p:nvPr>
            <p:ph idx="1" type="body"/>
          </p:nvPr>
        </p:nvSpPr>
        <p:spPr>
          <a:xfrm>
            <a:off x="419100" y="830876"/>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OZone + HDFS Side by Side</a:t>
            </a:r>
            <a:endParaRPr/>
          </a:p>
        </p:txBody>
      </p:sp>
      <p:sp>
        <p:nvSpPr>
          <p:cNvPr id="1970" name="Google Shape;1970;p89"/>
          <p:cNvSpPr txBox="1"/>
          <p:nvPr>
            <p:ph idx="2" type="body"/>
          </p:nvPr>
        </p:nvSpPr>
        <p:spPr>
          <a:xfrm>
            <a:off x="419100" y="3485325"/>
            <a:ext cx="8533200" cy="1436700"/>
          </a:xfrm>
          <a:prstGeom prst="rect">
            <a:avLst/>
          </a:prstGeom>
        </p:spPr>
        <p:txBody>
          <a:bodyPr anchorCtr="0" anchor="t" bIns="45700" lIns="91425" spcFirstLastPara="1" rIns="91425" wrap="square" tIns="45700">
            <a:noAutofit/>
          </a:bodyPr>
          <a:lstStyle/>
          <a:p>
            <a:pPr indent="-292100" lvl="0" marL="457200" rtl="0" algn="l">
              <a:spcBef>
                <a:spcPts val="500"/>
              </a:spcBef>
              <a:spcAft>
                <a:spcPts val="0"/>
              </a:spcAft>
              <a:buClr>
                <a:schemeClr val="dk1"/>
              </a:buClr>
              <a:buSzPts val="1000"/>
              <a:buChar char="●"/>
            </a:pPr>
            <a:r>
              <a:rPr lang="en" sz="1400">
                <a:solidFill>
                  <a:schemeClr val="dk1"/>
                </a:solidFill>
              </a:rPr>
              <a:t>Co-exist with HDFS in the same cluster</a:t>
            </a:r>
            <a:endParaRPr sz="1400">
              <a:solidFill>
                <a:schemeClr val="dk1"/>
              </a:solidFill>
            </a:endParaRPr>
          </a:p>
          <a:p>
            <a:pPr indent="-292100" lvl="0" marL="457200" rtl="0" algn="l">
              <a:spcBef>
                <a:spcPts val="0"/>
              </a:spcBef>
              <a:spcAft>
                <a:spcPts val="0"/>
              </a:spcAft>
              <a:buClr>
                <a:schemeClr val="dk1"/>
              </a:buClr>
              <a:buSzPts val="1000"/>
              <a:buChar char="●"/>
            </a:pPr>
            <a:r>
              <a:rPr lang="en" sz="1400">
                <a:solidFill>
                  <a:schemeClr val="dk1"/>
                </a:solidFill>
              </a:rPr>
              <a:t>Segregated storage nodes or shared storage nodes with segregated volumes</a:t>
            </a:r>
            <a:endParaRPr sz="1400">
              <a:solidFill>
                <a:schemeClr val="dk1"/>
              </a:solidFill>
            </a:endParaRPr>
          </a:p>
          <a:p>
            <a:pPr indent="-292100" lvl="0" marL="457200" rtl="0" algn="l">
              <a:spcBef>
                <a:spcPts val="0"/>
              </a:spcBef>
              <a:spcAft>
                <a:spcPts val="0"/>
              </a:spcAft>
              <a:buClr>
                <a:schemeClr val="dk1"/>
              </a:buClr>
              <a:buSzPts val="1000"/>
              <a:buChar char="●"/>
            </a:pPr>
            <a:r>
              <a:rPr lang="en" sz="1400">
                <a:solidFill>
                  <a:schemeClr val="dk1"/>
                </a:solidFill>
              </a:rPr>
              <a:t>Seamless application integration with HDFS (common core-site.xml)</a:t>
            </a:r>
            <a:endParaRPr sz="1400">
              <a:solidFill>
                <a:schemeClr val="dk1"/>
              </a:solidFill>
            </a:endParaRPr>
          </a:p>
          <a:p>
            <a:pPr indent="-292100" lvl="0" marL="457200" rtl="0" algn="l">
              <a:spcBef>
                <a:spcPts val="0"/>
              </a:spcBef>
              <a:spcAft>
                <a:spcPts val="0"/>
              </a:spcAft>
              <a:buClr>
                <a:schemeClr val="dk1"/>
              </a:buClr>
              <a:buSzPts val="1000"/>
              <a:buChar char="●"/>
            </a:pPr>
            <a:r>
              <a:rPr lang="en" sz="1400">
                <a:solidFill>
                  <a:schemeClr val="dk1"/>
                </a:solidFill>
              </a:rPr>
              <a:t>Unified namespace view with ViewHDFS</a:t>
            </a:r>
            <a:endParaRPr sz="1400">
              <a:solidFill>
                <a:schemeClr val="dk1"/>
              </a:solidFill>
            </a:endParaRPr>
          </a:p>
        </p:txBody>
      </p:sp>
      <p:grpSp>
        <p:nvGrpSpPr>
          <p:cNvPr id="1971" name="Google Shape;1971;p89"/>
          <p:cNvGrpSpPr/>
          <p:nvPr/>
        </p:nvGrpSpPr>
        <p:grpSpPr>
          <a:xfrm>
            <a:off x="561744" y="1264035"/>
            <a:ext cx="4677752" cy="2057820"/>
            <a:chOff x="3882025" y="1396625"/>
            <a:chExt cx="4310100" cy="1599300"/>
          </a:xfrm>
        </p:grpSpPr>
        <p:sp>
          <p:nvSpPr>
            <p:cNvPr id="1972" name="Google Shape;1972;p89"/>
            <p:cNvSpPr/>
            <p:nvPr/>
          </p:nvSpPr>
          <p:spPr>
            <a:xfrm>
              <a:off x="3882025" y="1396625"/>
              <a:ext cx="4310100" cy="1599300"/>
            </a:xfrm>
            <a:prstGeom prst="rect">
              <a:avLst/>
            </a:prstGeom>
            <a:solidFill>
              <a:schemeClr val="lt2"/>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3" name="Google Shape;1973;p89"/>
            <p:cNvPicPr preferRelativeResize="0"/>
            <p:nvPr/>
          </p:nvPicPr>
          <p:blipFill>
            <a:blip r:embed="rId3">
              <a:alphaModFix/>
            </a:blip>
            <a:stretch>
              <a:fillRect/>
            </a:stretch>
          </p:blipFill>
          <p:spPr>
            <a:xfrm>
              <a:off x="3887775" y="1396625"/>
              <a:ext cx="4298599" cy="1599300"/>
            </a:xfrm>
            <a:prstGeom prst="rect">
              <a:avLst/>
            </a:prstGeom>
            <a:noFill/>
            <a:ln cap="flat" cmpd="sng" w="19050">
              <a:solidFill>
                <a:srgbClr val="E06666"/>
              </a:solidFill>
              <a:prstDash val="solid"/>
              <a:round/>
              <a:headEnd len="sm" w="sm" type="none"/>
              <a:tailEnd len="sm" w="sm" type="none"/>
            </a:ln>
          </p:spPr>
        </p:pic>
      </p:grpSp>
      <p:sp>
        <p:nvSpPr>
          <p:cNvPr id="1974" name="Google Shape;1974;p89"/>
          <p:cNvSpPr/>
          <p:nvPr/>
        </p:nvSpPr>
        <p:spPr>
          <a:xfrm>
            <a:off x="5571500" y="630750"/>
            <a:ext cx="2387700" cy="3003600"/>
          </a:xfrm>
          <a:prstGeom prst="rect">
            <a:avLst/>
          </a:prstGeom>
          <a:solidFill>
            <a:schemeClr val="lt2"/>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5" name="Google Shape;1975;p89"/>
          <p:cNvPicPr preferRelativeResize="0"/>
          <p:nvPr/>
        </p:nvPicPr>
        <p:blipFill>
          <a:blip r:embed="rId4">
            <a:alphaModFix/>
          </a:blip>
          <a:stretch>
            <a:fillRect/>
          </a:stretch>
        </p:blipFill>
        <p:spPr>
          <a:xfrm>
            <a:off x="5571500" y="630700"/>
            <a:ext cx="2459925" cy="3003700"/>
          </a:xfrm>
          <a:prstGeom prst="rect">
            <a:avLst/>
          </a:prstGeom>
          <a:noFill/>
          <a:ln cap="flat" cmpd="sng" w="19050">
            <a:solidFill>
              <a:srgbClr val="E0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90"/>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Deployment Layout </a:t>
            </a:r>
            <a:endParaRPr>
              <a:solidFill>
                <a:schemeClr val="dk1"/>
              </a:solidFill>
            </a:endParaRPr>
          </a:p>
        </p:txBody>
      </p:sp>
      <p:sp>
        <p:nvSpPr>
          <p:cNvPr id="1981" name="Google Shape;1981;p90"/>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Deployment Requirements</a:t>
            </a:r>
            <a:endParaRPr/>
          </a:p>
        </p:txBody>
      </p:sp>
      <p:sp>
        <p:nvSpPr>
          <p:cNvPr id="1982" name="Google Shape;1982;p90"/>
          <p:cNvSpPr txBox="1"/>
          <p:nvPr>
            <p:ph idx="2" type="body"/>
          </p:nvPr>
        </p:nvSpPr>
        <p:spPr>
          <a:xfrm>
            <a:off x="375675" y="1489275"/>
            <a:ext cx="8305800" cy="7263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a:solidFill>
                  <a:schemeClr val="dk1"/>
                </a:solidFill>
              </a:rPr>
              <a:t>Ozone can be installed alongside HDFS in a CDP cluster and that is the only deployment option supported today.</a:t>
            </a:r>
            <a:endParaRPr>
              <a:solidFill>
                <a:schemeClr val="dk1"/>
              </a:solidFill>
            </a:endParaRPr>
          </a:p>
          <a:p>
            <a:pPr indent="0" lvl="0" marL="0" rtl="0" algn="l">
              <a:spcBef>
                <a:spcPts val="500"/>
              </a:spcBef>
              <a:spcAft>
                <a:spcPts val="0"/>
              </a:spcAft>
              <a:buNone/>
            </a:pPr>
            <a:r>
              <a:t/>
            </a:r>
            <a:endParaRPr>
              <a:solidFill>
                <a:schemeClr val="dk1"/>
              </a:solidFill>
            </a:endParaRPr>
          </a:p>
          <a:p>
            <a:pPr indent="0" lvl="0" marL="0" rtl="0" algn="l">
              <a:spcBef>
                <a:spcPts val="500"/>
              </a:spcBef>
              <a:spcAft>
                <a:spcPts val="0"/>
              </a:spcAft>
              <a:buNone/>
            </a:pPr>
            <a:r>
              <a:t/>
            </a:r>
            <a:endParaRPr>
              <a:solidFill>
                <a:schemeClr val="dk1"/>
              </a:solidFill>
            </a:endParaRPr>
          </a:p>
          <a:p>
            <a:pPr indent="0" lvl="0" marL="0" rtl="0" algn="l">
              <a:spcBef>
                <a:spcPts val="500"/>
              </a:spcBef>
              <a:spcAft>
                <a:spcPts val="0"/>
              </a:spcAft>
              <a:buNone/>
            </a:pPr>
            <a:r>
              <a:t/>
            </a:r>
            <a:endParaRPr>
              <a:solidFill>
                <a:schemeClr val="dk1"/>
              </a:solidFill>
            </a:endParaRPr>
          </a:p>
        </p:txBody>
      </p:sp>
      <p:sp>
        <p:nvSpPr>
          <p:cNvPr id="1983" name="Google Shape;1983;p90"/>
          <p:cNvSpPr txBox="1"/>
          <p:nvPr>
            <p:ph idx="2" type="body"/>
          </p:nvPr>
        </p:nvSpPr>
        <p:spPr>
          <a:xfrm>
            <a:off x="419100" y="2252400"/>
            <a:ext cx="1584900" cy="1458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Ozone Manager</a:t>
            </a:r>
            <a:endParaRPr sz="1000">
              <a:solidFill>
                <a:schemeClr val="accent1"/>
              </a:solidFill>
            </a:endParaRPr>
          </a:p>
          <a:p>
            <a:pPr indent="0" lvl="0" marL="0" marR="0" rtl="0" algn="l">
              <a:lnSpc>
                <a:spcPct val="100000"/>
              </a:lnSpc>
              <a:spcBef>
                <a:spcPts val="450"/>
              </a:spcBef>
              <a:spcAft>
                <a:spcPts val="0"/>
              </a:spcAft>
              <a:buSzPts val="1400"/>
              <a:buNone/>
            </a:pPr>
            <a:r>
              <a:rPr lang="en" sz="1000">
                <a:solidFill>
                  <a:schemeClr val="dk1"/>
                </a:solidFill>
              </a:rPr>
              <a:t>No. of instances: ( 3)</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One SSD per instance</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Cannot be co-located with SCM or Datanode</a:t>
            </a:r>
            <a:endParaRPr sz="1000">
              <a:solidFill>
                <a:schemeClr val="dk1"/>
              </a:solidFill>
            </a:endParaRPr>
          </a:p>
        </p:txBody>
      </p:sp>
      <p:sp>
        <p:nvSpPr>
          <p:cNvPr id="1984" name="Google Shape;1984;p90"/>
          <p:cNvSpPr txBox="1"/>
          <p:nvPr>
            <p:ph idx="4294967295" type="body"/>
          </p:nvPr>
        </p:nvSpPr>
        <p:spPr>
          <a:xfrm>
            <a:off x="4930875" y="2277225"/>
            <a:ext cx="1782300" cy="2276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Datanodes</a:t>
            </a:r>
            <a:endParaRPr sz="1000">
              <a:solidFill>
                <a:schemeClr val="accent1"/>
              </a:solidFill>
            </a:endParaRPr>
          </a:p>
          <a:p>
            <a:pPr indent="0" lvl="0" marL="0" rtl="0" algn="l">
              <a:spcBef>
                <a:spcPts val="450"/>
              </a:spcBef>
              <a:spcAft>
                <a:spcPts val="0"/>
              </a:spcAft>
              <a:buSzPts val="1400"/>
              <a:buNone/>
            </a:pPr>
            <a:r>
              <a:rPr lang="en" sz="1000">
                <a:solidFill>
                  <a:schemeClr val="dk1"/>
                </a:solidFill>
              </a:rPr>
              <a:t>No. of instances: (1 - ∞)</a:t>
            </a:r>
            <a:endParaRPr sz="1000">
              <a:solidFill>
                <a:schemeClr val="dk1"/>
              </a:solidFill>
            </a:endParaRPr>
          </a:p>
          <a:p>
            <a:pPr indent="0" lvl="0" marL="0" rtl="0" algn="l">
              <a:spcBef>
                <a:spcPts val="450"/>
              </a:spcBef>
              <a:spcAft>
                <a:spcPts val="0"/>
              </a:spcAft>
              <a:buSzPts val="1400"/>
              <a:buNone/>
            </a:pPr>
            <a:r>
              <a:rPr lang="en" sz="1000">
                <a:solidFill>
                  <a:schemeClr val="dk1"/>
                </a:solidFill>
              </a:rPr>
              <a:t>One/Two SSDs per instance for storing metadata (</a:t>
            </a:r>
            <a:r>
              <a:rPr i="1" lang="en" sz="1000">
                <a:solidFill>
                  <a:srgbClr val="666666"/>
                </a:solidFill>
                <a:latin typeface="Calibri"/>
                <a:ea typeface="Calibri"/>
                <a:cs typeface="Calibri"/>
                <a:sym typeface="Calibri"/>
              </a:rPr>
              <a:t>Based on desired density, Ozone is designed for denser DNs  e.g.: 24 * 16TB HDD ~ 4 times of HDFS</a:t>
            </a:r>
            <a:r>
              <a:rPr lang="en" sz="1000">
                <a:solidFill>
                  <a:schemeClr val="dk1"/>
                </a:solidFill>
              </a:rPr>
              <a:t>)Can be co-located with HDFS Datanode (</a:t>
            </a:r>
            <a:r>
              <a:rPr i="1" lang="en" sz="1000">
                <a:solidFill>
                  <a:srgbClr val="666666"/>
                </a:solidFill>
                <a:latin typeface="Calibri"/>
                <a:ea typeface="Calibri"/>
                <a:cs typeface="Calibri"/>
                <a:sym typeface="Calibri"/>
              </a:rPr>
              <a:t>not recommended</a:t>
            </a:r>
            <a:r>
              <a:rPr lang="en" sz="1000">
                <a:solidFill>
                  <a:schemeClr val="dk1"/>
                </a:solidFill>
              </a:rPr>
              <a:t>)</a:t>
            </a:r>
            <a:endParaRPr sz="1000">
              <a:solidFill>
                <a:schemeClr val="dk1"/>
              </a:solidFill>
            </a:endParaRPr>
          </a:p>
        </p:txBody>
      </p:sp>
      <p:sp>
        <p:nvSpPr>
          <p:cNvPr id="1985" name="Google Shape;1985;p90"/>
          <p:cNvSpPr txBox="1"/>
          <p:nvPr>
            <p:ph idx="4294967295" type="body"/>
          </p:nvPr>
        </p:nvSpPr>
        <p:spPr>
          <a:xfrm>
            <a:off x="1960200" y="2277225"/>
            <a:ext cx="1620000" cy="173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Storage Container Manager</a:t>
            </a:r>
            <a:endParaRPr sz="1000">
              <a:solidFill>
                <a:schemeClr val="dk1"/>
              </a:solidFill>
            </a:endParaRPr>
          </a:p>
          <a:p>
            <a:pPr indent="0" lvl="0" marL="0" rtl="0" algn="l">
              <a:spcBef>
                <a:spcPts val="450"/>
              </a:spcBef>
              <a:spcAft>
                <a:spcPts val="0"/>
              </a:spcAft>
              <a:buSzPts val="1400"/>
              <a:buNone/>
            </a:pPr>
            <a:r>
              <a:rPr lang="en" sz="1000">
                <a:solidFill>
                  <a:schemeClr val="dk1"/>
                </a:solidFill>
              </a:rPr>
              <a:t>No. of instances: (1,3)</a:t>
            </a:r>
            <a:endParaRPr sz="1000">
              <a:solidFill>
                <a:schemeClr val="dk1"/>
              </a:solidFill>
            </a:endParaRPr>
          </a:p>
          <a:p>
            <a:pPr indent="0" lvl="0" marL="0" rtl="0" algn="l">
              <a:spcBef>
                <a:spcPts val="450"/>
              </a:spcBef>
              <a:spcAft>
                <a:spcPts val="0"/>
              </a:spcAft>
              <a:buSzPts val="1400"/>
              <a:buNone/>
            </a:pPr>
            <a:r>
              <a:rPr lang="en" sz="1000">
                <a:solidFill>
                  <a:schemeClr val="dk1"/>
                </a:solidFill>
              </a:rPr>
              <a:t>One SSD per instance</a:t>
            </a:r>
            <a:endParaRPr sz="1000">
              <a:solidFill>
                <a:schemeClr val="dk1"/>
              </a:solidFill>
            </a:endParaRPr>
          </a:p>
          <a:p>
            <a:pPr indent="0" lvl="0" marL="0" rtl="0" algn="l">
              <a:spcBef>
                <a:spcPts val="450"/>
              </a:spcBef>
              <a:spcAft>
                <a:spcPts val="0"/>
              </a:spcAft>
              <a:buSzPts val="1400"/>
              <a:buNone/>
            </a:pPr>
            <a:r>
              <a:rPr lang="en" sz="1000">
                <a:solidFill>
                  <a:schemeClr val="dk1"/>
                </a:solidFill>
              </a:rPr>
              <a:t>Cannot be co-located with OM or Datanode</a:t>
            </a:r>
            <a:endParaRPr sz="1000">
              <a:solidFill>
                <a:schemeClr val="dk1"/>
              </a:solidFill>
            </a:endParaRPr>
          </a:p>
        </p:txBody>
      </p:sp>
      <p:sp>
        <p:nvSpPr>
          <p:cNvPr id="1986" name="Google Shape;1986;p90"/>
          <p:cNvSpPr txBox="1"/>
          <p:nvPr>
            <p:ph idx="2" type="body"/>
          </p:nvPr>
        </p:nvSpPr>
        <p:spPr>
          <a:xfrm>
            <a:off x="3451175" y="2274300"/>
            <a:ext cx="1543500" cy="1414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Recon</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No. of instances: (1)</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One SSD per instance</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Can be co-located with any other component</a:t>
            </a:r>
            <a:endParaRPr sz="1000">
              <a:solidFill>
                <a:schemeClr val="dk1"/>
              </a:solidFill>
            </a:endParaRPr>
          </a:p>
        </p:txBody>
      </p:sp>
      <p:sp>
        <p:nvSpPr>
          <p:cNvPr id="1987" name="Google Shape;1987;p90"/>
          <p:cNvSpPr txBox="1"/>
          <p:nvPr>
            <p:ph idx="4294967295" type="body"/>
          </p:nvPr>
        </p:nvSpPr>
        <p:spPr>
          <a:xfrm>
            <a:off x="6656275" y="2277225"/>
            <a:ext cx="1347600" cy="173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S3 Gateway</a:t>
            </a:r>
            <a:endParaRPr sz="1000">
              <a:solidFill>
                <a:schemeClr val="dk1"/>
              </a:solidFill>
            </a:endParaRPr>
          </a:p>
          <a:p>
            <a:pPr indent="0" lvl="0" marL="0" rtl="0" algn="l">
              <a:spcBef>
                <a:spcPts val="450"/>
              </a:spcBef>
              <a:spcAft>
                <a:spcPts val="0"/>
              </a:spcAft>
              <a:buSzPts val="1400"/>
              <a:buNone/>
            </a:pPr>
            <a:r>
              <a:rPr lang="en" sz="1000">
                <a:solidFill>
                  <a:schemeClr val="dk1"/>
                </a:solidFill>
              </a:rPr>
              <a:t>No. of instances: (1 - ∞)</a:t>
            </a:r>
            <a:endParaRPr sz="1000">
              <a:solidFill>
                <a:schemeClr val="dk1"/>
              </a:solidFill>
            </a:endParaRPr>
          </a:p>
          <a:p>
            <a:pPr indent="0" lvl="0" marL="0" rtl="0" algn="l">
              <a:spcBef>
                <a:spcPts val="450"/>
              </a:spcBef>
              <a:spcAft>
                <a:spcPts val="0"/>
              </a:spcAft>
              <a:buSzPts val="1400"/>
              <a:buNone/>
            </a:pPr>
            <a:r>
              <a:rPr lang="en" sz="1000">
                <a:solidFill>
                  <a:schemeClr val="dk1"/>
                </a:solidFill>
              </a:rPr>
              <a:t>Can be co-located with any other component</a:t>
            </a:r>
            <a:endParaRPr sz="1000">
              <a:solidFill>
                <a:schemeClr val="dk1"/>
              </a:solidFill>
            </a:endParaRPr>
          </a:p>
          <a:p>
            <a:pPr indent="0" lvl="0" marL="0" rtl="0" algn="l">
              <a:spcBef>
                <a:spcPts val="450"/>
              </a:spcBef>
              <a:spcAft>
                <a:spcPts val="0"/>
              </a:spcAft>
              <a:buSzPts val="1400"/>
              <a:buNone/>
            </a:pPr>
            <a:r>
              <a:t/>
            </a:r>
            <a:endParaRPr sz="1200">
              <a:solidFill>
                <a:schemeClr val="dk1"/>
              </a:solidFill>
            </a:endParaRPr>
          </a:p>
          <a:p>
            <a:pPr indent="0" lvl="0" marL="0" marR="0" rtl="0" algn="l">
              <a:lnSpc>
                <a:spcPct val="100000"/>
              </a:lnSpc>
              <a:spcBef>
                <a:spcPts val="450"/>
              </a:spcBef>
              <a:spcAft>
                <a:spcPts val="0"/>
              </a:spcAft>
              <a:buSzPts val="1400"/>
              <a:buNone/>
            </a:pPr>
            <a:r>
              <a:t/>
            </a:r>
            <a:endParaRPr sz="1200">
              <a:solidFill>
                <a:schemeClr val="dk1"/>
              </a:solidFill>
            </a:endParaRPr>
          </a:p>
        </p:txBody>
      </p:sp>
      <p:sp>
        <p:nvSpPr>
          <p:cNvPr id="1988" name="Google Shape;1988;p90"/>
          <p:cNvSpPr txBox="1"/>
          <p:nvPr>
            <p:ph idx="4294967295" type="body"/>
          </p:nvPr>
        </p:nvSpPr>
        <p:spPr>
          <a:xfrm>
            <a:off x="7923200" y="2277225"/>
            <a:ext cx="974100" cy="2276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000">
                <a:solidFill>
                  <a:schemeClr val="accent1"/>
                </a:solidFill>
              </a:rPr>
              <a:t>Prometheus</a:t>
            </a:r>
            <a:endParaRPr sz="1000">
              <a:solidFill>
                <a:schemeClr val="dk1"/>
              </a:solidFill>
            </a:endParaRPr>
          </a:p>
          <a:p>
            <a:pPr indent="0" lvl="0" marL="0" rtl="0" algn="l">
              <a:spcBef>
                <a:spcPts val="450"/>
              </a:spcBef>
              <a:spcAft>
                <a:spcPts val="0"/>
              </a:spcAft>
              <a:buSzPts val="1400"/>
              <a:buNone/>
            </a:pPr>
            <a:r>
              <a:rPr lang="en" sz="1000">
                <a:solidFill>
                  <a:schemeClr val="dk1"/>
                </a:solidFill>
              </a:rPr>
              <a:t>No. of instances: (0 - 1)</a:t>
            </a:r>
            <a:endParaRPr sz="1000">
              <a:solidFill>
                <a:schemeClr val="dk1"/>
              </a:solidFill>
            </a:endParaRPr>
          </a:p>
          <a:p>
            <a:pPr indent="0" lvl="0" marL="0" marR="0" rtl="0" algn="l">
              <a:lnSpc>
                <a:spcPct val="100000"/>
              </a:lnSpc>
              <a:spcBef>
                <a:spcPts val="450"/>
              </a:spcBef>
              <a:spcAft>
                <a:spcPts val="0"/>
              </a:spcAft>
              <a:buSzPts val="1400"/>
              <a:buNone/>
            </a:pPr>
            <a:r>
              <a:rPr lang="en" sz="1000">
                <a:solidFill>
                  <a:schemeClr val="dk1"/>
                </a:solidFill>
              </a:rPr>
              <a:t>Support for Prometheus</a:t>
            </a:r>
            <a:endParaRPr sz="1000">
              <a:solidFill>
                <a:schemeClr val="dk1"/>
              </a:solidFill>
            </a:endParaRPr>
          </a:p>
          <a:p>
            <a:pPr indent="0" lvl="0" marL="0" marR="0" rtl="0" algn="l">
              <a:lnSpc>
                <a:spcPct val="100000"/>
              </a:lnSpc>
              <a:spcBef>
                <a:spcPts val="450"/>
              </a:spcBef>
              <a:spcAft>
                <a:spcPts val="0"/>
              </a:spcAft>
              <a:buSzPts val="1400"/>
              <a:buNone/>
            </a:pPr>
            <a:r>
              <a:t/>
            </a:r>
            <a:endParaRPr sz="1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91"/>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Deployment Layout </a:t>
            </a:r>
            <a:endParaRPr>
              <a:solidFill>
                <a:schemeClr val="dk1"/>
              </a:solidFill>
            </a:endParaRPr>
          </a:p>
        </p:txBody>
      </p:sp>
      <p:sp>
        <p:nvSpPr>
          <p:cNvPr id="1994" name="Google Shape;1994;p91"/>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Deployment Requirements</a:t>
            </a:r>
            <a:endParaRPr/>
          </a:p>
        </p:txBody>
      </p:sp>
      <p:graphicFrame>
        <p:nvGraphicFramePr>
          <p:cNvPr id="1995" name="Google Shape;1995;p91"/>
          <p:cNvGraphicFramePr/>
          <p:nvPr/>
        </p:nvGraphicFramePr>
        <p:xfrm>
          <a:off x="419100" y="1328625"/>
          <a:ext cx="3000000" cy="3000000"/>
        </p:xfrm>
        <a:graphic>
          <a:graphicData uri="http://schemas.openxmlformats.org/drawingml/2006/table">
            <a:tbl>
              <a:tblPr>
                <a:noFill/>
                <a:tableStyleId>{17FE8E48-9EE8-4B23-8996-3E84913D6B5A}</a:tableStyleId>
              </a:tblPr>
              <a:tblGrid>
                <a:gridCol w="2609300"/>
                <a:gridCol w="946400"/>
                <a:gridCol w="1643450"/>
                <a:gridCol w="3106625"/>
              </a:tblGrid>
              <a:tr h="750150">
                <a:tc>
                  <a:txBody>
                    <a:bodyPr/>
                    <a:lstStyle/>
                    <a:p>
                      <a:pPr indent="0" lvl="0" marL="0" rtl="0" algn="ctr">
                        <a:spcBef>
                          <a:spcPts val="0"/>
                        </a:spcBef>
                        <a:spcAft>
                          <a:spcPts val="0"/>
                        </a:spcAft>
                        <a:buNone/>
                      </a:pPr>
                      <a:r>
                        <a:rPr b="1" lang="en">
                          <a:solidFill>
                            <a:schemeClr val="lt1"/>
                          </a:solidFill>
                        </a:rPr>
                        <a:t>Types of Nodes </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a:solidFill>
                            <a:schemeClr val="lt1"/>
                          </a:solidFill>
                        </a:rPr>
                        <a:t> Number of nodes </a:t>
                      </a:r>
                      <a:endParaRPr b="1">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b="1" lang="en">
                          <a:solidFill>
                            <a:schemeClr val="lt1"/>
                          </a:solidFill>
                        </a:rPr>
                        <a:t>Min Requirements</a:t>
                      </a:r>
                      <a:endParaRPr b="1">
                        <a:solidFill>
                          <a:schemeClr val="lt1"/>
                        </a:solidFill>
                      </a:endParaRPr>
                    </a:p>
                    <a:p>
                      <a:pPr indent="0" lvl="0" marL="0" rtl="0" algn="l">
                        <a:spcBef>
                          <a:spcPts val="0"/>
                        </a:spcBef>
                        <a:spcAft>
                          <a:spcPts val="0"/>
                        </a:spcAft>
                        <a:buNone/>
                      </a:pPr>
                      <a:r>
                        <a:rPr b="1" lang="en">
                          <a:solidFill>
                            <a:schemeClr val="lt1"/>
                          </a:solidFill>
                        </a:rPr>
                        <a:t>Compute</a:t>
                      </a:r>
                      <a:endParaRPr b="1">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b="1" lang="en">
                          <a:solidFill>
                            <a:schemeClr val="lt1"/>
                          </a:solidFill>
                        </a:rPr>
                        <a:t>Storage Requirements</a:t>
                      </a:r>
                      <a:endParaRPr b="1">
                        <a:solidFill>
                          <a:schemeClr val="lt1"/>
                        </a:solidFill>
                      </a:endParaRPr>
                    </a:p>
                  </a:txBody>
                  <a:tcPr marT="91425" marB="91425" marR="91425" marL="91425">
                    <a:solidFill>
                      <a:schemeClr val="accent1"/>
                    </a:solidFill>
                  </a:tcPr>
                </a:tc>
              </a:tr>
              <a:tr h="535750">
                <a:tc>
                  <a:txBody>
                    <a:bodyPr/>
                    <a:lstStyle/>
                    <a:p>
                      <a:pPr indent="0" lvl="0" marL="0" rtl="0" algn="ctr">
                        <a:spcBef>
                          <a:spcPts val="0"/>
                        </a:spcBef>
                        <a:spcAft>
                          <a:spcPts val="0"/>
                        </a:spcAft>
                        <a:buNone/>
                      </a:pPr>
                      <a:r>
                        <a:rPr lang="en" sz="1200"/>
                        <a:t>Management (OM)</a:t>
                      </a:r>
                      <a:endParaRPr sz="1200"/>
                    </a:p>
                  </a:txBody>
                  <a:tcPr marT="91425" marB="91425" marR="91425" marL="91425"/>
                </a:tc>
                <a:tc>
                  <a:txBody>
                    <a:bodyPr/>
                    <a:lstStyle/>
                    <a:p>
                      <a:pPr indent="0" lvl="0" marL="0" rtl="0" algn="ctr">
                        <a:spcBef>
                          <a:spcPts val="0"/>
                        </a:spcBef>
                        <a:spcAft>
                          <a:spcPts val="0"/>
                        </a:spcAft>
                        <a:buNone/>
                      </a:pPr>
                      <a:r>
                        <a:rPr lang="en" sz="1200"/>
                        <a:t>3</a:t>
                      </a:r>
                      <a:endParaRPr sz="1200"/>
                    </a:p>
                  </a:txBody>
                  <a:tcPr marT="91425" marB="91425" marR="91425" marL="91425"/>
                </a:tc>
                <a:tc>
                  <a:txBody>
                    <a:bodyPr/>
                    <a:lstStyle/>
                    <a:p>
                      <a:pPr indent="0" lvl="0" marL="0" rtl="0" algn="l">
                        <a:spcBef>
                          <a:spcPts val="0"/>
                        </a:spcBef>
                        <a:spcAft>
                          <a:spcPts val="0"/>
                        </a:spcAft>
                        <a:buNone/>
                      </a:pPr>
                      <a:r>
                        <a:rPr lang="en" sz="1200"/>
                        <a:t>128GB RAM, 32 cores</a:t>
                      </a:r>
                      <a:endParaRPr sz="1200"/>
                    </a:p>
                  </a:txBody>
                  <a:tcPr marT="91425" marB="91425" marR="91425" marL="91425"/>
                </a:tc>
                <a:tc>
                  <a:txBody>
                    <a:bodyPr/>
                    <a:lstStyle/>
                    <a:p>
                      <a:pPr indent="0" lvl="0" marL="0" rtl="0" algn="l">
                        <a:spcBef>
                          <a:spcPts val="0"/>
                        </a:spcBef>
                        <a:spcAft>
                          <a:spcPts val="0"/>
                        </a:spcAft>
                        <a:buNone/>
                      </a:pPr>
                      <a:r>
                        <a:rPr lang="en" sz="1200"/>
                        <a:t>2 NVME - mirrored (2TB) for Metadata</a:t>
                      </a:r>
                      <a:endParaRPr sz="1200"/>
                    </a:p>
                    <a:p>
                      <a:pPr indent="0" lvl="0" marL="0" rtl="0" algn="l">
                        <a:spcBef>
                          <a:spcPts val="0"/>
                        </a:spcBef>
                        <a:spcAft>
                          <a:spcPts val="0"/>
                        </a:spcAft>
                        <a:buNone/>
                      </a:pPr>
                      <a:r>
                        <a:rPr lang="en" sz="1200"/>
                        <a:t>2 NVME - mirrored (2TB) for HA Logs</a:t>
                      </a:r>
                      <a:endParaRPr sz="1200"/>
                    </a:p>
                  </a:txBody>
                  <a:tcPr marT="91425" marB="91425" marR="91425" marL="91425"/>
                </a:tc>
              </a:tr>
              <a:tr h="580900">
                <a:tc>
                  <a:txBody>
                    <a:bodyPr/>
                    <a:lstStyle/>
                    <a:p>
                      <a:pPr indent="0" lvl="0" marL="0" rtl="0" algn="ctr">
                        <a:spcBef>
                          <a:spcPts val="0"/>
                        </a:spcBef>
                        <a:spcAft>
                          <a:spcPts val="0"/>
                        </a:spcAft>
                        <a:buNone/>
                      </a:pPr>
                      <a:r>
                        <a:rPr lang="en" sz="1200"/>
                        <a:t>Management (SCM)</a:t>
                      </a:r>
                      <a:endParaRPr sz="1200"/>
                    </a:p>
                    <a:p>
                      <a:pPr indent="0" lvl="0" marL="0" rtl="0" algn="ctr">
                        <a:spcBef>
                          <a:spcPts val="0"/>
                        </a:spcBef>
                        <a:spcAft>
                          <a:spcPts val="0"/>
                        </a:spcAft>
                        <a:buNone/>
                      </a:pPr>
                      <a:r>
                        <a:rPr lang="en" sz="1200"/>
                        <a:t>(can be co-located with OM)</a:t>
                      </a:r>
                      <a:endParaRPr sz="1200"/>
                    </a:p>
                  </a:txBody>
                  <a:tcPr marT="91425" marB="91425" marR="91425" marL="91425"/>
                </a:tc>
                <a:tc>
                  <a:txBody>
                    <a:bodyPr/>
                    <a:lstStyle/>
                    <a:p>
                      <a:pPr indent="0" lvl="0" marL="0" rtl="0" algn="ctr">
                        <a:spcBef>
                          <a:spcPts val="0"/>
                        </a:spcBef>
                        <a:spcAft>
                          <a:spcPts val="0"/>
                        </a:spcAft>
                        <a:buNone/>
                      </a:pPr>
                      <a:r>
                        <a:rPr lang="en" sz="1200"/>
                        <a:t>3</a:t>
                      </a:r>
                      <a:endParaRPr sz="1200"/>
                    </a:p>
                  </a:txBody>
                  <a:tcPr marT="91425" marB="91425" marR="91425" marL="91425"/>
                </a:tc>
                <a:tc>
                  <a:txBody>
                    <a:bodyPr/>
                    <a:lstStyle/>
                    <a:p>
                      <a:pPr indent="0" lvl="0" marL="0" rtl="0" algn="l">
                        <a:spcBef>
                          <a:spcPts val="0"/>
                        </a:spcBef>
                        <a:spcAft>
                          <a:spcPts val="0"/>
                        </a:spcAft>
                        <a:buNone/>
                      </a:pPr>
                      <a:r>
                        <a:rPr lang="en" sz="1200"/>
                        <a:t>128GB RAM, 32 cores</a:t>
                      </a:r>
                      <a:endParaRPr sz="1200"/>
                    </a:p>
                  </a:txBody>
                  <a:tcPr marT="91425" marB="91425" marR="91425" marL="91425"/>
                </a:tc>
                <a:tc>
                  <a:txBody>
                    <a:bodyPr/>
                    <a:lstStyle/>
                    <a:p>
                      <a:pPr indent="0" lvl="0" marL="0" rtl="0" algn="l">
                        <a:spcBef>
                          <a:spcPts val="0"/>
                        </a:spcBef>
                        <a:spcAft>
                          <a:spcPts val="0"/>
                        </a:spcAft>
                        <a:buNone/>
                      </a:pPr>
                      <a:r>
                        <a:rPr lang="en" sz="1200"/>
                        <a:t>2 NVME - mirrored (2TB) for Metadata</a:t>
                      </a:r>
                      <a:endParaRPr sz="1200"/>
                    </a:p>
                    <a:p>
                      <a:pPr indent="0" lvl="0" marL="0" rtl="0" algn="l">
                        <a:spcBef>
                          <a:spcPts val="0"/>
                        </a:spcBef>
                        <a:spcAft>
                          <a:spcPts val="0"/>
                        </a:spcAft>
                        <a:buNone/>
                      </a:pPr>
                      <a:r>
                        <a:rPr lang="en" sz="1200"/>
                        <a:t>2 NVME - mirrored (2TB) for HA logs</a:t>
                      </a:r>
                      <a:endParaRPr sz="1200"/>
                    </a:p>
                  </a:txBody>
                  <a:tcPr marT="91425" marB="91425" marR="91425" marL="91425"/>
                </a:tc>
              </a:tr>
              <a:tr h="666800">
                <a:tc>
                  <a:txBody>
                    <a:bodyPr/>
                    <a:lstStyle/>
                    <a:p>
                      <a:pPr indent="0" lvl="0" marL="0" rtl="0" algn="ctr">
                        <a:spcBef>
                          <a:spcPts val="0"/>
                        </a:spcBef>
                        <a:spcAft>
                          <a:spcPts val="0"/>
                        </a:spcAft>
                        <a:buNone/>
                      </a:pPr>
                      <a:r>
                        <a:rPr lang="en" sz="1200"/>
                        <a:t>Data Nodes ( + S3 Gateway)</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N </a:t>
                      </a:r>
                      <a:endParaRPr sz="1200"/>
                    </a:p>
                    <a:p>
                      <a:pPr indent="0" lvl="0" marL="0" rtl="0" algn="ctr">
                        <a:spcBef>
                          <a:spcPts val="0"/>
                        </a:spcBef>
                        <a:spcAft>
                          <a:spcPts val="0"/>
                        </a:spcAft>
                        <a:buNone/>
                      </a:pPr>
                      <a:r>
                        <a:rPr lang="en" sz="1200"/>
                        <a:t>(Min - 3)</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128GB RAM, 32 cores</a:t>
                      </a:r>
                      <a:endParaRPr sz="1200"/>
                    </a:p>
                    <a:p>
                      <a:pPr indent="0" lvl="0" marL="0" rtl="0" algn="l">
                        <a:spcBef>
                          <a:spcPts val="0"/>
                        </a:spcBef>
                        <a:spcAft>
                          <a:spcPts val="0"/>
                        </a:spcAft>
                        <a:buNone/>
                      </a:pPr>
                      <a:r>
                        <a:rPr lang="en" sz="1200"/>
                        <a:t>2 x 25G Network</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1 SSD - For Replication logs </a:t>
                      </a:r>
                      <a:endParaRPr sz="1200"/>
                    </a:p>
                    <a:p>
                      <a:pPr indent="0" lvl="0" marL="0" rtl="0" algn="l">
                        <a:spcBef>
                          <a:spcPts val="0"/>
                        </a:spcBef>
                        <a:spcAft>
                          <a:spcPts val="0"/>
                        </a:spcAft>
                        <a:buNone/>
                      </a:pPr>
                      <a:r>
                        <a:rPr lang="en" sz="1200"/>
                        <a:t>N Disks - ( 24 x 16  or 48 x 8 or 48 x 16 or 16 x 16) </a:t>
                      </a:r>
                      <a:endParaRPr sz="1200"/>
                    </a:p>
                  </a:txBody>
                  <a:tcPr marT="91425" marB="91425" marR="91425" marL="91425">
                    <a:lnB cap="flat" cmpd="sng" w="9525">
                      <a:solidFill>
                        <a:srgbClr val="9E9E9E"/>
                      </a:solidFill>
                      <a:prstDash val="solid"/>
                      <a:round/>
                      <a:headEnd len="sm" w="sm" type="none"/>
                      <a:tailEnd len="sm" w="sm" type="none"/>
                    </a:lnB>
                  </a:tcPr>
                </a:tc>
              </a:tr>
              <a:tr h="577525">
                <a:tc>
                  <a:txBody>
                    <a:bodyPr/>
                    <a:lstStyle/>
                    <a:p>
                      <a:pPr indent="0" lvl="0" marL="0" rtl="0" algn="ctr">
                        <a:spcBef>
                          <a:spcPts val="0"/>
                        </a:spcBef>
                        <a:spcAft>
                          <a:spcPts val="0"/>
                        </a:spcAft>
                        <a:buNone/>
                      </a:pPr>
                      <a:r>
                        <a:rPr lang="en" sz="1200"/>
                        <a:t>Management (RECON)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128GB RAM, 32 cores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2 NVME - mirrored (2TB) for Metadata</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9" name="Shape 1999"/>
        <p:cNvGrpSpPr/>
        <p:nvPr/>
      </p:nvGrpSpPr>
      <p:grpSpPr>
        <a:xfrm>
          <a:off x="0" y="0"/>
          <a:ext cx="0" cy="0"/>
          <a:chOff x="0" y="0"/>
          <a:chExt cx="0" cy="0"/>
        </a:xfrm>
      </p:grpSpPr>
      <p:sp>
        <p:nvSpPr>
          <p:cNvPr id="2000" name="Google Shape;2000;p92"/>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Deployment Layout </a:t>
            </a:r>
            <a:endParaRPr>
              <a:solidFill>
                <a:schemeClr val="dk1"/>
              </a:solidFill>
            </a:endParaRPr>
          </a:p>
        </p:txBody>
      </p:sp>
      <p:graphicFrame>
        <p:nvGraphicFramePr>
          <p:cNvPr id="2001" name="Google Shape;2001;p92"/>
          <p:cNvGraphicFramePr/>
          <p:nvPr/>
        </p:nvGraphicFramePr>
        <p:xfrm>
          <a:off x="152400" y="152400"/>
          <a:ext cx="3000000" cy="3000000"/>
        </p:xfrm>
        <a:graphic>
          <a:graphicData uri="http://schemas.openxmlformats.org/drawingml/2006/table">
            <a:tbl>
              <a:tblPr>
                <a:noFill/>
                <a:tableStyleId>{E4A2F0AC-4693-4E7A-9966-4AE3E0AB6B80}</a:tableStyleId>
              </a:tblPr>
              <a:tblGrid>
                <a:gridCol w="1909850"/>
                <a:gridCol w="1482800"/>
                <a:gridCol w="1830675"/>
                <a:gridCol w="1672100"/>
                <a:gridCol w="902625"/>
                <a:gridCol w="1120200"/>
              </a:tblGrid>
              <a:tr h="266700">
                <a:tc>
                  <a:txBody>
                    <a:bodyPr/>
                    <a:lstStyle/>
                    <a:p>
                      <a:pPr indent="0" lvl="0" marL="0" rtl="0" algn="ctr">
                        <a:lnSpc>
                          <a:spcPct val="115000"/>
                        </a:lnSpc>
                        <a:spcBef>
                          <a:spcPts val="0"/>
                        </a:spcBef>
                        <a:spcAft>
                          <a:spcPts val="0"/>
                        </a:spcAft>
                        <a:buNone/>
                      </a:pPr>
                      <a:r>
                        <a:rPr b="1" lang="en" sz="1100">
                          <a:solidFill>
                            <a:srgbClr val="222222"/>
                          </a:solidFill>
                        </a:rPr>
                        <a:t>Node Type</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222222"/>
                          </a:solidFill>
                        </a:rPr>
                        <a:t>Service</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222222"/>
                          </a:solidFill>
                        </a:rPr>
                        <a:t>Storage</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222222"/>
                          </a:solidFill>
                        </a:rPr>
                        <a:t>Memory</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222222"/>
                          </a:solidFill>
                        </a:rPr>
                        <a:t>CPU Cores</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222222"/>
                          </a:solidFill>
                        </a:rPr>
                        <a:t>Network</a:t>
                      </a:r>
                      <a:endParaRPr b="1" sz="1100">
                        <a:solidFill>
                          <a:srgbClr val="222222"/>
                        </a:solidFill>
                      </a:endParaRPr>
                    </a:p>
                  </a:txBody>
                  <a:tcPr marT="50800" marB="50800" marR="50800" marL="50800">
                    <a:lnL cap="flat" cmpd="sng">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222222"/>
                      </a:solidFill>
                      <a:prstDash val="solid"/>
                      <a:round/>
                      <a:headEnd len="sm" w="sm" type="none"/>
                      <a:tailEnd len="sm" w="sm" type="none"/>
                    </a:lnB>
                  </a:tcPr>
                </a:tc>
              </a:tr>
              <a:tr h="514350">
                <a:tc rowSpan="2">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Master Nodes (3 replicas)</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Ozone Manager (3x)</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2 * 2TB NVMe SSD</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Minimum 256 GB Host Memory</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31 GB - OM Heap</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31 GB - SCM Heap</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32</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rowSpan="5">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100 GBps/</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10 GBps</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b="1" i="1" lang="en" sz="1100">
                          <a:solidFill>
                            <a:srgbClr val="222222"/>
                          </a:solidFill>
                          <a:latin typeface="Roboto"/>
                          <a:ea typeface="Roboto"/>
                          <a:cs typeface="Roboto"/>
                          <a:sym typeface="Roboto"/>
                        </a:rPr>
                        <a:t>40+ GBps </a:t>
                      </a:r>
                      <a:endParaRPr b="1" i="1"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w="9525">
                      <a:solidFill>
                        <a:srgbClr val="FFFFFF"/>
                      </a:solidFill>
                      <a:prstDash val="solid"/>
                      <a:round/>
                      <a:headEnd len="sm" w="sm" type="none"/>
                      <a:tailEnd len="sm" w="sm" type="none"/>
                    </a:lnR>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r>
              <a:tr h="514350">
                <a:tc vMerge="1"/>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Storage Container Manager (3x)</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2 * 1TB NVMe or SATA SSD</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vMerge="1"/>
                <a:tc vMerge="1"/>
                <a:tc vMerge="1"/>
              </a:tr>
              <a:tr h="1809750">
                <a:tc rowSpan="2">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Worker Nodes</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(Up to 200)</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Ozone Datanode</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1 * 2TB SATA or NVMe SSD</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(replication logs)</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24 * 16TB HDDs; or</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48 * 8TB HDDs</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(user data)</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Minimum 128 GB Host Memory</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DN Java Heap - 16 GB</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DN off-heap - 15 GB</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31 GB - S3G Heap</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32</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vMerge="1"/>
              </a:tr>
              <a:tr h="266700">
                <a:tc vMerge="1"/>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S3 Gateway</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NA</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31 GB</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24</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T cap="flat" cmpd="sng">
                      <a:solidFill>
                        <a:srgbClr val="222222"/>
                      </a:solidFill>
                      <a:prstDash val="solid"/>
                      <a:round/>
                      <a:headEnd len="sm" w="sm" type="none"/>
                      <a:tailEnd len="sm" w="sm" type="none"/>
                    </a:lnT>
                    <a:lnB cap="flat" cmpd="sng">
                      <a:solidFill>
                        <a:srgbClr val="222222"/>
                      </a:solidFill>
                      <a:prstDash val="solid"/>
                      <a:round/>
                      <a:headEnd len="sm" w="sm" type="none"/>
                      <a:tailEnd len="sm" w="sm" type="none"/>
                    </a:lnB>
                  </a:tcPr>
                </a:tc>
                <a:tc vMerge="1"/>
              </a:tr>
              <a:tr h="885825">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Admin Dashboard</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(1 replica)</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Recon Server</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1 * 1TB SATA or NVMe SSD</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32 GB - Host memory</a:t>
                      </a:r>
                      <a:endParaRPr sz="11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rPr lang="en" sz="1100">
                          <a:solidFill>
                            <a:srgbClr val="222222"/>
                          </a:solidFill>
                          <a:latin typeface="Roboto"/>
                          <a:ea typeface="Roboto"/>
                          <a:cs typeface="Roboto"/>
                          <a:sym typeface="Roboto"/>
                        </a:rPr>
                        <a:t>16 GB - Recon Heap</a:t>
                      </a:r>
                      <a:endParaRPr sz="1100">
                        <a:solidFill>
                          <a:srgbClr val="222222"/>
                        </a:solidFill>
                        <a:latin typeface="Roboto"/>
                        <a:ea typeface="Roboto"/>
                        <a:cs typeface="Roboto"/>
                        <a:sym typeface="Roboto"/>
                      </a:endParaRPr>
                    </a:p>
                  </a:txBody>
                  <a:tcPr marT="50800" marB="50800" marR="50800" marL="50800">
                    <a:lnL cap="flat" cmpd="sng">
                      <a:solidFill>
                        <a:srgbClr val="222222"/>
                      </a:solidFill>
                      <a:prstDash val="solid"/>
                      <a:round/>
                      <a:headEnd len="sm" w="sm" type="none"/>
                      <a:tailEnd len="sm" w="sm" type="none"/>
                    </a:lnL>
                    <a:lnR cap="flat" cmpd="sng">
                      <a:solidFill>
                        <a:srgbClr val="222222"/>
                      </a:solidFill>
                      <a:prstDash val="solid"/>
                      <a:round/>
                      <a:headEnd len="sm" w="sm" type="none"/>
                      <a:tailEnd len="sm" w="sm" type="none"/>
                    </a:lnR>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22222"/>
                          </a:solidFill>
                          <a:latin typeface="Roboto"/>
                          <a:ea typeface="Roboto"/>
                          <a:cs typeface="Roboto"/>
                          <a:sym typeface="Roboto"/>
                        </a:rPr>
                        <a:t>16</a:t>
                      </a:r>
                      <a:endParaRPr sz="1100">
                        <a:solidFill>
                          <a:srgbClr val="222222"/>
                        </a:solidFill>
                      </a:endParaRPr>
                    </a:p>
                  </a:txBody>
                  <a:tcPr marT="50800" marB="50800" marR="50800" marL="50800">
                    <a:lnL cap="flat" cmpd="sng">
                      <a:solidFill>
                        <a:srgbClr val="222222"/>
                      </a:solidFill>
                      <a:prstDash val="solid"/>
                      <a:round/>
                      <a:headEnd len="sm" w="sm" type="none"/>
                      <a:tailEnd len="sm" w="sm" type="none"/>
                    </a:lnL>
                    <a:lnT cap="flat" cmpd="sng">
                      <a:solidFill>
                        <a:srgbClr val="222222"/>
                      </a:solidFill>
                      <a:prstDash val="solid"/>
                      <a:round/>
                      <a:headEnd len="sm" w="sm" type="none"/>
                      <a:tailEnd len="sm" w="sm" type="none"/>
                    </a:lnT>
                    <a:lnB cap="flat" cmpd="sng" w="9525">
                      <a:solidFill>
                        <a:srgbClr val="FFFFFF"/>
                      </a:solidFill>
                      <a:prstDash val="solid"/>
                      <a:round/>
                      <a:headEnd len="sm" w="sm" type="none"/>
                      <a:tailEnd len="sm" w="sm" type="none"/>
                    </a:lnB>
                  </a:tcPr>
                </a:tc>
                <a:tc vMerge="1"/>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93"/>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Security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94"/>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Security  </a:t>
            </a:r>
            <a:endParaRPr>
              <a:solidFill>
                <a:schemeClr val="dk1"/>
              </a:solidFill>
            </a:endParaRPr>
          </a:p>
        </p:txBody>
      </p:sp>
      <p:sp>
        <p:nvSpPr>
          <p:cNvPr id="2012" name="Google Shape;2012;p94"/>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KERBEROS and Token support</a:t>
            </a:r>
            <a:endParaRPr/>
          </a:p>
        </p:txBody>
      </p:sp>
      <p:sp>
        <p:nvSpPr>
          <p:cNvPr id="2013" name="Google Shape;2013;p94"/>
          <p:cNvSpPr txBox="1"/>
          <p:nvPr>
            <p:ph idx="2" type="body"/>
          </p:nvPr>
        </p:nvSpPr>
        <p:spPr>
          <a:xfrm>
            <a:off x="419100" y="1444296"/>
            <a:ext cx="8305800" cy="29262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a:solidFill>
                  <a:schemeClr val="dk1"/>
                </a:solidFill>
              </a:rPr>
              <a:t>All Ozone services (OM/SCM/DN/Recon/S3G) support Kerberos </a:t>
            </a:r>
            <a:endParaRPr>
              <a:solidFill>
                <a:schemeClr val="dk1"/>
              </a:solidFill>
            </a:endParaRPr>
          </a:p>
          <a:p>
            <a:pPr indent="0" lvl="0" marL="0" rtl="0" algn="l">
              <a:spcBef>
                <a:spcPts val="500"/>
              </a:spcBef>
              <a:spcAft>
                <a:spcPts val="0"/>
              </a:spcAft>
              <a:buNone/>
            </a:pPr>
            <a:r>
              <a:rPr lang="en">
                <a:solidFill>
                  <a:schemeClr val="dk1"/>
                </a:solidFill>
              </a:rPr>
              <a:t>OM supports delegation token and block token</a:t>
            </a:r>
            <a:endParaRPr>
              <a:solidFill>
                <a:schemeClr val="dk1"/>
              </a:solidFill>
            </a:endParaRPr>
          </a:p>
          <a:p>
            <a:pPr indent="0" lvl="0" marL="0" rtl="0" algn="l">
              <a:spcBef>
                <a:spcPts val="500"/>
              </a:spcBef>
              <a:spcAft>
                <a:spcPts val="0"/>
              </a:spcAft>
              <a:buNone/>
            </a:pPr>
            <a:r>
              <a:rPr lang="en">
                <a:solidFill>
                  <a:schemeClr val="dk1"/>
                </a:solidFill>
              </a:rPr>
              <a:t>S3G supports S3 secret (token)</a:t>
            </a:r>
            <a:endParaRPr>
              <a:solidFill>
                <a:schemeClr val="dk1"/>
              </a:solidFill>
            </a:endParaRPr>
          </a:p>
          <a:p>
            <a:pPr indent="0" lvl="0" marL="0" rtl="0" algn="l">
              <a:spcBef>
                <a:spcPts val="500"/>
              </a:spcBef>
              <a:spcAft>
                <a:spcPts val="0"/>
              </a:spcAft>
              <a:buNone/>
            </a:pPr>
            <a:r>
              <a:t/>
            </a:r>
            <a:endParaRPr/>
          </a:p>
        </p:txBody>
      </p:sp>
      <p:pic>
        <p:nvPicPr>
          <p:cNvPr id="2014" name="Google Shape;2014;p94"/>
          <p:cNvPicPr preferRelativeResize="0"/>
          <p:nvPr/>
        </p:nvPicPr>
        <p:blipFill>
          <a:blip r:embed="rId3">
            <a:alphaModFix/>
          </a:blip>
          <a:stretch>
            <a:fillRect/>
          </a:stretch>
        </p:blipFill>
        <p:spPr>
          <a:xfrm>
            <a:off x="419100" y="2694900"/>
            <a:ext cx="8305798" cy="22012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95"/>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solidFill>
                  <a:schemeClr val="dk1"/>
                </a:solidFill>
              </a:rPr>
              <a:t>Security  </a:t>
            </a:r>
            <a:endParaRPr>
              <a:solidFill>
                <a:schemeClr val="dk1"/>
              </a:solidFill>
            </a:endParaRPr>
          </a:p>
        </p:txBody>
      </p:sp>
      <p:sp>
        <p:nvSpPr>
          <p:cNvPr id="2020" name="Google Shape;2020;p95"/>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Encryption and TLS </a:t>
            </a:r>
            <a:endParaRPr/>
          </a:p>
        </p:txBody>
      </p:sp>
      <p:sp>
        <p:nvSpPr>
          <p:cNvPr id="2021" name="Google Shape;2021;p95"/>
          <p:cNvSpPr txBox="1"/>
          <p:nvPr>
            <p:ph idx="2" type="body"/>
          </p:nvPr>
        </p:nvSpPr>
        <p:spPr>
          <a:xfrm>
            <a:off x="419111" y="1582621"/>
            <a:ext cx="8305800" cy="29262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lang="en">
                <a:solidFill>
                  <a:schemeClr val="dk1"/>
                </a:solidFill>
              </a:rPr>
              <a:t>Ozone supports both over the wire and at-rest data encryption.</a:t>
            </a:r>
            <a:endParaRPr>
              <a:solidFill>
                <a:schemeClr val="dk1"/>
              </a:solidFill>
            </a:endParaRPr>
          </a:p>
          <a:p>
            <a:pPr indent="-317500" lvl="0" marL="457200" rtl="0" algn="l">
              <a:spcBef>
                <a:spcPts val="500"/>
              </a:spcBef>
              <a:spcAft>
                <a:spcPts val="0"/>
              </a:spcAft>
              <a:buClr>
                <a:schemeClr val="dk1"/>
              </a:buClr>
              <a:buSzPts val="1400"/>
              <a:buChar char="●"/>
            </a:pPr>
            <a:r>
              <a:rPr lang="en">
                <a:solidFill>
                  <a:schemeClr val="dk1"/>
                </a:solidFill>
              </a:rPr>
              <a:t>At-Rest data encryption can be enabled at Ozone bucket level when the bucket is created.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Each object created under the encrypted bucket are protected by a different object encryption key.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Both bucket encryption key and object encryption key are managed by Apache Ranger KMS with ACL support.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Over the wire data protection via TLS for Ozone can be enabled by setting </a:t>
            </a:r>
            <a:r>
              <a:rPr lang="en">
                <a:solidFill>
                  <a:srgbClr val="172B4D"/>
                </a:solidFill>
                <a:highlight>
                  <a:srgbClr val="FFFFFF"/>
                </a:highlight>
              </a:rPr>
              <a:t>ozone.grpc.tls.enabled=true</a:t>
            </a:r>
            <a:r>
              <a:rPr lang="en">
                <a:solidFill>
                  <a:schemeClr val="dk1"/>
                </a:solidFill>
              </a:rPr>
              <a:t>. </a:t>
            </a:r>
            <a:endParaRPr>
              <a:solidFill>
                <a:schemeClr val="dk1"/>
              </a:solidFill>
            </a:endParaRPr>
          </a:p>
          <a:p>
            <a:pPr indent="0" lvl="0" marL="0" rtl="0" algn="l">
              <a:spcBef>
                <a:spcPts val="500"/>
              </a:spcBef>
              <a:spcAft>
                <a:spcPts val="0"/>
              </a:spcAft>
              <a:buNone/>
            </a:pPr>
            <a:r>
              <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96"/>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Ranger</a:t>
            </a:r>
            <a:endParaRPr/>
          </a:p>
        </p:txBody>
      </p:sp>
      <p:sp>
        <p:nvSpPr>
          <p:cNvPr id="2027" name="Google Shape;2027;p96"/>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228600" lvl="0" marL="457200" rtl="0" algn="l">
              <a:lnSpc>
                <a:spcPct val="100000"/>
              </a:lnSpc>
              <a:spcBef>
                <a:spcPts val="500"/>
              </a:spcBef>
              <a:spcAft>
                <a:spcPts val="0"/>
              </a:spcAft>
              <a:buSzPts val="1400"/>
              <a:buNone/>
            </a:pPr>
            <a:r>
              <a:rPr lang="en"/>
              <a:t>How does Ranger work with Ozone</a:t>
            </a:r>
            <a:endParaRPr/>
          </a:p>
          <a:p>
            <a:pPr indent="0" lvl="0" marL="228600" rtl="0" algn="l">
              <a:lnSpc>
                <a:spcPct val="100000"/>
              </a:lnSpc>
              <a:spcBef>
                <a:spcPts val="500"/>
              </a:spcBef>
              <a:spcAft>
                <a:spcPts val="0"/>
              </a:spcAft>
              <a:buSzPts val="1400"/>
              <a:buNone/>
            </a:pPr>
            <a:r>
              <a:rPr lang="en"/>
              <a:t> </a:t>
            </a:r>
            <a:endParaRPr/>
          </a:p>
        </p:txBody>
      </p:sp>
      <p:sp>
        <p:nvSpPr>
          <p:cNvPr id="2028" name="Google Shape;2028;p96"/>
          <p:cNvSpPr txBox="1"/>
          <p:nvPr/>
        </p:nvSpPr>
        <p:spPr>
          <a:xfrm>
            <a:off x="442919" y="1506225"/>
            <a:ext cx="8305800" cy="3000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500"/>
              </a:spcBef>
              <a:spcAft>
                <a:spcPts val="0"/>
              </a:spcAft>
              <a:buSzPts val="2000"/>
              <a:buChar char="●"/>
            </a:pPr>
            <a:r>
              <a:rPr lang="en" sz="2000">
                <a:solidFill>
                  <a:schemeClr val="dk1"/>
                </a:solidFill>
                <a:latin typeface="Roboto"/>
                <a:ea typeface="Roboto"/>
                <a:cs typeface="Roboto"/>
                <a:sym typeface="Roboto"/>
              </a:rPr>
              <a:t>Ozone is fully integrated with Apache Ranger. </a:t>
            </a:r>
            <a:endParaRPr sz="2000">
              <a:solidFill>
                <a:schemeClr val="dk1"/>
              </a:solidFill>
              <a:latin typeface="Roboto"/>
              <a:ea typeface="Roboto"/>
              <a:cs typeface="Roboto"/>
              <a:sym typeface="Roboto"/>
            </a:endParaRPr>
          </a:p>
          <a:p>
            <a:pPr indent="-317500" lvl="0" marL="914400" marR="0" rtl="0" algn="l">
              <a:lnSpc>
                <a:spcPct val="100000"/>
              </a:lnSpc>
              <a:spcBef>
                <a:spcPts val="1000"/>
              </a:spcBef>
              <a:spcAft>
                <a:spcPts val="0"/>
              </a:spcAft>
              <a:buSzPts val="1400"/>
              <a:buChar char="●"/>
            </a:pPr>
            <a:r>
              <a:rPr lang="en" sz="1800">
                <a:solidFill>
                  <a:schemeClr val="dk1"/>
                </a:solidFill>
                <a:latin typeface="Roboto"/>
                <a:ea typeface="Roboto"/>
                <a:cs typeface="Roboto"/>
                <a:sym typeface="Roboto"/>
              </a:rPr>
              <a:t>Ozone support pluggable authorization model</a:t>
            </a:r>
            <a:endParaRPr sz="1800">
              <a:solidFill>
                <a:schemeClr val="dk1"/>
              </a:solidFill>
              <a:latin typeface="Roboto"/>
              <a:ea typeface="Roboto"/>
              <a:cs typeface="Roboto"/>
              <a:sym typeface="Roboto"/>
            </a:endParaRPr>
          </a:p>
          <a:p>
            <a:pPr indent="-317500" lvl="0" marL="914400" marR="0" rtl="0" algn="l">
              <a:lnSpc>
                <a:spcPct val="100000"/>
              </a:lnSpc>
              <a:spcBef>
                <a:spcPts val="1000"/>
              </a:spcBef>
              <a:spcAft>
                <a:spcPts val="0"/>
              </a:spcAft>
              <a:buSzPts val="1400"/>
              <a:buChar char="●"/>
            </a:pPr>
            <a:r>
              <a:rPr lang="en" sz="1800">
                <a:solidFill>
                  <a:schemeClr val="dk1"/>
                </a:solidFill>
                <a:latin typeface="Roboto"/>
                <a:ea typeface="Roboto"/>
                <a:cs typeface="Roboto"/>
                <a:sym typeface="Roboto"/>
              </a:rPr>
              <a:t>Ranger Ozone authorizer plugin is enabled by default in CDP. It authorizes all Ozone volume/bucket/key operations based on policies defined by Ranger admin UI.</a:t>
            </a:r>
            <a:endParaRPr sz="1800">
              <a:solidFill>
                <a:schemeClr val="dk1"/>
              </a:solidFill>
              <a:latin typeface="Roboto"/>
              <a:ea typeface="Roboto"/>
              <a:cs typeface="Roboto"/>
              <a:sym typeface="Roboto"/>
            </a:endParaRPr>
          </a:p>
          <a:p>
            <a:pPr indent="-317500" lvl="0" marL="914400" marR="0" rtl="0" algn="l">
              <a:lnSpc>
                <a:spcPct val="100000"/>
              </a:lnSpc>
              <a:spcBef>
                <a:spcPts val="1000"/>
              </a:spcBef>
              <a:spcAft>
                <a:spcPts val="1000"/>
              </a:spcAft>
              <a:buSzPts val="1400"/>
              <a:buChar char="●"/>
            </a:pPr>
            <a:r>
              <a:rPr lang="en" sz="1800">
                <a:solidFill>
                  <a:schemeClr val="dk1"/>
                </a:solidFill>
                <a:latin typeface="Roboto"/>
                <a:ea typeface="Roboto"/>
                <a:cs typeface="Roboto"/>
                <a:sym typeface="Roboto"/>
              </a:rPr>
              <a:t>Ranger audits all ozone operations.</a:t>
            </a:r>
            <a:endParaRPr sz="18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97"/>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Ranger</a:t>
            </a:r>
            <a:endParaRPr/>
          </a:p>
        </p:txBody>
      </p:sp>
      <p:sp>
        <p:nvSpPr>
          <p:cNvPr id="2034" name="Google Shape;2034;p97"/>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228600" lvl="0" marL="457200" rtl="0" algn="l">
              <a:lnSpc>
                <a:spcPct val="100000"/>
              </a:lnSpc>
              <a:spcBef>
                <a:spcPts val="500"/>
              </a:spcBef>
              <a:spcAft>
                <a:spcPts val="0"/>
              </a:spcAft>
              <a:buSzPts val="1400"/>
              <a:buNone/>
            </a:pPr>
            <a:r>
              <a:rPr lang="en"/>
              <a:t>Ranger Ozone Integration workflow </a:t>
            </a:r>
            <a:endParaRPr/>
          </a:p>
        </p:txBody>
      </p:sp>
      <p:sp>
        <p:nvSpPr>
          <p:cNvPr id="2035" name="Google Shape;2035;p97"/>
          <p:cNvSpPr txBox="1"/>
          <p:nvPr>
            <p:ph idx="2" type="body"/>
          </p:nvPr>
        </p:nvSpPr>
        <p:spPr>
          <a:xfrm>
            <a:off x="419100" y="1594321"/>
            <a:ext cx="8305800" cy="2926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500"/>
              </a:spcBef>
              <a:spcAft>
                <a:spcPts val="0"/>
              </a:spcAft>
              <a:buSzPts val="1400"/>
              <a:buNone/>
            </a:pPr>
            <a:r>
              <a:t/>
            </a:r>
            <a:endParaRPr/>
          </a:p>
        </p:txBody>
      </p:sp>
      <p:pic>
        <p:nvPicPr>
          <p:cNvPr id="2036" name="Google Shape;2036;p97"/>
          <p:cNvPicPr preferRelativeResize="0"/>
          <p:nvPr/>
        </p:nvPicPr>
        <p:blipFill>
          <a:blip r:embed="rId3">
            <a:alphaModFix/>
          </a:blip>
          <a:stretch>
            <a:fillRect/>
          </a:stretch>
        </p:blipFill>
        <p:spPr>
          <a:xfrm>
            <a:off x="338125" y="1388450"/>
            <a:ext cx="8305799" cy="3132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p:nvPr/>
        </p:nvSpPr>
        <p:spPr>
          <a:xfrm>
            <a:off x="613125" y="870600"/>
            <a:ext cx="7953900" cy="985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txBox="1"/>
          <p:nvPr/>
        </p:nvSpPr>
        <p:spPr>
          <a:xfrm>
            <a:off x="626254" y="2030441"/>
            <a:ext cx="2400300" cy="1647600"/>
          </a:xfrm>
          <a:prstGeom prst="rect">
            <a:avLst/>
          </a:prstGeom>
          <a:noFill/>
          <a:ln>
            <a:noFill/>
          </a:ln>
        </p:spPr>
        <p:txBody>
          <a:bodyPr anchorCtr="0" anchor="t" bIns="45700" lIns="0" spcFirstLastPara="1" rIns="91425" wrap="square" tIns="45700">
            <a:noAutofit/>
          </a:bodyPr>
          <a:lstStyle/>
          <a:p>
            <a:pPr indent="0" lvl="0" marL="68580" marR="0" rtl="0" algn="l">
              <a:lnSpc>
                <a:spcPct val="100000"/>
              </a:lnSpc>
              <a:spcBef>
                <a:spcPts val="0"/>
              </a:spcBef>
              <a:spcAft>
                <a:spcPts val="0"/>
              </a:spcAft>
              <a:buClr>
                <a:srgbClr val="E6E6E6"/>
              </a:buClr>
              <a:buSzPts val="1200"/>
              <a:buFont typeface="Arial"/>
              <a:buNone/>
            </a:pPr>
            <a:r>
              <a:t/>
            </a:r>
            <a:endParaRPr b="0" i="0" sz="1500" u="none" cap="none" strike="noStrike">
              <a:solidFill>
                <a:schemeClr val="dk1"/>
              </a:solidFill>
              <a:latin typeface="Roboto"/>
              <a:ea typeface="Roboto"/>
              <a:cs typeface="Roboto"/>
              <a:sym typeface="Roboto"/>
            </a:endParaRPr>
          </a:p>
        </p:txBody>
      </p:sp>
      <p:sp>
        <p:nvSpPr>
          <p:cNvPr id="272" name="Google Shape;272;p35"/>
          <p:cNvSpPr txBox="1"/>
          <p:nvPr/>
        </p:nvSpPr>
        <p:spPr>
          <a:xfrm>
            <a:off x="809490" y="2437433"/>
            <a:ext cx="1683600" cy="762000"/>
          </a:xfrm>
          <a:prstGeom prst="rect">
            <a:avLst/>
          </a:prstGeom>
          <a:noFill/>
          <a:ln>
            <a:noFill/>
          </a:ln>
        </p:spPr>
        <p:txBody>
          <a:bodyPr anchorCtr="0" anchor="t" bIns="34275" lIns="68550" spcFirstLastPara="1" rIns="68550" wrap="square" tIns="34275">
            <a:noAutofit/>
          </a:bodyPr>
          <a:lstStyle/>
          <a:p>
            <a:pPr indent="0" lvl="0" marL="257175"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sp>
        <p:nvSpPr>
          <p:cNvPr id="273" name="Google Shape;273;p35"/>
          <p:cNvSpPr txBox="1"/>
          <p:nvPr>
            <p:ph idx="4294967295" type="body"/>
          </p:nvPr>
        </p:nvSpPr>
        <p:spPr>
          <a:xfrm>
            <a:off x="2433600" y="1371549"/>
            <a:ext cx="4276800" cy="382500"/>
          </a:xfrm>
          <a:prstGeom prst="rect">
            <a:avLst/>
          </a:prstGeom>
          <a:noFill/>
          <a:ln>
            <a:noFill/>
          </a:ln>
        </p:spPr>
        <p:txBody>
          <a:bodyPr anchorCtr="0" anchor="t" bIns="68550" lIns="0" spcFirstLastPara="1" rIns="0" wrap="square" tIns="68550">
            <a:noAutofit/>
          </a:bodyPr>
          <a:lstStyle/>
          <a:p>
            <a:pPr indent="0" lvl="0" marL="0" rtl="0" algn="ctr">
              <a:lnSpc>
                <a:spcPct val="90000"/>
              </a:lnSpc>
              <a:spcBef>
                <a:spcPts val="0"/>
              </a:spcBef>
              <a:spcAft>
                <a:spcPts val="0"/>
              </a:spcAft>
              <a:buSzPts val="3360"/>
              <a:buNone/>
            </a:pPr>
            <a:r>
              <a:rPr lang="en" cap="small">
                <a:solidFill>
                  <a:schemeClr val="lt1"/>
                </a:solidFill>
                <a:latin typeface="Roboto Light"/>
                <a:ea typeface="Roboto Light"/>
                <a:cs typeface="Roboto Light"/>
                <a:sym typeface="Roboto Light"/>
              </a:rPr>
              <a:t>t</a:t>
            </a:r>
            <a:r>
              <a:rPr lang="en" sz="1800" cap="small">
                <a:solidFill>
                  <a:schemeClr val="lt1"/>
                </a:solidFill>
                <a:latin typeface="Roboto Light"/>
                <a:ea typeface="Roboto Light"/>
                <a:cs typeface="Roboto Light"/>
                <a:sym typeface="Roboto Light"/>
              </a:rPr>
              <a:t>h</a:t>
            </a:r>
            <a:r>
              <a:rPr lang="en" cap="small">
                <a:solidFill>
                  <a:schemeClr val="lt1"/>
                </a:solidFill>
                <a:latin typeface="Roboto Light"/>
                <a:ea typeface="Roboto Light"/>
                <a:cs typeface="Roboto Light"/>
                <a:sym typeface="Roboto Light"/>
              </a:rPr>
              <a:t>e hybrid</a:t>
            </a:r>
            <a:r>
              <a:rPr lang="en" sz="1800" cap="small">
                <a:solidFill>
                  <a:schemeClr val="lt1"/>
                </a:solidFill>
                <a:latin typeface="Roboto Light"/>
                <a:ea typeface="Roboto Light"/>
                <a:cs typeface="Roboto Light"/>
                <a:sym typeface="Roboto Light"/>
              </a:rPr>
              <a:t> data company</a:t>
            </a:r>
            <a:endParaRPr sz="1800" cap="small">
              <a:solidFill>
                <a:schemeClr val="lt1"/>
              </a:solidFill>
              <a:latin typeface="Roboto Light"/>
              <a:ea typeface="Roboto Light"/>
              <a:cs typeface="Roboto Light"/>
              <a:sym typeface="Roboto Light"/>
            </a:endParaRPr>
          </a:p>
        </p:txBody>
      </p:sp>
      <p:sp>
        <p:nvSpPr>
          <p:cNvPr id="274" name="Google Shape;274;p35"/>
          <p:cNvSpPr txBox="1"/>
          <p:nvPr>
            <p:ph idx="4294967295" type="body"/>
          </p:nvPr>
        </p:nvSpPr>
        <p:spPr>
          <a:xfrm>
            <a:off x="613129" y="2048277"/>
            <a:ext cx="2376600" cy="1424100"/>
          </a:xfrm>
          <a:prstGeom prst="rect">
            <a:avLst/>
          </a:prstGeom>
          <a:noFill/>
          <a:ln>
            <a:noFill/>
          </a:ln>
        </p:spPr>
        <p:txBody>
          <a:bodyPr anchorCtr="0" anchor="t" bIns="137150" lIns="0" spcFirstLastPara="1" rIns="0" wrap="square" tIns="137150">
            <a:noAutofit/>
          </a:bodyPr>
          <a:lstStyle/>
          <a:p>
            <a:pPr indent="0" lvl="0" marL="0" rtl="0" algn="ctr">
              <a:lnSpc>
                <a:spcPct val="90000"/>
              </a:lnSpc>
              <a:spcBef>
                <a:spcPts val="0"/>
              </a:spcBef>
              <a:spcAft>
                <a:spcPts val="0"/>
              </a:spcAft>
              <a:buSzPts val="3360"/>
              <a:buNone/>
            </a:pPr>
            <a:r>
              <a:rPr lang="en" sz="1800">
                <a:solidFill>
                  <a:schemeClr val="dk1"/>
                </a:solidFill>
                <a:latin typeface="Roboto Light"/>
                <a:ea typeface="Roboto Light"/>
                <a:cs typeface="Roboto Light"/>
                <a:sym typeface="Roboto Light"/>
              </a:rPr>
              <a:t>We believe that </a:t>
            </a:r>
            <a:r>
              <a:rPr lang="en" sz="1800">
                <a:solidFill>
                  <a:schemeClr val="accent1"/>
                </a:solidFill>
                <a:latin typeface="Roboto Light"/>
                <a:ea typeface="Roboto Light"/>
                <a:cs typeface="Roboto Light"/>
                <a:sym typeface="Roboto Light"/>
              </a:rPr>
              <a:t>data</a:t>
            </a:r>
            <a:r>
              <a:rPr lang="en" sz="1800">
                <a:solidFill>
                  <a:schemeClr val="dk1"/>
                </a:solidFill>
                <a:latin typeface="Roboto Light"/>
                <a:ea typeface="Roboto Light"/>
                <a:cs typeface="Roboto Light"/>
                <a:sym typeface="Roboto Light"/>
              </a:rPr>
              <a:t> can make what is impossible today, possible tomorrow</a:t>
            </a:r>
            <a:endParaRPr sz="1800">
              <a:solidFill>
                <a:schemeClr val="dk1"/>
              </a:solidFill>
              <a:latin typeface="Roboto Light"/>
              <a:ea typeface="Roboto Light"/>
              <a:cs typeface="Roboto Light"/>
              <a:sym typeface="Roboto Light"/>
            </a:endParaRPr>
          </a:p>
        </p:txBody>
      </p:sp>
      <p:sp>
        <p:nvSpPr>
          <p:cNvPr id="275" name="Google Shape;275;p35"/>
          <p:cNvSpPr txBox="1"/>
          <p:nvPr>
            <p:ph idx="4294967295" type="body"/>
          </p:nvPr>
        </p:nvSpPr>
        <p:spPr>
          <a:xfrm>
            <a:off x="3127275" y="2048275"/>
            <a:ext cx="2664900" cy="1424100"/>
          </a:xfrm>
          <a:prstGeom prst="rect">
            <a:avLst/>
          </a:prstGeom>
          <a:noFill/>
          <a:ln>
            <a:noFill/>
          </a:ln>
        </p:spPr>
        <p:txBody>
          <a:bodyPr anchorCtr="0" anchor="t" bIns="137150" lIns="0" spcFirstLastPara="1" rIns="0" wrap="square" tIns="137150">
            <a:noAutofit/>
          </a:bodyPr>
          <a:lstStyle/>
          <a:p>
            <a:pPr indent="0" lvl="0" marL="0" rtl="0" algn="ctr">
              <a:lnSpc>
                <a:spcPct val="90000"/>
              </a:lnSpc>
              <a:spcBef>
                <a:spcPts val="0"/>
              </a:spcBef>
              <a:spcAft>
                <a:spcPts val="0"/>
              </a:spcAft>
              <a:buSzPts val="3360"/>
              <a:buNone/>
            </a:pPr>
            <a:r>
              <a:rPr lang="en">
                <a:solidFill>
                  <a:schemeClr val="dk1"/>
                </a:solidFill>
                <a:latin typeface="Roboto Light"/>
                <a:ea typeface="Roboto Light"/>
                <a:cs typeface="Roboto Light"/>
                <a:sym typeface="Roboto Light"/>
              </a:rPr>
              <a:t>We empower people </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to transform complex </a:t>
            </a:r>
            <a:r>
              <a:rPr lang="en">
                <a:solidFill>
                  <a:schemeClr val="accent1"/>
                </a:solidFill>
                <a:latin typeface="Roboto Light"/>
                <a:ea typeface="Roboto Light"/>
                <a:cs typeface="Roboto Light"/>
                <a:sym typeface="Roboto Light"/>
              </a:rPr>
              <a:t>data anywhere</a:t>
            </a:r>
            <a:r>
              <a:rPr lang="en">
                <a:solidFill>
                  <a:schemeClr val="lt1"/>
                </a:solidFill>
                <a:latin typeface="Roboto Light"/>
                <a:ea typeface="Roboto Light"/>
                <a:cs typeface="Roboto Light"/>
                <a:sym typeface="Roboto Light"/>
              </a:rPr>
              <a:t> </a:t>
            </a:r>
            <a:r>
              <a:rPr lang="en">
                <a:solidFill>
                  <a:schemeClr val="dk1"/>
                </a:solidFill>
                <a:latin typeface="Roboto Light"/>
                <a:ea typeface="Roboto Light"/>
                <a:cs typeface="Roboto Light"/>
                <a:sym typeface="Roboto Light"/>
              </a:rPr>
              <a:t>into actionable insights faster and easier</a:t>
            </a:r>
            <a:endParaRPr>
              <a:solidFill>
                <a:schemeClr val="dk1"/>
              </a:solidFill>
            </a:endParaRPr>
          </a:p>
        </p:txBody>
      </p:sp>
      <p:sp>
        <p:nvSpPr>
          <p:cNvPr id="276" name="Google Shape;276;p35"/>
          <p:cNvSpPr txBox="1"/>
          <p:nvPr>
            <p:ph idx="4294967295" type="body"/>
          </p:nvPr>
        </p:nvSpPr>
        <p:spPr>
          <a:xfrm>
            <a:off x="5996853" y="2048277"/>
            <a:ext cx="2664900" cy="1424100"/>
          </a:xfrm>
          <a:prstGeom prst="rect">
            <a:avLst/>
          </a:prstGeom>
          <a:noFill/>
          <a:ln>
            <a:noFill/>
          </a:ln>
        </p:spPr>
        <p:txBody>
          <a:bodyPr anchorCtr="0" anchor="t" bIns="137150" lIns="0" spcFirstLastPara="1" rIns="0" wrap="square" tIns="137150">
            <a:noAutofit/>
          </a:bodyPr>
          <a:lstStyle/>
          <a:p>
            <a:pPr indent="0" lvl="0" marL="0" rtl="0" algn="ctr">
              <a:lnSpc>
                <a:spcPct val="90000"/>
              </a:lnSpc>
              <a:spcBef>
                <a:spcPts val="0"/>
              </a:spcBef>
              <a:spcAft>
                <a:spcPts val="0"/>
              </a:spcAft>
              <a:buSzPts val="3360"/>
              <a:buNone/>
            </a:pPr>
            <a:r>
              <a:rPr lang="en" sz="1800">
                <a:solidFill>
                  <a:schemeClr val="dk1"/>
                </a:solidFill>
                <a:latin typeface="Roboto Light"/>
                <a:ea typeface="Roboto Light"/>
                <a:cs typeface="Roboto Light"/>
                <a:sym typeface="Roboto Light"/>
              </a:rPr>
              <a:t>We deliver </a:t>
            </a:r>
            <a:r>
              <a:rPr lang="en">
                <a:solidFill>
                  <a:schemeClr val="dk1"/>
                </a:solidFill>
                <a:latin typeface="Roboto Light"/>
                <a:ea typeface="Roboto Light"/>
                <a:cs typeface="Roboto Light"/>
                <a:sym typeface="Roboto Light"/>
              </a:rPr>
              <a:t>a hybrid data platform with secure </a:t>
            </a:r>
            <a:r>
              <a:rPr lang="en">
                <a:solidFill>
                  <a:schemeClr val="accent1"/>
                </a:solidFill>
                <a:latin typeface="Roboto Light"/>
                <a:ea typeface="Roboto Light"/>
                <a:cs typeface="Roboto Light"/>
                <a:sym typeface="Roboto Light"/>
              </a:rPr>
              <a:t>data management </a:t>
            </a:r>
            <a:r>
              <a:rPr lang="en">
                <a:solidFill>
                  <a:schemeClr val="dk1"/>
                </a:solidFill>
                <a:latin typeface="Roboto Light"/>
                <a:ea typeface="Roboto Light"/>
                <a:cs typeface="Roboto Light"/>
                <a:sym typeface="Roboto Light"/>
              </a:rPr>
              <a:t>and portable cloud-native</a:t>
            </a:r>
            <a:r>
              <a:rPr lang="en">
                <a:solidFill>
                  <a:srgbClr val="555555"/>
                </a:solidFill>
                <a:latin typeface="Roboto Light"/>
                <a:ea typeface="Roboto Light"/>
                <a:cs typeface="Roboto Light"/>
                <a:sym typeface="Roboto Light"/>
              </a:rPr>
              <a:t> </a:t>
            </a:r>
            <a:r>
              <a:rPr lang="en">
                <a:solidFill>
                  <a:schemeClr val="accent1"/>
                </a:solidFill>
                <a:latin typeface="Roboto Light"/>
                <a:ea typeface="Roboto Light"/>
                <a:cs typeface="Roboto Light"/>
                <a:sym typeface="Roboto Light"/>
              </a:rPr>
              <a:t>data analytics</a:t>
            </a:r>
            <a:endParaRPr>
              <a:solidFill>
                <a:schemeClr val="accent1"/>
              </a:solidFill>
            </a:endParaRPr>
          </a:p>
        </p:txBody>
      </p:sp>
      <p:cxnSp>
        <p:nvCxnSpPr>
          <p:cNvPr id="277" name="Google Shape;277;p35"/>
          <p:cNvCxnSpPr/>
          <p:nvPr/>
        </p:nvCxnSpPr>
        <p:spPr>
          <a:xfrm>
            <a:off x="3357641" y="2030441"/>
            <a:ext cx="2400300" cy="0"/>
          </a:xfrm>
          <a:prstGeom prst="straightConnector1">
            <a:avLst/>
          </a:prstGeom>
          <a:noFill/>
          <a:ln cap="flat" cmpd="sng" w="19050">
            <a:solidFill>
              <a:schemeClr val="accent1"/>
            </a:solidFill>
            <a:prstDash val="solid"/>
            <a:round/>
            <a:headEnd len="sm" w="sm" type="none"/>
            <a:tailEnd len="sm" w="sm" type="none"/>
          </a:ln>
        </p:spPr>
      </p:cxnSp>
      <p:cxnSp>
        <p:nvCxnSpPr>
          <p:cNvPr id="278" name="Google Shape;278;p35"/>
          <p:cNvCxnSpPr/>
          <p:nvPr/>
        </p:nvCxnSpPr>
        <p:spPr>
          <a:xfrm>
            <a:off x="617220" y="2030441"/>
            <a:ext cx="2400300" cy="0"/>
          </a:xfrm>
          <a:prstGeom prst="straightConnector1">
            <a:avLst/>
          </a:prstGeom>
          <a:noFill/>
          <a:ln cap="flat" cmpd="sng" w="19050">
            <a:solidFill>
              <a:schemeClr val="accent1"/>
            </a:solidFill>
            <a:prstDash val="solid"/>
            <a:round/>
            <a:headEnd len="sm" w="sm" type="none"/>
            <a:tailEnd len="sm" w="sm" type="none"/>
          </a:ln>
        </p:spPr>
      </p:cxnSp>
      <p:cxnSp>
        <p:nvCxnSpPr>
          <p:cNvPr id="279" name="Google Shape;279;p35"/>
          <p:cNvCxnSpPr/>
          <p:nvPr/>
        </p:nvCxnSpPr>
        <p:spPr>
          <a:xfrm>
            <a:off x="6098062" y="2030441"/>
            <a:ext cx="2469000" cy="0"/>
          </a:xfrm>
          <a:prstGeom prst="straightConnector1">
            <a:avLst/>
          </a:prstGeom>
          <a:noFill/>
          <a:ln cap="flat" cmpd="sng" w="19050">
            <a:solidFill>
              <a:schemeClr val="accent1"/>
            </a:solidFill>
            <a:prstDash val="solid"/>
            <a:round/>
            <a:headEnd len="sm" w="sm" type="none"/>
            <a:tailEnd len="sm" w="sm" type="none"/>
          </a:ln>
        </p:spPr>
      </p:cxnSp>
      <p:pic>
        <p:nvPicPr>
          <p:cNvPr id="280" name="Google Shape;280;p35"/>
          <p:cNvPicPr preferRelativeResize="0"/>
          <p:nvPr/>
        </p:nvPicPr>
        <p:blipFill rotWithShape="1">
          <a:blip r:embed="rId3">
            <a:alphaModFix/>
          </a:blip>
          <a:srcRect b="0" l="0" r="0" t="0"/>
          <a:stretch/>
        </p:blipFill>
        <p:spPr>
          <a:xfrm>
            <a:off x="2941029" y="756972"/>
            <a:ext cx="3261944" cy="9349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98"/>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Ranger</a:t>
            </a:r>
            <a:endParaRPr/>
          </a:p>
        </p:txBody>
      </p:sp>
      <p:sp>
        <p:nvSpPr>
          <p:cNvPr id="2042" name="Google Shape;2042;p98"/>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0" lvl="0" marL="0" rtl="0" algn="l">
              <a:lnSpc>
                <a:spcPct val="100000"/>
              </a:lnSpc>
              <a:spcBef>
                <a:spcPts val="500"/>
              </a:spcBef>
              <a:spcAft>
                <a:spcPts val="0"/>
              </a:spcAft>
              <a:buSzPts val="1400"/>
              <a:buNone/>
            </a:pPr>
            <a:r>
              <a:rPr lang="en"/>
              <a:t>How to use Ranger with Ozone</a:t>
            </a:r>
            <a:endParaRPr/>
          </a:p>
          <a:p>
            <a:pPr indent="0" lvl="0" marL="228600" rtl="0" algn="l">
              <a:lnSpc>
                <a:spcPct val="100000"/>
              </a:lnSpc>
              <a:spcBef>
                <a:spcPts val="500"/>
              </a:spcBef>
              <a:spcAft>
                <a:spcPts val="0"/>
              </a:spcAft>
              <a:buSzPts val="1400"/>
              <a:buNone/>
            </a:pPr>
            <a:r>
              <a:rPr lang="en"/>
              <a:t> </a:t>
            </a:r>
            <a:endParaRPr/>
          </a:p>
        </p:txBody>
      </p:sp>
      <p:sp>
        <p:nvSpPr>
          <p:cNvPr id="2043" name="Google Shape;2043;p98"/>
          <p:cNvSpPr txBox="1"/>
          <p:nvPr/>
        </p:nvSpPr>
        <p:spPr>
          <a:xfrm>
            <a:off x="506925" y="1367375"/>
            <a:ext cx="83058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SzPts val="1800"/>
              <a:buChar char="●"/>
            </a:pPr>
            <a:r>
              <a:rPr lang="en" sz="1800">
                <a:solidFill>
                  <a:schemeClr val="dk1"/>
                </a:solidFill>
                <a:latin typeface="Roboto"/>
                <a:ea typeface="Roboto"/>
                <a:cs typeface="Roboto"/>
                <a:sym typeface="Roboto"/>
              </a:rPr>
              <a:t>Ranger Ozone Authorizer enabled with CM</a:t>
            </a:r>
            <a:endParaRPr sz="1800">
              <a:solidFill>
                <a:schemeClr val="dk1"/>
              </a:solidFill>
              <a:latin typeface="Roboto"/>
              <a:ea typeface="Roboto"/>
              <a:cs typeface="Roboto"/>
              <a:sym typeface="Roboto"/>
            </a:endParaRPr>
          </a:p>
          <a:p>
            <a:pPr indent="0" lvl="0" marL="457200" rtl="0" algn="l">
              <a:spcBef>
                <a:spcPts val="500"/>
              </a:spcBef>
              <a:spcAft>
                <a:spcPts val="0"/>
              </a:spcAft>
              <a:buNone/>
            </a:pPr>
            <a:r>
              <a:t/>
            </a:r>
            <a:endParaRPr sz="1800"/>
          </a:p>
          <a:p>
            <a:pPr indent="0" lvl="0" marL="457200" rtl="0" algn="l">
              <a:spcBef>
                <a:spcPts val="500"/>
              </a:spcBef>
              <a:spcAft>
                <a:spcPts val="0"/>
              </a:spcAft>
              <a:buNone/>
            </a:pPr>
            <a:r>
              <a:t/>
            </a:r>
            <a:endParaRPr sz="1800"/>
          </a:p>
          <a:p>
            <a:pPr indent="0" lvl="0" marL="0" rtl="0" algn="l">
              <a:spcBef>
                <a:spcPts val="500"/>
              </a:spcBef>
              <a:spcAft>
                <a:spcPts val="0"/>
              </a:spcAft>
              <a:buNone/>
            </a:pPr>
            <a:r>
              <a:t/>
            </a:r>
            <a:endParaRPr sz="1800"/>
          </a:p>
          <a:p>
            <a:pPr indent="0" lvl="0" marL="0" rtl="0" algn="l">
              <a:spcBef>
                <a:spcPts val="500"/>
              </a:spcBef>
              <a:spcAft>
                <a:spcPts val="0"/>
              </a:spcAft>
              <a:buNone/>
            </a:pPr>
            <a:r>
              <a:t/>
            </a:r>
            <a:endParaRPr sz="1800"/>
          </a:p>
          <a:p>
            <a:pPr indent="-342900" lvl="0" marL="457200" marR="0" rtl="0" algn="l">
              <a:lnSpc>
                <a:spcPct val="100000"/>
              </a:lnSpc>
              <a:spcBef>
                <a:spcPts val="500"/>
              </a:spcBef>
              <a:spcAft>
                <a:spcPts val="0"/>
              </a:spcAft>
              <a:buSzPts val="1800"/>
              <a:buChar char="●"/>
            </a:pPr>
            <a:r>
              <a:rPr lang="en" sz="1800">
                <a:solidFill>
                  <a:schemeClr val="dk1"/>
                </a:solidFill>
                <a:latin typeface="Roboto"/>
                <a:ea typeface="Roboto"/>
                <a:cs typeface="Roboto"/>
                <a:sym typeface="Roboto"/>
              </a:rPr>
              <a:t>Under the hood (ozone-site.xml)</a:t>
            </a:r>
            <a:endParaRPr sz="1800">
              <a:solidFill>
                <a:schemeClr val="dk1"/>
              </a:solidFill>
              <a:latin typeface="Roboto"/>
              <a:ea typeface="Roboto"/>
              <a:cs typeface="Roboto"/>
              <a:sym typeface="Roboto"/>
            </a:endParaRPr>
          </a:p>
          <a:p>
            <a:pPr indent="-342900" lvl="1" marL="914400" marR="0" rtl="0" algn="l">
              <a:lnSpc>
                <a:spcPct val="100000"/>
              </a:lnSpc>
              <a:spcBef>
                <a:spcPts val="0"/>
              </a:spcBef>
              <a:spcAft>
                <a:spcPts val="0"/>
              </a:spcAft>
              <a:buSzPts val="1800"/>
              <a:buChar char="○"/>
            </a:pPr>
            <a:r>
              <a:rPr lang="en" sz="1800">
                <a:solidFill>
                  <a:schemeClr val="dk1"/>
                </a:solidFill>
                <a:latin typeface="Roboto"/>
                <a:ea typeface="Roboto"/>
                <a:cs typeface="Roboto"/>
                <a:sym typeface="Roboto"/>
              </a:rPr>
              <a:t>ozone.acl.enabled = true</a:t>
            </a:r>
            <a:endParaRPr sz="1800">
              <a:solidFill>
                <a:schemeClr val="dk1"/>
              </a:solidFill>
              <a:latin typeface="Roboto"/>
              <a:ea typeface="Roboto"/>
              <a:cs typeface="Roboto"/>
              <a:sym typeface="Roboto"/>
            </a:endParaRPr>
          </a:p>
          <a:p>
            <a:pPr indent="-342900" lvl="1" marL="914400" marR="0" rtl="0" algn="l">
              <a:lnSpc>
                <a:spcPct val="100000"/>
              </a:lnSpc>
              <a:spcBef>
                <a:spcPts val="0"/>
              </a:spcBef>
              <a:spcAft>
                <a:spcPts val="0"/>
              </a:spcAft>
              <a:buSzPts val="1800"/>
              <a:buChar char="○"/>
            </a:pPr>
            <a:r>
              <a:rPr lang="en" sz="1800">
                <a:solidFill>
                  <a:schemeClr val="dk1"/>
                </a:solidFill>
                <a:latin typeface="Roboto"/>
                <a:ea typeface="Roboto"/>
                <a:cs typeface="Roboto"/>
                <a:sym typeface="Roboto"/>
              </a:rPr>
              <a:t>ozone.acl.authorizer.class = org.apache.ranger.authorization.ozone.authorizer.RangerOzoneAuthorizer</a:t>
            </a:r>
            <a:endParaRPr sz="1800">
              <a:solidFill>
                <a:schemeClr val="dk1"/>
              </a:solidFill>
              <a:latin typeface="Roboto"/>
              <a:ea typeface="Roboto"/>
              <a:cs typeface="Roboto"/>
              <a:sym typeface="Roboto"/>
            </a:endParaRPr>
          </a:p>
        </p:txBody>
      </p:sp>
      <p:pic>
        <p:nvPicPr>
          <p:cNvPr id="2044" name="Google Shape;2044;p98"/>
          <p:cNvPicPr preferRelativeResize="0"/>
          <p:nvPr/>
        </p:nvPicPr>
        <p:blipFill>
          <a:blip r:embed="rId3">
            <a:alphaModFix/>
          </a:blip>
          <a:stretch>
            <a:fillRect/>
          </a:stretch>
        </p:blipFill>
        <p:spPr>
          <a:xfrm>
            <a:off x="1123950" y="1852925"/>
            <a:ext cx="6361001" cy="1386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99"/>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050" name="Google Shape;2050;p99"/>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Ranger Policies for Ozone Service</a:t>
            </a:r>
            <a:endParaRPr/>
          </a:p>
        </p:txBody>
      </p:sp>
      <p:sp>
        <p:nvSpPr>
          <p:cNvPr id="2051" name="Google Shape;2051;p99"/>
          <p:cNvSpPr txBox="1"/>
          <p:nvPr>
            <p:ph idx="2" type="body"/>
          </p:nvPr>
        </p:nvSpPr>
        <p:spPr>
          <a:xfrm>
            <a:off x="419100" y="1603774"/>
            <a:ext cx="8305800" cy="2464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t/>
            </a:r>
            <a:endParaRPr/>
          </a:p>
        </p:txBody>
      </p:sp>
      <p:pic>
        <p:nvPicPr>
          <p:cNvPr id="2052" name="Google Shape;2052;p99"/>
          <p:cNvPicPr preferRelativeResize="0"/>
          <p:nvPr/>
        </p:nvPicPr>
        <p:blipFill>
          <a:blip r:embed="rId3">
            <a:alphaModFix/>
          </a:blip>
          <a:stretch>
            <a:fillRect/>
          </a:stretch>
        </p:blipFill>
        <p:spPr>
          <a:xfrm>
            <a:off x="419100" y="1603775"/>
            <a:ext cx="8305800" cy="2464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00"/>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058" name="Google Shape;2058;p100"/>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Adding New Ranger Policies for Ozone Service</a:t>
            </a:r>
            <a:endParaRPr/>
          </a:p>
        </p:txBody>
      </p:sp>
      <p:sp>
        <p:nvSpPr>
          <p:cNvPr id="2059" name="Google Shape;2059;p100"/>
          <p:cNvSpPr txBox="1"/>
          <p:nvPr>
            <p:ph idx="2" type="body"/>
          </p:nvPr>
        </p:nvSpPr>
        <p:spPr>
          <a:xfrm>
            <a:off x="419100" y="1603774"/>
            <a:ext cx="8305800" cy="2464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t/>
            </a:r>
            <a:endParaRPr/>
          </a:p>
        </p:txBody>
      </p:sp>
      <p:pic>
        <p:nvPicPr>
          <p:cNvPr id="2060" name="Google Shape;2060;p100"/>
          <p:cNvPicPr preferRelativeResize="0"/>
          <p:nvPr/>
        </p:nvPicPr>
        <p:blipFill>
          <a:blip r:embed="rId3">
            <a:alphaModFix/>
          </a:blip>
          <a:stretch>
            <a:fillRect/>
          </a:stretch>
        </p:blipFill>
        <p:spPr>
          <a:xfrm>
            <a:off x="419100" y="1440113"/>
            <a:ext cx="8078475" cy="2791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01"/>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Spark, Hive and Impala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02"/>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Spark Jobs</a:t>
            </a:r>
            <a:endParaRPr/>
          </a:p>
        </p:txBody>
      </p:sp>
      <p:sp>
        <p:nvSpPr>
          <p:cNvPr id="2071" name="Google Shape;2071;p102"/>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228600" lvl="0" marL="457200" rtl="0" algn="l">
              <a:lnSpc>
                <a:spcPct val="100000"/>
              </a:lnSpc>
              <a:spcBef>
                <a:spcPts val="500"/>
              </a:spcBef>
              <a:spcAft>
                <a:spcPts val="0"/>
              </a:spcAft>
              <a:buSzPts val="1400"/>
              <a:buNone/>
            </a:pPr>
            <a:r>
              <a:rPr lang="en"/>
              <a:t>How to run Spark with Ozone</a:t>
            </a:r>
            <a:endParaRPr/>
          </a:p>
          <a:p>
            <a:pPr indent="0" lvl="0" marL="228600" rtl="0" algn="l">
              <a:lnSpc>
                <a:spcPct val="100000"/>
              </a:lnSpc>
              <a:spcBef>
                <a:spcPts val="500"/>
              </a:spcBef>
              <a:spcAft>
                <a:spcPts val="0"/>
              </a:spcAft>
              <a:buSzPts val="1400"/>
              <a:buNone/>
            </a:pPr>
            <a:r>
              <a:rPr lang="en"/>
              <a:t> </a:t>
            </a:r>
            <a:endParaRPr/>
          </a:p>
        </p:txBody>
      </p:sp>
      <p:sp>
        <p:nvSpPr>
          <p:cNvPr id="2072" name="Google Shape;2072;p102"/>
          <p:cNvSpPr txBox="1"/>
          <p:nvPr>
            <p:ph idx="2" type="body"/>
          </p:nvPr>
        </p:nvSpPr>
        <p:spPr>
          <a:xfrm>
            <a:off x="419100" y="1381300"/>
            <a:ext cx="8305800" cy="313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700">
                <a:solidFill>
                  <a:srgbClr val="000000"/>
                </a:solidFill>
                <a:latin typeface="Calibri"/>
                <a:ea typeface="Calibri"/>
                <a:cs typeface="Calibri"/>
                <a:sym typeface="Calibri"/>
              </a:rPr>
              <a:t>Ozone support with Cloudera Machine Learning(in short CML)  is available from Private Cloud 1.0 and CDP DC 7.1.3 release</a:t>
            </a:r>
            <a:r>
              <a:rPr lang="en" sz="1100">
                <a:solidFill>
                  <a:srgbClr val="000000"/>
                </a:solidFill>
                <a:latin typeface="Calibri"/>
                <a:ea typeface="Calibri"/>
                <a:cs typeface="Calibri"/>
                <a:sym typeface="Calibri"/>
              </a:rPr>
              <a:t>.</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2000">
                <a:solidFill>
                  <a:srgbClr val="000000"/>
                </a:solidFill>
                <a:latin typeface="Calibri"/>
                <a:ea typeface="Calibri"/>
                <a:cs typeface="Calibri"/>
                <a:sym typeface="Calibri"/>
              </a:rPr>
              <a:t>Prerequisites:</a:t>
            </a:r>
            <a:endParaRPr b="1" sz="2000">
              <a:solidFill>
                <a:srgbClr val="000000"/>
              </a:solidFill>
              <a:latin typeface="Calibri"/>
              <a:ea typeface="Calibri"/>
              <a:cs typeface="Calibri"/>
              <a:sym typeface="Calibri"/>
            </a:endParaRPr>
          </a:p>
          <a:p>
            <a:pPr indent="-336550" lvl="0" marL="457200" rtl="0" algn="l">
              <a:lnSpc>
                <a:spcPct val="115000"/>
              </a:lnSpc>
              <a:spcBef>
                <a:spcPts val="0"/>
              </a:spcBef>
              <a:spcAft>
                <a:spcPts val="0"/>
              </a:spcAft>
              <a:buClr>
                <a:srgbClr val="000000"/>
              </a:buClr>
              <a:buSzPts val="1700"/>
              <a:buFont typeface="Calibri"/>
              <a:buAutoNum type="arabicPeriod"/>
            </a:pPr>
            <a:r>
              <a:rPr lang="en" sz="1700">
                <a:solidFill>
                  <a:srgbClr val="000000"/>
                </a:solidFill>
                <a:latin typeface="Calibri"/>
                <a:ea typeface="Calibri"/>
                <a:cs typeface="Calibri"/>
                <a:sym typeface="Calibri"/>
              </a:rPr>
              <a:t>CDP Base 7.1.3 Cluster.</a:t>
            </a:r>
            <a:endParaRPr sz="1700">
              <a:solidFill>
                <a:srgbClr val="000000"/>
              </a:solidFill>
              <a:latin typeface="Calibri"/>
              <a:ea typeface="Calibri"/>
              <a:cs typeface="Calibri"/>
              <a:sym typeface="Calibri"/>
            </a:endParaRPr>
          </a:p>
          <a:p>
            <a:pPr indent="-336550" lvl="0" marL="457200" rtl="0" algn="l">
              <a:lnSpc>
                <a:spcPct val="115000"/>
              </a:lnSpc>
              <a:spcBef>
                <a:spcPts val="0"/>
              </a:spcBef>
              <a:spcAft>
                <a:spcPts val="0"/>
              </a:spcAft>
              <a:buClr>
                <a:srgbClr val="000000"/>
              </a:buClr>
              <a:buSzPts val="1700"/>
              <a:buFont typeface="Calibri"/>
              <a:buAutoNum type="arabicPeriod"/>
            </a:pPr>
            <a:r>
              <a:rPr lang="en" sz="1700">
                <a:solidFill>
                  <a:srgbClr val="000000"/>
                </a:solidFill>
                <a:latin typeface="Calibri"/>
                <a:ea typeface="Calibri"/>
                <a:cs typeface="Calibri"/>
                <a:sym typeface="Calibri"/>
              </a:rPr>
              <a:t>Provisioned CML workspace</a:t>
            </a:r>
            <a:endParaRPr sz="17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lt1"/>
                </a:solidFill>
                <a:latin typeface="Calibri"/>
                <a:ea typeface="Calibri"/>
                <a:cs typeface="Calibri"/>
                <a:sym typeface="Calibri"/>
              </a:rPr>
              <a:t>Prerequisites:</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CDP DC 7.1.3 Base Cluster.</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Provisioned CML workspace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lt1"/>
                </a:solidFill>
                <a:latin typeface="Calibri"/>
                <a:ea typeface="Calibri"/>
                <a:cs typeface="Calibri"/>
                <a:sym typeface="Calibri"/>
              </a:rPr>
              <a:t>Prerequisites:</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CDP DC 7.1.3 Base Cluster.</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Provisioned CML workspace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317500" lvl="0" marL="457200" rtl="0" algn="l">
              <a:lnSpc>
                <a:spcPct val="100000"/>
              </a:lnSpc>
              <a:spcBef>
                <a:spcPts val="500"/>
              </a:spcBef>
              <a:spcAft>
                <a:spcPts val="0"/>
              </a:spcAft>
              <a:buSzPts val="1400"/>
              <a:buAutoNum type="arabicPeriod"/>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03"/>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078" name="Google Shape;2078;p103"/>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Create project to run Spark Jobs</a:t>
            </a:r>
            <a:endParaRPr/>
          </a:p>
        </p:txBody>
      </p:sp>
      <p:sp>
        <p:nvSpPr>
          <p:cNvPr id="2079" name="Google Shape;2079;p103"/>
          <p:cNvSpPr txBox="1"/>
          <p:nvPr>
            <p:ph idx="2" type="body"/>
          </p:nvPr>
        </p:nvSpPr>
        <p:spPr>
          <a:xfrm>
            <a:off x="419099" y="1603771"/>
            <a:ext cx="8305800" cy="2926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700">
                <a:solidFill>
                  <a:srgbClr val="000000"/>
                </a:solidFill>
                <a:latin typeface="Calibri"/>
                <a:ea typeface="Calibri"/>
                <a:cs typeface="Calibri"/>
                <a:sym typeface="Calibri"/>
              </a:rPr>
              <a:t>Here, we have selected Template </a:t>
            </a:r>
            <a:endParaRPr sz="17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000000"/>
                </a:solidFill>
                <a:latin typeface="Calibri"/>
                <a:ea typeface="Calibri"/>
                <a:cs typeface="Calibri"/>
                <a:sym typeface="Calibri"/>
              </a:rPr>
              <a:t>PySpark which has few example </a:t>
            </a:r>
            <a:endParaRPr sz="17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000000"/>
                </a:solidFill>
                <a:latin typeface="Calibri"/>
                <a:ea typeface="Calibri"/>
                <a:cs typeface="Calibri"/>
                <a:sym typeface="Calibri"/>
              </a:rPr>
              <a:t>spark programs.</a:t>
            </a:r>
            <a:endParaRPr sz="17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a:t>
            </a:r>
            <a:endParaRPr/>
          </a:p>
        </p:txBody>
      </p:sp>
      <p:pic>
        <p:nvPicPr>
          <p:cNvPr id="2080" name="Google Shape;2080;p103"/>
          <p:cNvPicPr preferRelativeResize="0"/>
          <p:nvPr/>
        </p:nvPicPr>
        <p:blipFill>
          <a:blip r:embed="rId3">
            <a:alphaModFix/>
          </a:blip>
          <a:stretch>
            <a:fillRect/>
          </a:stretch>
        </p:blipFill>
        <p:spPr>
          <a:xfrm>
            <a:off x="3780375" y="1222500"/>
            <a:ext cx="5296300" cy="31998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04"/>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086" name="Google Shape;2086;p104"/>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Prerequisite steps before running spark program</a:t>
            </a:r>
            <a:endParaRPr/>
          </a:p>
        </p:txBody>
      </p:sp>
      <p:sp>
        <p:nvSpPr>
          <p:cNvPr id="2087" name="Google Shape;2087;p104"/>
          <p:cNvSpPr txBox="1"/>
          <p:nvPr>
            <p:ph idx="2" type="body"/>
          </p:nvPr>
        </p:nvSpPr>
        <p:spPr>
          <a:xfrm>
            <a:off x="419100" y="1299500"/>
            <a:ext cx="4077000" cy="3230400"/>
          </a:xfrm>
          <a:prstGeom prst="rect">
            <a:avLst/>
          </a:prstGeom>
        </p:spPr>
        <p:txBody>
          <a:bodyPr anchorCtr="0" anchor="t" bIns="45700" lIns="91425" spcFirstLastPara="1" rIns="91425" wrap="square" tIns="45700">
            <a:noAutofit/>
          </a:bodyPr>
          <a:lstStyle/>
          <a:p>
            <a:pPr indent="-342900" lvl="0" marL="457200" rtl="0" algn="l">
              <a:spcBef>
                <a:spcPts val="500"/>
              </a:spcBef>
              <a:spcAft>
                <a:spcPts val="0"/>
              </a:spcAft>
              <a:buClr>
                <a:srgbClr val="000000"/>
              </a:buClr>
              <a:buSzPts val="1800"/>
              <a:buAutoNum type="arabicPeriod"/>
            </a:pPr>
            <a:r>
              <a:rPr lang="en">
                <a:solidFill>
                  <a:srgbClr val="000000"/>
                </a:solidFill>
              </a:rPr>
              <a:t>Hadoop Authentication</a:t>
            </a:r>
            <a:endParaRPr>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en">
                <a:solidFill>
                  <a:srgbClr val="000000"/>
                </a:solidFill>
                <a:latin typeface="Arial"/>
                <a:ea typeface="Arial"/>
                <a:cs typeface="Arial"/>
                <a:sym typeface="Arial"/>
              </a:rPr>
              <a:t>Create bucket/volume and providing permissions.</a:t>
            </a:r>
            <a:endParaRPr>
              <a:solidFill>
                <a:srgbClr val="000000"/>
              </a:solidFill>
              <a:latin typeface="Arial"/>
              <a:ea typeface="Arial"/>
              <a:cs typeface="Arial"/>
              <a:sym typeface="Arial"/>
            </a:endParaRPr>
          </a:p>
          <a:p>
            <a:pPr indent="0" lvl="0" marL="457200" rtl="0" algn="l">
              <a:lnSpc>
                <a:spcPct val="115000"/>
              </a:lnSpc>
              <a:spcBef>
                <a:spcPts val="1800"/>
              </a:spcBef>
              <a:spcAft>
                <a:spcPts val="600"/>
              </a:spcAft>
              <a:buNone/>
            </a:pPr>
            <a:r>
              <a:t/>
            </a:r>
            <a:endParaRPr>
              <a:solidFill>
                <a:srgbClr val="000000"/>
              </a:solidFill>
              <a:latin typeface="Arial"/>
              <a:ea typeface="Arial"/>
              <a:cs typeface="Arial"/>
              <a:sym typeface="Arial"/>
            </a:endParaRPr>
          </a:p>
        </p:txBody>
      </p:sp>
      <p:pic>
        <p:nvPicPr>
          <p:cNvPr id="2088" name="Google Shape;2088;p104"/>
          <p:cNvPicPr preferRelativeResize="0"/>
          <p:nvPr/>
        </p:nvPicPr>
        <p:blipFill>
          <a:blip r:embed="rId3">
            <a:alphaModFix/>
          </a:blip>
          <a:stretch>
            <a:fillRect/>
          </a:stretch>
        </p:blipFill>
        <p:spPr>
          <a:xfrm>
            <a:off x="4089350" y="1299500"/>
            <a:ext cx="4798175" cy="298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05"/>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094" name="Google Shape;2094;p105"/>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Launch Session and run spark job</a:t>
            </a:r>
            <a:endParaRPr/>
          </a:p>
        </p:txBody>
      </p:sp>
      <p:sp>
        <p:nvSpPr>
          <p:cNvPr id="2095" name="Google Shape;2095;p105"/>
          <p:cNvSpPr txBox="1"/>
          <p:nvPr>
            <p:ph idx="2" type="body"/>
          </p:nvPr>
        </p:nvSpPr>
        <p:spPr>
          <a:xfrm>
            <a:off x="419099" y="1603771"/>
            <a:ext cx="8305800" cy="29262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t/>
            </a:r>
            <a:endParaRPr/>
          </a:p>
        </p:txBody>
      </p:sp>
      <p:pic>
        <p:nvPicPr>
          <p:cNvPr id="2096" name="Google Shape;2096;p105"/>
          <p:cNvPicPr preferRelativeResize="0"/>
          <p:nvPr/>
        </p:nvPicPr>
        <p:blipFill>
          <a:blip r:embed="rId3">
            <a:alphaModFix/>
          </a:blip>
          <a:stretch>
            <a:fillRect/>
          </a:stretch>
        </p:blipFill>
        <p:spPr>
          <a:xfrm>
            <a:off x="499825" y="1477075"/>
            <a:ext cx="2708049" cy="3130125"/>
          </a:xfrm>
          <a:prstGeom prst="rect">
            <a:avLst/>
          </a:prstGeom>
          <a:noFill/>
          <a:ln>
            <a:noFill/>
          </a:ln>
        </p:spPr>
      </p:pic>
      <p:pic>
        <p:nvPicPr>
          <p:cNvPr id="2097" name="Google Shape;2097;p105"/>
          <p:cNvPicPr preferRelativeResize="0"/>
          <p:nvPr/>
        </p:nvPicPr>
        <p:blipFill>
          <a:blip r:embed="rId4">
            <a:alphaModFix/>
          </a:blip>
          <a:stretch>
            <a:fillRect/>
          </a:stretch>
        </p:blipFill>
        <p:spPr>
          <a:xfrm>
            <a:off x="3598625" y="1477075"/>
            <a:ext cx="5425224" cy="2857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06"/>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Impala</a:t>
            </a:r>
            <a:r>
              <a:rPr lang="en">
                <a:solidFill>
                  <a:schemeClr val="dk1"/>
                </a:solidFill>
              </a:rPr>
              <a:t> and Hive </a:t>
            </a:r>
            <a:endParaRPr/>
          </a:p>
        </p:txBody>
      </p:sp>
      <p:sp>
        <p:nvSpPr>
          <p:cNvPr id="2103" name="Google Shape;2103;p106"/>
          <p:cNvSpPr txBox="1"/>
          <p:nvPr>
            <p:ph idx="1" type="body"/>
          </p:nvPr>
        </p:nvSpPr>
        <p:spPr>
          <a:xfrm>
            <a:off x="419100" y="822960"/>
            <a:ext cx="8305800" cy="308100"/>
          </a:xfrm>
          <a:prstGeom prst="rect">
            <a:avLst/>
          </a:prstGeom>
          <a:noFill/>
          <a:ln>
            <a:noFill/>
          </a:ln>
        </p:spPr>
        <p:txBody>
          <a:bodyPr anchorCtr="0" anchor="t" bIns="45700" lIns="0" spcFirstLastPara="1" rIns="0" wrap="square" tIns="20575">
            <a:noAutofit/>
          </a:bodyPr>
          <a:lstStyle/>
          <a:p>
            <a:pPr indent="-228600" lvl="0" marL="457200" rtl="0" algn="l">
              <a:lnSpc>
                <a:spcPct val="100000"/>
              </a:lnSpc>
              <a:spcBef>
                <a:spcPts val="500"/>
              </a:spcBef>
              <a:spcAft>
                <a:spcPts val="0"/>
              </a:spcAft>
              <a:buSzPts val="1400"/>
              <a:buNone/>
            </a:pPr>
            <a:r>
              <a:rPr lang="en"/>
              <a:t>How to run Impala/ Hive with Ozone</a:t>
            </a:r>
            <a:endParaRPr/>
          </a:p>
          <a:p>
            <a:pPr indent="0" lvl="0" marL="228600" rtl="0" algn="l">
              <a:lnSpc>
                <a:spcPct val="100000"/>
              </a:lnSpc>
              <a:spcBef>
                <a:spcPts val="500"/>
              </a:spcBef>
              <a:spcAft>
                <a:spcPts val="0"/>
              </a:spcAft>
              <a:buSzPts val="1400"/>
              <a:buNone/>
            </a:pPr>
            <a:r>
              <a:rPr lang="en"/>
              <a:t> </a:t>
            </a:r>
            <a:endParaRPr/>
          </a:p>
        </p:txBody>
      </p:sp>
      <p:sp>
        <p:nvSpPr>
          <p:cNvPr id="2104" name="Google Shape;2104;p106"/>
          <p:cNvSpPr txBox="1"/>
          <p:nvPr>
            <p:ph idx="2" type="body"/>
          </p:nvPr>
        </p:nvSpPr>
        <p:spPr>
          <a:xfrm>
            <a:off x="419100" y="1594321"/>
            <a:ext cx="8305800" cy="292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000000"/>
                </a:solidFill>
                <a:latin typeface="Calibri"/>
                <a:ea typeface="Calibri"/>
                <a:cs typeface="Calibri"/>
                <a:sym typeface="Calibri"/>
              </a:rPr>
              <a:t>Ozone support with Cloudera Data Warehouse (DWX)  is available from Private Cloud 1.0 and CDP DC 7.1.3 release.</a:t>
            </a:r>
            <a:endParaRPr sz="15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500">
                <a:solidFill>
                  <a:srgbClr val="000000"/>
                </a:solidFill>
                <a:latin typeface="Calibri"/>
                <a:ea typeface="Calibri"/>
                <a:cs typeface="Calibri"/>
                <a:sym typeface="Calibri"/>
              </a:rPr>
              <a:t>Prerequisites:</a:t>
            </a:r>
            <a:endParaRPr b="1"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CDP Base 7.1.3 Cluster.</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Provisioned Data Warehouse</a:t>
            </a:r>
            <a:endParaRPr sz="19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lt1"/>
                </a:solidFill>
                <a:latin typeface="Calibri"/>
                <a:ea typeface="Calibri"/>
                <a:cs typeface="Calibri"/>
                <a:sym typeface="Calibri"/>
              </a:rPr>
              <a:t>Prerequisites:</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CDP DC 7.1.3 Base Cluster.</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Provisioned CML workspace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lt1"/>
                </a:solidFill>
                <a:latin typeface="Calibri"/>
                <a:ea typeface="Calibri"/>
                <a:cs typeface="Calibri"/>
                <a:sym typeface="Calibri"/>
              </a:rPr>
              <a:t>Prerequisites:</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CDP DC 7.1.3 Base Cluster.</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eriod"/>
            </a:pPr>
            <a:r>
              <a:rPr lang="en" sz="1100">
                <a:solidFill>
                  <a:schemeClr val="lt1"/>
                </a:solidFill>
                <a:latin typeface="Calibri"/>
                <a:ea typeface="Calibri"/>
                <a:cs typeface="Calibri"/>
                <a:sym typeface="Calibri"/>
              </a:rPr>
              <a:t>Provisioned CML workspace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317500" lvl="0" marL="457200" rtl="0" algn="l">
              <a:spcBef>
                <a:spcPts val="500"/>
              </a:spcBef>
              <a:spcAft>
                <a:spcPts val="0"/>
              </a:spcAft>
              <a:buClr>
                <a:srgbClr val="000000"/>
              </a:buClr>
              <a:buSzPts val="1400"/>
              <a:buAutoNum type="arabicPeriod"/>
            </a:pPr>
            <a:r>
              <a:t/>
            </a:r>
            <a:endParaRPr sz="1400">
              <a:solidFill>
                <a:srgbClr val="000000"/>
              </a:solidFill>
              <a:latin typeface="Arial"/>
              <a:ea typeface="Arial"/>
              <a:cs typeface="Arial"/>
              <a:sym typeface="Arial"/>
            </a:endParaRPr>
          </a:p>
          <a:p>
            <a:pPr indent="0" lvl="0" marL="139700" rtl="0" algn="l">
              <a:lnSpc>
                <a:spcPct val="100000"/>
              </a:lnSpc>
              <a:spcBef>
                <a:spcPts val="500"/>
              </a:spcBef>
              <a:spcAft>
                <a:spcPts val="0"/>
              </a:spcAft>
              <a:buSzPts val="1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07"/>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110" name="Google Shape;2110;p107"/>
          <p:cNvSpPr txBox="1"/>
          <p:nvPr>
            <p:ph idx="2" type="body"/>
          </p:nvPr>
        </p:nvSpPr>
        <p:spPr>
          <a:xfrm>
            <a:off x="419100" y="3539375"/>
            <a:ext cx="8305800" cy="874200"/>
          </a:xfrm>
          <a:prstGeom prst="rect">
            <a:avLst/>
          </a:prstGeom>
        </p:spPr>
        <p:txBody>
          <a:bodyPr anchorCtr="0" anchor="t" bIns="45700" lIns="91425" spcFirstLastPara="1" rIns="91425" wrap="square" tIns="45700">
            <a:noAutofit/>
          </a:bodyPr>
          <a:lstStyle/>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Create a Database Catalog.</a:t>
            </a:r>
            <a:endParaRPr sz="1500">
              <a:solidFill>
                <a:srgbClr val="000000"/>
              </a:solidFill>
              <a:latin typeface="Calibri"/>
              <a:ea typeface="Calibri"/>
              <a:cs typeface="Calibri"/>
              <a:sym typeface="Calibri"/>
            </a:endParaRPr>
          </a:p>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Edit the Catalog settings - update </a:t>
            </a:r>
            <a:r>
              <a:rPr i="1" lang="en" sz="1500">
                <a:solidFill>
                  <a:srgbClr val="000000"/>
                </a:solidFill>
                <a:latin typeface="Calibri"/>
                <a:ea typeface="Calibri"/>
                <a:cs typeface="Calibri"/>
                <a:sym typeface="Calibri"/>
              </a:rPr>
              <a:t>hive.metastore.warehouse.dir</a:t>
            </a:r>
            <a:r>
              <a:rPr lang="en" sz="1500">
                <a:solidFill>
                  <a:srgbClr val="000000"/>
                </a:solidFill>
                <a:latin typeface="Calibri"/>
                <a:ea typeface="Calibri"/>
                <a:cs typeface="Calibri"/>
                <a:sym typeface="Calibri"/>
              </a:rPr>
              <a:t> and </a:t>
            </a:r>
            <a:r>
              <a:rPr i="1" lang="en" sz="1500">
                <a:solidFill>
                  <a:srgbClr val="000000"/>
                </a:solidFill>
                <a:latin typeface="Calibri"/>
                <a:ea typeface="Calibri"/>
                <a:cs typeface="Calibri"/>
                <a:sym typeface="Calibri"/>
              </a:rPr>
              <a:t>hive.metastore.warehouse.external.dir</a:t>
            </a:r>
            <a:r>
              <a:rPr lang="en" sz="1500">
                <a:solidFill>
                  <a:srgbClr val="000000"/>
                </a:solidFill>
                <a:latin typeface="Calibri"/>
                <a:ea typeface="Calibri"/>
                <a:cs typeface="Calibri"/>
                <a:sym typeface="Calibri"/>
              </a:rPr>
              <a:t> settings to point to an Ozone location (</a:t>
            </a:r>
            <a:r>
              <a:rPr i="1" lang="en" sz="1500">
                <a:solidFill>
                  <a:srgbClr val="000000"/>
                </a:solidFill>
                <a:latin typeface="Calibri"/>
                <a:ea typeface="Calibri"/>
                <a:cs typeface="Calibri"/>
                <a:sym typeface="Calibri"/>
              </a:rPr>
              <a:t>o3fs</a:t>
            </a:r>
            <a:r>
              <a:rPr lang="en" sz="1500">
                <a:solidFill>
                  <a:srgbClr val="000000"/>
                </a:solidFill>
                <a:latin typeface="Calibri"/>
                <a:ea typeface="Calibri"/>
                <a:cs typeface="Calibri"/>
                <a:sym typeface="Calibri"/>
              </a:rPr>
              <a:t> path).</a:t>
            </a:r>
            <a:endParaRPr sz="1500">
              <a:solidFill>
                <a:srgbClr val="000000"/>
              </a:solidFill>
              <a:latin typeface="Calibri"/>
              <a:ea typeface="Calibri"/>
              <a:cs typeface="Calibri"/>
              <a:sym typeface="Calibri"/>
            </a:endParaRPr>
          </a:p>
        </p:txBody>
      </p:sp>
      <p:sp>
        <p:nvSpPr>
          <p:cNvPr id="2111" name="Google Shape;2111;p107"/>
          <p:cNvSpPr txBox="1"/>
          <p:nvPr>
            <p:ph idx="1" type="body"/>
          </p:nvPr>
        </p:nvSpPr>
        <p:spPr>
          <a:xfrm>
            <a:off x="419100" y="456926"/>
            <a:ext cx="8305800" cy="308100"/>
          </a:xfrm>
          <a:prstGeom prst="rect">
            <a:avLst/>
          </a:prstGeom>
        </p:spPr>
        <p:txBody>
          <a:bodyPr anchorCtr="0" anchor="t" bIns="45700" lIns="0" spcFirstLastPara="1" rIns="0" wrap="square" tIns="27425">
            <a:noAutofit/>
          </a:bodyPr>
          <a:lstStyle/>
          <a:p>
            <a:pPr indent="0" lvl="0" marL="228600" rtl="0" algn="l">
              <a:spcBef>
                <a:spcPts val="0"/>
              </a:spcBef>
              <a:spcAft>
                <a:spcPts val="0"/>
              </a:spcAft>
              <a:buNone/>
            </a:pPr>
            <a:r>
              <a:rPr lang="en"/>
              <a:t>Create Database Catalog in DWX</a:t>
            </a:r>
            <a:endParaRPr/>
          </a:p>
        </p:txBody>
      </p:sp>
      <p:pic>
        <p:nvPicPr>
          <p:cNvPr id="2112" name="Google Shape;2112;p107"/>
          <p:cNvPicPr preferRelativeResize="0"/>
          <p:nvPr/>
        </p:nvPicPr>
        <p:blipFill>
          <a:blip r:embed="rId3">
            <a:alphaModFix/>
          </a:blip>
          <a:stretch>
            <a:fillRect/>
          </a:stretch>
        </p:blipFill>
        <p:spPr>
          <a:xfrm>
            <a:off x="2133600" y="917426"/>
            <a:ext cx="4815620" cy="2469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DISTRIBUTED DATA MANAGEMENT COMPONENTS </a:t>
            </a:r>
            <a:endParaRPr/>
          </a:p>
        </p:txBody>
      </p:sp>
      <p:pic>
        <p:nvPicPr>
          <p:cNvPr id="286" name="Google Shape;286;p36"/>
          <p:cNvPicPr preferRelativeResize="0"/>
          <p:nvPr/>
        </p:nvPicPr>
        <p:blipFill rotWithShape="1">
          <a:blip r:embed="rId3">
            <a:alphaModFix/>
          </a:blip>
          <a:srcRect b="0" l="0" r="0" t="0"/>
          <a:stretch/>
        </p:blipFill>
        <p:spPr>
          <a:xfrm>
            <a:off x="702525" y="822950"/>
            <a:ext cx="7295724" cy="4103876"/>
          </a:xfrm>
          <a:prstGeom prst="rect">
            <a:avLst/>
          </a:prstGeom>
          <a:noFill/>
          <a:ln>
            <a:noFill/>
          </a:ln>
        </p:spPr>
      </p:pic>
      <p:sp>
        <p:nvSpPr>
          <p:cNvPr id="287" name="Google Shape;287;p36"/>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280"/>
              <a:buNone/>
            </a:pPr>
            <a:r>
              <a:rPr lang="en"/>
              <a:t>Which may run on multiple clouds and/or on-premises</a:t>
            </a:r>
            <a:endParaRPr/>
          </a:p>
        </p:txBody>
      </p:sp>
      <p:sp>
        <p:nvSpPr>
          <p:cNvPr id="288" name="Google Shape;288;p36"/>
          <p:cNvSpPr txBox="1"/>
          <p:nvPr/>
        </p:nvSpPr>
        <p:spPr>
          <a:xfrm>
            <a:off x="5710250" y="17383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8300"/>
                </a:solidFill>
                <a:latin typeface="Roboto"/>
                <a:ea typeface="Roboto"/>
                <a:cs typeface="Roboto"/>
                <a:sym typeface="Roboto"/>
              </a:rPr>
              <a:t>S3</a:t>
            </a:r>
            <a:endParaRPr b="1" i="0" sz="700" u="none" cap="none" strike="noStrike">
              <a:solidFill>
                <a:srgbClr val="FF8300"/>
              </a:solidFill>
              <a:latin typeface="Roboto"/>
              <a:ea typeface="Roboto"/>
              <a:cs typeface="Roboto"/>
              <a:sym typeface="Roboto"/>
            </a:endParaRPr>
          </a:p>
        </p:txBody>
      </p:sp>
      <p:sp>
        <p:nvSpPr>
          <p:cNvPr id="289" name="Google Shape;289;p36"/>
          <p:cNvSpPr txBox="1"/>
          <p:nvPr/>
        </p:nvSpPr>
        <p:spPr>
          <a:xfrm>
            <a:off x="5710250" y="31861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accent3"/>
                </a:solidFill>
                <a:latin typeface="Roboto"/>
                <a:ea typeface="Roboto"/>
                <a:cs typeface="Roboto"/>
                <a:sym typeface="Roboto"/>
              </a:rPr>
              <a:t>GCS</a:t>
            </a:r>
            <a:endParaRPr b="1" i="0" sz="700" u="none" cap="none" strike="noStrike">
              <a:solidFill>
                <a:schemeClr val="accent3"/>
              </a:solidFill>
              <a:latin typeface="Roboto"/>
              <a:ea typeface="Roboto"/>
              <a:cs typeface="Roboto"/>
              <a:sym typeface="Roboto"/>
            </a:endParaRPr>
          </a:p>
        </p:txBody>
      </p:sp>
      <p:sp>
        <p:nvSpPr>
          <p:cNvPr id="290" name="Google Shape;290;p36"/>
          <p:cNvSpPr txBox="1"/>
          <p:nvPr/>
        </p:nvSpPr>
        <p:spPr>
          <a:xfrm>
            <a:off x="2628900" y="17383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accent6"/>
                </a:solidFill>
                <a:latin typeface="Roboto"/>
                <a:ea typeface="Roboto"/>
                <a:cs typeface="Roboto"/>
                <a:sym typeface="Roboto"/>
              </a:rPr>
              <a:t>OZONE</a:t>
            </a:r>
            <a:endParaRPr b="1" i="0" sz="700" u="none" cap="none" strike="noStrike">
              <a:solidFill>
                <a:schemeClr val="accent6"/>
              </a:solidFill>
              <a:latin typeface="Roboto"/>
              <a:ea typeface="Roboto"/>
              <a:cs typeface="Roboto"/>
              <a:sym typeface="Roboto"/>
            </a:endParaRPr>
          </a:p>
        </p:txBody>
      </p:sp>
      <p:sp>
        <p:nvSpPr>
          <p:cNvPr id="291" name="Google Shape;291;p36"/>
          <p:cNvSpPr txBox="1"/>
          <p:nvPr/>
        </p:nvSpPr>
        <p:spPr>
          <a:xfrm>
            <a:off x="2628900" y="3186100"/>
            <a:ext cx="3381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66B9FF"/>
                </a:solidFill>
                <a:latin typeface="Roboto"/>
                <a:ea typeface="Roboto"/>
                <a:cs typeface="Roboto"/>
                <a:sym typeface="Roboto"/>
              </a:rPr>
              <a:t>ADLS</a:t>
            </a:r>
            <a:endParaRPr b="1" i="0" sz="700" u="none" cap="none" strike="noStrike">
              <a:solidFill>
                <a:srgbClr val="66B9FF"/>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08"/>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118" name="Google Shape;2118;p108"/>
          <p:cNvSpPr txBox="1"/>
          <p:nvPr>
            <p:ph idx="2" type="body"/>
          </p:nvPr>
        </p:nvSpPr>
        <p:spPr>
          <a:xfrm>
            <a:off x="419100" y="3539375"/>
            <a:ext cx="8305800" cy="889800"/>
          </a:xfrm>
          <a:prstGeom prst="rect">
            <a:avLst/>
          </a:prstGeom>
        </p:spPr>
        <p:txBody>
          <a:bodyPr anchorCtr="0" anchor="t" bIns="45700" lIns="91425" spcFirstLastPara="1" rIns="91425" wrap="square" tIns="45700">
            <a:noAutofit/>
          </a:bodyPr>
          <a:lstStyle/>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Create an </a:t>
            </a:r>
            <a:r>
              <a:rPr b="1" lang="en" sz="1500">
                <a:solidFill>
                  <a:srgbClr val="000000"/>
                </a:solidFill>
                <a:latin typeface="Calibri"/>
                <a:ea typeface="Calibri"/>
                <a:cs typeface="Calibri"/>
                <a:sym typeface="Calibri"/>
              </a:rPr>
              <a:t>Impala Virtual Warehouse</a:t>
            </a:r>
            <a:r>
              <a:rPr lang="en" sz="1500">
                <a:solidFill>
                  <a:srgbClr val="000000"/>
                </a:solidFill>
                <a:latin typeface="Calibri"/>
                <a:ea typeface="Calibri"/>
                <a:cs typeface="Calibri"/>
                <a:sym typeface="Calibri"/>
              </a:rPr>
              <a:t> (VW) belonging to previously created DB Catalog.</a:t>
            </a:r>
            <a:endParaRPr sz="1500">
              <a:solidFill>
                <a:srgbClr val="000000"/>
              </a:solidFill>
              <a:latin typeface="Calibri"/>
              <a:ea typeface="Calibri"/>
              <a:cs typeface="Calibri"/>
              <a:sym typeface="Calibri"/>
            </a:endParaRPr>
          </a:p>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Open </a:t>
            </a:r>
            <a:r>
              <a:rPr b="1" lang="en" sz="1500">
                <a:solidFill>
                  <a:srgbClr val="000000"/>
                </a:solidFill>
                <a:latin typeface="Calibri"/>
                <a:ea typeface="Calibri"/>
                <a:cs typeface="Calibri"/>
                <a:sym typeface="Calibri"/>
              </a:rPr>
              <a:t>Hue Editor</a:t>
            </a:r>
            <a:r>
              <a:rPr lang="en" sz="1500">
                <a:solidFill>
                  <a:srgbClr val="000000"/>
                </a:solidFill>
                <a:latin typeface="Calibri"/>
                <a:ea typeface="Calibri"/>
                <a:cs typeface="Calibri"/>
                <a:sym typeface="Calibri"/>
              </a:rPr>
              <a:t>. </a:t>
            </a:r>
            <a:endParaRPr sz="1500">
              <a:solidFill>
                <a:srgbClr val="000000"/>
              </a:solidFill>
              <a:latin typeface="Calibri"/>
              <a:ea typeface="Calibri"/>
              <a:cs typeface="Calibri"/>
              <a:sym typeface="Calibri"/>
            </a:endParaRPr>
          </a:p>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Databases and Managed Tables created here will be stored in Ozone.</a:t>
            </a:r>
            <a:endParaRPr sz="1500">
              <a:solidFill>
                <a:srgbClr val="000000"/>
              </a:solidFill>
              <a:latin typeface="Calibri"/>
              <a:ea typeface="Calibri"/>
              <a:cs typeface="Calibri"/>
              <a:sym typeface="Calibri"/>
            </a:endParaRPr>
          </a:p>
        </p:txBody>
      </p:sp>
      <p:sp>
        <p:nvSpPr>
          <p:cNvPr id="2119" name="Google Shape;2119;p108"/>
          <p:cNvSpPr txBox="1"/>
          <p:nvPr>
            <p:ph idx="1" type="body"/>
          </p:nvPr>
        </p:nvSpPr>
        <p:spPr>
          <a:xfrm>
            <a:off x="419100" y="456926"/>
            <a:ext cx="8305800" cy="308100"/>
          </a:xfrm>
          <a:prstGeom prst="rect">
            <a:avLst/>
          </a:prstGeom>
        </p:spPr>
        <p:txBody>
          <a:bodyPr anchorCtr="0" anchor="t" bIns="45700" lIns="0" spcFirstLastPara="1" rIns="0" wrap="square" tIns="27425">
            <a:noAutofit/>
          </a:bodyPr>
          <a:lstStyle/>
          <a:p>
            <a:pPr indent="0" lvl="0" marL="228600" rtl="0" algn="l">
              <a:spcBef>
                <a:spcPts val="0"/>
              </a:spcBef>
              <a:spcAft>
                <a:spcPts val="0"/>
              </a:spcAft>
              <a:buNone/>
            </a:pPr>
            <a:r>
              <a:rPr lang="en"/>
              <a:t>How to run Impala with Ozone</a:t>
            </a:r>
            <a:br>
              <a:rPr lang="en"/>
            </a:br>
            <a:endParaRPr/>
          </a:p>
        </p:txBody>
      </p:sp>
      <p:pic>
        <p:nvPicPr>
          <p:cNvPr id="2120" name="Google Shape;2120;p108"/>
          <p:cNvPicPr preferRelativeResize="0"/>
          <p:nvPr/>
        </p:nvPicPr>
        <p:blipFill>
          <a:blip r:embed="rId3">
            <a:alphaModFix/>
          </a:blip>
          <a:stretch>
            <a:fillRect/>
          </a:stretch>
        </p:blipFill>
        <p:spPr>
          <a:xfrm>
            <a:off x="2209800" y="917426"/>
            <a:ext cx="4109330" cy="24695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09"/>
          <p:cNvSpPr txBox="1"/>
          <p:nvPr>
            <p:ph type="title"/>
          </p:nvPr>
        </p:nvSpPr>
        <p:spPr>
          <a:xfrm>
            <a:off x="419100" y="457200"/>
            <a:ext cx="8305800" cy="4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t/>
            </a:r>
            <a:endParaRPr/>
          </a:p>
        </p:txBody>
      </p:sp>
      <p:sp>
        <p:nvSpPr>
          <p:cNvPr id="2126" name="Google Shape;2126;p109"/>
          <p:cNvSpPr txBox="1"/>
          <p:nvPr>
            <p:ph idx="2" type="body"/>
          </p:nvPr>
        </p:nvSpPr>
        <p:spPr>
          <a:xfrm>
            <a:off x="419100" y="3539375"/>
            <a:ext cx="8305800" cy="889800"/>
          </a:xfrm>
          <a:prstGeom prst="rect">
            <a:avLst/>
          </a:prstGeom>
        </p:spPr>
        <p:txBody>
          <a:bodyPr anchorCtr="0" anchor="t" bIns="45700" lIns="91425" spcFirstLastPara="1" rIns="91425" wrap="square" tIns="45700">
            <a:noAutofit/>
          </a:bodyPr>
          <a:lstStyle/>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Create a </a:t>
            </a:r>
            <a:r>
              <a:rPr b="1" lang="en" sz="1500">
                <a:solidFill>
                  <a:srgbClr val="000000"/>
                </a:solidFill>
                <a:latin typeface="Calibri"/>
                <a:ea typeface="Calibri"/>
                <a:cs typeface="Calibri"/>
                <a:sym typeface="Calibri"/>
              </a:rPr>
              <a:t>Hive Virtual Warehouse</a:t>
            </a:r>
            <a:r>
              <a:rPr lang="en" sz="1500">
                <a:solidFill>
                  <a:srgbClr val="000000"/>
                </a:solidFill>
                <a:latin typeface="Calibri"/>
                <a:ea typeface="Calibri"/>
                <a:cs typeface="Calibri"/>
                <a:sym typeface="Calibri"/>
              </a:rPr>
              <a:t> (VW) belonging to previously created DB Catalog.</a:t>
            </a:r>
            <a:endParaRPr sz="1500">
              <a:solidFill>
                <a:srgbClr val="000000"/>
              </a:solidFill>
              <a:latin typeface="Calibri"/>
              <a:ea typeface="Calibri"/>
              <a:cs typeface="Calibri"/>
              <a:sym typeface="Calibri"/>
            </a:endParaRPr>
          </a:p>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Open </a:t>
            </a:r>
            <a:r>
              <a:rPr b="1" lang="en" sz="1500">
                <a:solidFill>
                  <a:srgbClr val="000000"/>
                </a:solidFill>
                <a:latin typeface="Calibri"/>
                <a:ea typeface="Calibri"/>
                <a:cs typeface="Calibri"/>
                <a:sym typeface="Calibri"/>
              </a:rPr>
              <a:t>DAS</a:t>
            </a:r>
            <a:r>
              <a:rPr lang="en" sz="1500">
                <a:solidFill>
                  <a:srgbClr val="000000"/>
                </a:solidFill>
                <a:latin typeface="Calibri"/>
                <a:ea typeface="Calibri"/>
                <a:cs typeface="Calibri"/>
                <a:sym typeface="Calibri"/>
              </a:rPr>
              <a:t> Web UI. </a:t>
            </a:r>
            <a:endParaRPr sz="1500">
              <a:solidFill>
                <a:srgbClr val="000000"/>
              </a:solidFill>
              <a:latin typeface="Calibri"/>
              <a:ea typeface="Calibri"/>
              <a:cs typeface="Calibri"/>
              <a:sym typeface="Calibri"/>
            </a:endParaRPr>
          </a:p>
          <a:p>
            <a:pPr indent="-209550" lvl="0" marL="228600" rtl="0" algn="l">
              <a:lnSpc>
                <a:spcPct val="115000"/>
              </a:lnSpc>
              <a:spcBef>
                <a:spcPts val="0"/>
              </a:spcBef>
              <a:spcAft>
                <a:spcPts val="0"/>
              </a:spcAft>
              <a:buClr>
                <a:srgbClr val="000000"/>
              </a:buClr>
              <a:buSzPts val="1500"/>
              <a:buFont typeface="Calibri"/>
              <a:buAutoNum type="arabicPeriod"/>
            </a:pPr>
            <a:r>
              <a:rPr lang="en" sz="1500">
                <a:solidFill>
                  <a:srgbClr val="000000"/>
                </a:solidFill>
                <a:latin typeface="Calibri"/>
                <a:ea typeface="Calibri"/>
                <a:cs typeface="Calibri"/>
                <a:sym typeface="Calibri"/>
              </a:rPr>
              <a:t>Databases and Tables created here will be stored in Ozone.</a:t>
            </a:r>
            <a:endParaRPr sz="1500">
              <a:solidFill>
                <a:srgbClr val="000000"/>
              </a:solidFill>
              <a:latin typeface="Calibri"/>
              <a:ea typeface="Calibri"/>
              <a:cs typeface="Calibri"/>
              <a:sym typeface="Calibri"/>
            </a:endParaRPr>
          </a:p>
        </p:txBody>
      </p:sp>
      <p:sp>
        <p:nvSpPr>
          <p:cNvPr id="2127" name="Google Shape;2127;p109"/>
          <p:cNvSpPr txBox="1"/>
          <p:nvPr>
            <p:ph idx="1" type="body"/>
          </p:nvPr>
        </p:nvSpPr>
        <p:spPr>
          <a:xfrm>
            <a:off x="419100" y="456926"/>
            <a:ext cx="8305800" cy="308100"/>
          </a:xfrm>
          <a:prstGeom prst="rect">
            <a:avLst/>
          </a:prstGeom>
        </p:spPr>
        <p:txBody>
          <a:bodyPr anchorCtr="0" anchor="t" bIns="45700" lIns="0" spcFirstLastPara="1" rIns="0" wrap="square" tIns="27425">
            <a:noAutofit/>
          </a:bodyPr>
          <a:lstStyle/>
          <a:p>
            <a:pPr indent="0" lvl="0" marL="228600" rtl="0" algn="l">
              <a:spcBef>
                <a:spcPts val="0"/>
              </a:spcBef>
              <a:spcAft>
                <a:spcPts val="0"/>
              </a:spcAft>
              <a:buNone/>
            </a:pPr>
            <a:r>
              <a:rPr lang="en"/>
              <a:t>How to run Hive with Ozone</a:t>
            </a:r>
            <a:br>
              <a:rPr lang="en"/>
            </a:br>
            <a:endParaRPr/>
          </a:p>
        </p:txBody>
      </p:sp>
      <p:pic>
        <p:nvPicPr>
          <p:cNvPr id="2128" name="Google Shape;2128;p109"/>
          <p:cNvPicPr preferRelativeResize="0"/>
          <p:nvPr/>
        </p:nvPicPr>
        <p:blipFill>
          <a:blip r:embed="rId3">
            <a:alphaModFix/>
          </a:blip>
          <a:stretch>
            <a:fillRect/>
          </a:stretch>
        </p:blipFill>
        <p:spPr>
          <a:xfrm>
            <a:off x="1524000" y="1027200"/>
            <a:ext cx="5943600" cy="2047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110"/>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APPENDIX</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11"/>
          <p:cNvSpPr txBox="1"/>
          <p:nvPr>
            <p:ph type="title"/>
          </p:nvPr>
        </p:nvSpPr>
        <p:spPr>
          <a:xfrm>
            <a:off x="419100" y="457200"/>
            <a:ext cx="8305800" cy="419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Apache Ozone</a:t>
            </a:r>
            <a:endParaRPr/>
          </a:p>
        </p:txBody>
      </p:sp>
      <p:sp>
        <p:nvSpPr>
          <p:cNvPr id="2139" name="Google Shape;2139;p111"/>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Strong Open Source Community</a:t>
            </a:r>
            <a:endParaRPr/>
          </a:p>
        </p:txBody>
      </p:sp>
      <p:sp>
        <p:nvSpPr>
          <p:cNvPr id="2140" name="Google Shape;2140;p111"/>
          <p:cNvSpPr txBox="1"/>
          <p:nvPr>
            <p:ph idx="2" type="body"/>
          </p:nvPr>
        </p:nvSpPr>
        <p:spPr>
          <a:xfrm>
            <a:off x="419025" y="1327375"/>
            <a:ext cx="2615100" cy="3202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b="1" lang="en">
                <a:solidFill>
                  <a:schemeClr val="dk1"/>
                </a:solidFill>
              </a:rPr>
              <a:t>Community Adoption and Participation</a:t>
            </a:r>
            <a:endParaRPr b="1">
              <a:solidFill>
                <a:schemeClr val="dk1"/>
              </a:solidFill>
            </a:endParaRPr>
          </a:p>
          <a:p>
            <a:pPr indent="0" lvl="0" marL="0" rtl="0" algn="l">
              <a:spcBef>
                <a:spcPts val="500"/>
              </a:spcBef>
              <a:spcAft>
                <a:spcPts val="0"/>
              </a:spcAft>
              <a:buNone/>
            </a:pPr>
            <a:r>
              <a:rPr b="1" lang="en">
                <a:solidFill>
                  <a:srgbClr val="FF7F00"/>
                </a:solidFill>
              </a:rPr>
              <a:t>Tencent</a:t>
            </a:r>
            <a:r>
              <a:rPr lang="en">
                <a:solidFill>
                  <a:schemeClr val="dk1"/>
                </a:solidFill>
              </a:rPr>
              <a:t> at Scale - 1000 nodes and commit </a:t>
            </a:r>
            <a:endParaRPr>
              <a:solidFill>
                <a:schemeClr val="dk1"/>
              </a:solidFill>
            </a:endParaRPr>
          </a:p>
          <a:p>
            <a:pPr indent="0" lvl="0" marL="0" rtl="0" algn="l">
              <a:spcBef>
                <a:spcPts val="500"/>
              </a:spcBef>
              <a:spcAft>
                <a:spcPts val="0"/>
              </a:spcAft>
              <a:buNone/>
            </a:pPr>
            <a:r>
              <a:rPr lang="en">
                <a:solidFill>
                  <a:schemeClr val="dk1"/>
                </a:solidFill>
              </a:rPr>
              <a:t>Bloomberg - Contributor</a:t>
            </a:r>
            <a:endParaRPr>
              <a:solidFill>
                <a:schemeClr val="dk1"/>
              </a:solidFill>
            </a:endParaRPr>
          </a:p>
          <a:p>
            <a:pPr indent="0" lvl="0" marL="0" rtl="0" algn="l">
              <a:spcBef>
                <a:spcPts val="500"/>
              </a:spcBef>
              <a:spcAft>
                <a:spcPts val="0"/>
              </a:spcAft>
              <a:buNone/>
            </a:pPr>
            <a:r>
              <a:rPr lang="en">
                <a:solidFill>
                  <a:schemeClr val="dk1"/>
                </a:solidFill>
              </a:rPr>
              <a:t>Target - Contributor</a:t>
            </a:r>
            <a:endParaRPr>
              <a:solidFill>
                <a:schemeClr val="dk1"/>
              </a:solidFill>
            </a:endParaRPr>
          </a:p>
          <a:p>
            <a:pPr indent="0" lvl="0" marL="0" rtl="0" algn="l">
              <a:spcBef>
                <a:spcPts val="500"/>
              </a:spcBef>
              <a:spcAft>
                <a:spcPts val="0"/>
              </a:spcAft>
              <a:buNone/>
            </a:pPr>
            <a:r>
              <a:rPr lang="en">
                <a:solidFill>
                  <a:schemeClr val="dk1"/>
                </a:solidFill>
              </a:rPr>
              <a:t>		</a:t>
            </a:r>
            <a:endParaRPr>
              <a:solidFill>
                <a:schemeClr val="dk1"/>
              </a:solidFill>
            </a:endParaRPr>
          </a:p>
        </p:txBody>
      </p:sp>
      <p:sp>
        <p:nvSpPr>
          <p:cNvPr id="2141" name="Google Shape;2141;p111"/>
          <p:cNvSpPr txBox="1"/>
          <p:nvPr>
            <p:ph idx="3" type="body"/>
          </p:nvPr>
        </p:nvSpPr>
        <p:spPr>
          <a:xfrm>
            <a:off x="3266175" y="1327175"/>
            <a:ext cx="2611500" cy="3202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b="1" lang="en">
                <a:solidFill>
                  <a:schemeClr val="dk1"/>
                </a:solidFill>
              </a:rPr>
              <a:t>Ecosystem</a:t>
            </a:r>
            <a:r>
              <a:rPr lang="en">
                <a:solidFill>
                  <a:schemeClr val="dk1"/>
                </a:solidFill>
              </a:rPr>
              <a:t> </a:t>
            </a:r>
            <a:r>
              <a:rPr b="1" lang="en">
                <a:solidFill>
                  <a:schemeClr val="dk1"/>
                </a:solidFill>
              </a:rPr>
              <a:t>Partners</a:t>
            </a:r>
            <a:endParaRPr b="1">
              <a:solidFill>
                <a:schemeClr val="dk1"/>
              </a:solidFill>
            </a:endParaRPr>
          </a:p>
          <a:p>
            <a:pPr indent="0" lvl="0" marL="0" rtl="0" algn="l">
              <a:spcBef>
                <a:spcPts val="500"/>
              </a:spcBef>
              <a:spcAft>
                <a:spcPts val="0"/>
              </a:spcAft>
              <a:buNone/>
            </a:pPr>
            <a:r>
              <a:t/>
            </a:r>
            <a:endParaRPr>
              <a:solidFill>
                <a:schemeClr val="dk1"/>
              </a:solidFill>
            </a:endParaRPr>
          </a:p>
          <a:p>
            <a:pPr indent="0" lvl="0" marL="0" rtl="0" algn="l">
              <a:spcBef>
                <a:spcPts val="500"/>
              </a:spcBef>
              <a:spcAft>
                <a:spcPts val="0"/>
              </a:spcAft>
              <a:buNone/>
            </a:pPr>
            <a:r>
              <a:rPr lang="en">
                <a:solidFill>
                  <a:schemeClr val="dk1"/>
                </a:solidFill>
              </a:rPr>
              <a:t>Reference architecture from Cisco, Dell and HP</a:t>
            </a:r>
            <a:endParaRPr>
              <a:solidFill>
                <a:schemeClr val="dk1"/>
              </a:solidFill>
            </a:endParaRPr>
          </a:p>
          <a:p>
            <a:pPr indent="0" lvl="0" marL="0" rtl="0" algn="l">
              <a:spcBef>
                <a:spcPts val="500"/>
              </a:spcBef>
              <a:spcAft>
                <a:spcPts val="0"/>
              </a:spcAft>
              <a:buNone/>
            </a:pPr>
            <a:r>
              <a:t/>
            </a:r>
            <a:endParaRPr>
              <a:solidFill>
                <a:schemeClr val="dk1"/>
              </a:solidFill>
            </a:endParaRPr>
          </a:p>
          <a:p>
            <a:pPr indent="0" lvl="0" marL="0" rtl="0" algn="l">
              <a:spcBef>
                <a:spcPts val="500"/>
              </a:spcBef>
              <a:spcAft>
                <a:spcPts val="0"/>
              </a:spcAft>
              <a:buNone/>
            </a:pPr>
            <a:r>
              <a:rPr lang="en">
                <a:solidFill>
                  <a:schemeClr val="dk1"/>
                </a:solidFill>
              </a:rPr>
              <a:t>150 Committers and developers</a:t>
            </a:r>
            <a:endParaRPr>
              <a:solidFill>
                <a:schemeClr val="dk1"/>
              </a:solidFill>
            </a:endParaRPr>
          </a:p>
        </p:txBody>
      </p:sp>
      <p:sp>
        <p:nvSpPr>
          <p:cNvPr id="2142" name="Google Shape;2142;p111"/>
          <p:cNvSpPr txBox="1"/>
          <p:nvPr>
            <p:ph idx="4" type="body"/>
          </p:nvPr>
        </p:nvSpPr>
        <p:spPr>
          <a:xfrm>
            <a:off x="6109725" y="1327475"/>
            <a:ext cx="2615100" cy="3202500"/>
          </a:xfrm>
          <a:prstGeom prst="rect">
            <a:avLst/>
          </a:prstGeom>
        </p:spPr>
        <p:txBody>
          <a:bodyPr anchorCtr="0" anchor="t" bIns="45700" lIns="91425" spcFirstLastPara="1" rIns="91425" wrap="square" tIns="45700">
            <a:noAutofit/>
          </a:bodyPr>
          <a:lstStyle/>
          <a:p>
            <a:pPr indent="0" lvl="0" marL="0" rtl="0" algn="l">
              <a:spcBef>
                <a:spcPts val="500"/>
              </a:spcBef>
              <a:spcAft>
                <a:spcPts val="0"/>
              </a:spcAft>
              <a:buNone/>
            </a:pPr>
            <a:r>
              <a:rPr b="1" lang="en">
                <a:solidFill>
                  <a:schemeClr val="dk1"/>
                </a:solidFill>
              </a:rPr>
              <a:t>Cloudera GTM</a:t>
            </a:r>
            <a:endParaRPr>
              <a:solidFill>
                <a:schemeClr val="dk1"/>
              </a:solidFill>
            </a:endParaRPr>
          </a:p>
          <a:p>
            <a:pPr indent="0" lvl="0" marL="0" rtl="0" algn="l">
              <a:spcBef>
                <a:spcPts val="500"/>
              </a:spcBef>
              <a:spcAft>
                <a:spcPts val="0"/>
              </a:spcAft>
              <a:buNone/>
            </a:pPr>
            <a:r>
              <a:t/>
            </a:r>
            <a:endParaRPr>
              <a:solidFill>
                <a:schemeClr val="dk1"/>
              </a:solidFill>
            </a:endParaRPr>
          </a:p>
          <a:p>
            <a:pPr indent="0" lvl="0" marL="0" rtl="0" algn="l">
              <a:spcBef>
                <a:spcPts val="500"/>
              </a:spcBef>
              <a:spcAft>
                <a:spcPts val="0"/>
              </a:spcAft>
              <a:buNone/>
            </a:pPr>
            <a:r>
              <a:rPr lang="en">
                <a:solidFill>
                  <a:schemeClr val="dk1"/>
                </a:solidFill>
              </a:rPr>
              <a:t>Private Cloud Offering</a:t>
            </a:r>
            <a:endParaRPr>
              <a:solidFill>
                <a:schemeClr val="dk1"/>
              </a:solidFill>
            </a:endParaRPr>
          </a:p>
          <a:p>
            <a:pPr indent="0" lvl="0" marL="0" rtl="0" algn="l">
              <a:spcBef>
                <a:spcPts val="500"/>
              </a:spcBef>
              <a:spcAft>
                <a:spcPts val="0"/>
              </a:spcAft>
              <a:buNone/>
            </a:pPr>
            <a:r>
              <a:rPr lang="en">
                <a:solidFill>
                  <a:schemeClr val="dk1"/>
                </a:solidFill>
              </a:rPr>
              <a:t>Customer Adoption Programs </a:t>
            </a:r>
            <a:endParaRPr>
              <a:solidFill>
                <a:schemeClr val="dk1"/>
              </a:solidFill>
            </a:endParaRPr>
          </a:p>
          <a:p>
            <a:pPr indent="0" lvl="0" marL="0" rtl="0" algn="l">
              <a:spcBef>
                <a:spcPts val="500"/>
              </a:spcBef>
              <a:spcAft>
                <a:spcPts val="0"/>
              </a:spcAft>
              <a:buNone/>
            </a:pPr>
            <a:r>
              <a:rPr lang="en">
                <a:solidFill>
                  <a:schemeClr val="dk1"/>
                </a:solidFill>
              </a:rPr>
              <a:t>Reference Architecture and White papers</a:t>
            </a:r>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12"/>
          <p:cNvSpPr txBox="1"/>
          <p:nvPr>
            <p:ph type="title"/>
          </p:nvPr>
        </p:nvSpPr>
        <p:spPr>
          <a:xfrm>
            <a:off x="602311" y="2352853"/>
            <a:ext cx="7990800" cy="15207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USE CASES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13"/>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t>Customer List</a:t>
            </a:r>
            <a:endParaRPr/>
          </a:p>
        </p:txBody>
      </p:sp>
      <p:sp>
        <p:nvSpPr>
          <p:cNvPr id="2153" name="Google Shape;2153;p113"/>
          <p:cNvSpPr txBox="1"/>
          <p:nvPr>
            <p:ph idx="2" type="body"/>
          </p:nvPr>
        </p:nvSpPr>
        <p:spPr>
          <a:xfrm>
            <a:off x="419100" y="898736"/>
            <a:ext cx="8305800" cy="3533700"/>
          </a:xfrm>
          <a:prstGeom prst="rect">
            <a:avLst/>
          </a:prstGeom>
          <a:noFill/>
          <a:ln>
            <a:noFill/>
          </a:ln>
        </p:spPr>
        <p:txBody>
          <a:bodyPr anchorCtr="0" anchor="t" bIns="45700" lIns="91425" spcFirstLastPara="1" rIns="91425" wrap="square" tIns="45700">
            <a:noAutofit/>
          </a:bodyPr>
          <a:lstStyle/>
          <a:p>
            <a:pPr indent="-317500" lvl="0" marL="457200" rtl="0" algn="l">
              <a:spcBef>
                <a:spcPts val="500"/>
              </a:spcBef>
              <a:spcAft>
                <a:spcPts val="0"/>
              </a:spcAft>
              <a:buClr>
                <a:schemeClr val="dk1"/>
              </a:buClr>
              <a:buSzPts val="1400"/>
              <a:buChar char="•"/>
            </a:pPr>
            <a:r>
              <a:rPr lang="en">
                <a:solidFill>
                  <a:schemeClr val="dk1"/>
                </a:solidFill>
              </a:rPr>
              <a:t>Customers deploying applications that use S3 API</a:t>
            </a:r>
            <a:endParaRPr/>
          </a:p>
          <a:p>
            <a:pPr indent="0" lvl="0" marL="158750" rtl="0" algn="l">
              <a:lnSpc>
                <a:spcPct val="100000"/>
              </a:lnSpc>
              <a:spcBef>
                <a:spcPts val="500"/>
              </a:spcBef>
              <a:spcAft>
                <a:spcPts val="0"/>
              </a:spcAft>
              <a:buClr>
                <a:schemeClr val="dk1"/>
              </a:buClr>
              <a:buSzPts val="1400"/>
              <a:buNone/>
            </a:pPr>
            <a:r>
              <a:t/>
            </a:r>
            <a:endParaRPr>
              <a:solidFill>
                <a:schemeClr val="dk1"/>
              </a:solidFill>
            </a:endParaRPr>
          </a:p>
          <a:p>
            <a:pPr indent="-285750" lvl="0" marL="444500" rtl="0" algn="l">
              <a:lnSpc>
                <a:spcPct val="100000"/>
              </a:lnSpc>
              <a:spcBef>
                <a:spcPts val="500"/>
              </a:spcBef>
              <a:spcAft>
                <a:spcPts val="0"/>
              </a:spcAft>
              <a:buClr>
                <a:schemeClr val="dk1"/>
              </a:buClr>
              <a:buSzPts val="1400"/>
              <a:buFont typeface="Arial"/>
              <a:buChar char="•"/>
            </a:pPr>
            <a:r>
              <a:rPr lang="en">
                <a:solidFill>
                  <a:schemeClr val="dk1"/>
                </a:solidFill>
              </a:rPr>
              <a:t>Consolidate cluster into dense nodes, supports upto 400TB per node</a:t>
            </a:r>
            <a:endParaRPr>
              <a:solidFill>
                <a:schemeClr val="dk1"/>
              </a:solidFill>
            </a:endParaRPr>
          </a:p>
          <a:p>
            <a:pPr indent="0" lvl="0" marL="457200" rtl="0" algn="l">
              <a:lnSpc>
                <a:spcPct val="100000"/>
              </a:lnSpc>
              <a:spcBef>
                <a:spcPts val="500"/>
              </a:spcBef>
              <a:spcAft>
                <a:spcPts val="0"/>
              </a:spcAft>
              <a:buNone/>
            </a:pPr>
            <a:r>
              <a:t/>
            </a:r>
            <a:endParaRPr>
              <a:solidFill>
                <a:schemeClr val="dk1"/>
              </a:solidFill>
            </a:endParaRPr>
          </a:p>
          <a:p>
            <a:pPr indent="-285750" lvl="0" marL="444500" rtl="0" algn="l">
              <a:lnSpc>
                <a:spcPct val="100000"/>
              </a:lnSpc>
              <a:spcBef>
                <a:spcPts val="500"/>
              </a:spcBef>
              <a:spcAft>
                <a:spcPts val="0"/>
              </a:spcAft>
              <a:buClr>
                <a:schemeClr val="dk1"/>
              </a:buClr>
              <a:buSzPts val="1400"/>
              <a:buFont typeface="Arial"/>
              <a:buChar char="•"/>
            </a:pPr>
            <a:r>
              <a:rPr lang="en">
                <a:solidFill>
                  <a:schemeClr val="dk1"/>
                </a:solidFill>
              </a:rPr>
              <a:t>PVC customers interested in separating compute and storage</a:t>
            </a:r>
            <a:endParaRPr/>
          </a:p>
          <a:p>
            <a:pPr indent="0" lvl="0" marL="158750" rtl="0" algn="l">
              <a:lnSpc>
                <a:spcPct val="100000"/>
              </a:lnSpc>
              <a:spcBef>
                <a:spcPts val="500"/>
              </a:spcBef>
              <a:spcAft>
                <a:spcPts val="0"/>
              </a:spcAft>
              <a:buClr>
                <a:schemeClr val="dk1"/>
              </a:buClr>
              <a:buSzPts val="1400"/>
              <a:buNone/>
            </a:pPr>
            <a:r>
              <a:t/>
            </a:r>
            <a:endParaRPr>
              <a:solidFill>
                <a:schemeClr val="dk1"/>
              </a:solidFill>
            </a:endParaRPr>
          </a:p>
          <a:p>
            <a:pPr indent="-285750" lvl="0" marL="444500" rtl="0" algn="l">
              <a:lnSpc>
                <a:spcPct val="100000"/>
              </a:lnSpc>
              <a:spcBef>
                <a:spcPts val="500"/>
              </a:spcBef>
              <a:spcAft>
                <a:spcPts val="0"/>
              </a:spcAft>
              <a:buClr>
                <a:schemeClr val="dk1"/>
              </a:buClr>
              <a:buSzPts val="1400"/>
              <a:buFont typeface="Arial"/>
              <a:buChar char="•"/>
            </a:pPr>
            <a:r>
              <a:rPr lang="en">
                <a:solidFill>
                  <a:schemeClr val="dk1"/>
                </a:solidFill>
              </a:rPr>
              <a:t>Customers interested in deploying Hybrid Cloud architecture</a:t>
            </a:r>
            <a:br>
              <a:rPr lang="en">
                <a:solidFill>
                  <a:schemeClr val="dk1"/>
                </a:solidFill>
              </a:rPr>
            </a:br>
            <a:endParaRPr>
              <a:solidFill>
                <a:schemeClr val="dk1"/>
              </a:solidFill>
            </a:endParaRPr>
          </a:p>
          <a:p>
            <a:pPr indent="-317500" lvl="0" marL="457200" rtl="0" algn="l">
              <a:spcBef>
                <a:spcPts val="500"/>
              </a:spcBef>
              <a:spcAft>
                <a:spcPts val="0"/>
              </a:spcAft>
              <a:buClr>
                <a:schemeClr val="dk1"/>
              </a:buClr>
              <a:buSzPts val="1400"/>
              <a:buChar char="•"/>
            </a:pPr>
            <a:r>
              <a:rPr lang="en">
                <a:solidFill>
                  <a:schemeClr val="dk1"/>
                </a:solidFill>
              </a:rPr>
              <a:t>Customers running into HDFS scale limits</a:t>
            </a:r>
            <a:endParaRPr>
              <a:solidFill>
                <a:schemeClr val="dk1"/>
              </a:solidFill>
            </a:endParaRPr>
          </a:p>
          <a:p>
            <a:pPr indent="0" lvl="0" marL="457200" rtl="0" algn="l">
              <a:spcBef>
                <a:spcPts val="500"/>
              </a:spcBef>
              <a:spcAft>
                <a:spcPts val="0"/>
              </a:spcAft>
              <a:buNone/>
            </a:pPr>
            <a:r>
              <a:t/>
            </a:r>
            <a:endParaRPr>
              <a:solidFill>
                <a:schemeClr val="dk1"/>
              </a:solidFill>
            </a:endParaRPr>
          </a:p>
          <a:p>
            <a:pPr indent="-317500" lvl="0" marL="457200" rtl="0" algn="l">
              <a:spcBef>
                <a:spcPts val="500"/>
              </a:spcBef>
              <a:spcAft>
                <a:spcPts val="0"/>
              </a:spcAft>
              <a:buClr>
                <a:schemeClr val="dk1"/>
              </a:buClr>
              <a:buSzPts val="1400"/>
              <a:buChar char="•"/>
            </a:pPr>
            <a:r>
              <a:rPr lang="en">
                <a:solidFill>
                  <a:schemeClr val="dk1"/>
                </a:solidFill>
              </a:rPr>
              <a:t>Customers who would like to put historical data in S3 and use once a while</a:t>
            </a:r>
            <a:endParaRPr>
              <a:solidFill>
                <a:schemeClr val="dk1"/>
              </a:solidFill>
            </a:endParaRPr>
          </a:p>
          <a:p>
            <a:pPr indent="-196850" lvl="0" marL="444500" rtl="0" algn="l">
              <a:lnSpc>
                <a:spcPct val="100000"/>
              </a:lnSpc>
              <a:spcBef>
                <a:spcPts val="500"/>
              </a:spcBef>
              <a:spcAft>
                <a:spcPts val="0"/>
              </a:spcAft>
              <a:buClr>
                <a:schemeClr val="dk1"/>
              </a:buClr>
              <a:buSzPts val="1400"/>
              <a:buFont typeface="Arial"/>
              <a:buNone/>
            </a:pPr>
            <a:r>
              <a:t/>
            </a:r>
            <a:endParaRPr>
              <a:solidFill>
                <a:schemeClr val="dk1"/>
              </a:solidFill>
            </a:endParaRPr>
          </a:p>
          <a:p>
            <a:pPr indent="-196850" lvl="0" marL="444500" rtl="0" algn="l">
              <a:lnSpc>
                <a:spcPct val="100000"/>
              </a:lnSpc>
              <a:spcBef>
                <a:spcPts val="500"/>
              </a:spcBef>
              <a:spcAft>
                <a:spcPts val="0"/>
              </a:spcAft>
              <a:buClr>
                <a:schemeClr val="dk1"/>
              </a:buClr>
              <a:buSzPts val="1400"/>
              <a:buFont typeface="Arial"/>
              <a:buNone/>
            </a:pPr>
            <a:r>
              <a:t/>
            </a:r>
            <a:endParaRPr>
              <a:solidFill>
                <a:schemeClr val="dk1"/>
              </a:solidFill>
            </a:endParaRPr>
          </a:p>
          <a:p>
            <a:pPr indent="-228600" lvl="0" marL="457200" rtl="0" algn="l">
              <a:lnSpc>
                <a:spcPct val="100000"/>
              </a:lnSpc>
              <a:spcBef>
                <a:spcPts val="500"/>
              </a:spcBef>
              <a:spcAft>
                <a:spcPts val="0"/>
              </a:spcAft>
              <a:buClr>
                <a:schemeClr val="lt1"/>
              </a:buClr>
              <a:buSzPts val="1400"/>
              <a:buNone/>
            </a:pPr>
            <a:r>
              <a:t/>
            </a:r>
            <a:endParaRPr>
              <a:solidFill>
                <a:schemeClr val="dk1"/>
              </a:solidFill>
            </a:endParaRPr>
          </a:p>
        </p:txBody>
      </p:sp>
      <p:sp>
        <p:nvSpPr>
          <p:cNvPr id="2154" name="Google Shape;2154;p113"/>
          <p:cNvSpPr txBox="1"/>
          <p:nvPr/>
        </p:nvSpPr>
        <p:spPr>
          <a:xfrm>
            <a:off x="419100" y="433264"/>
            <a:ext cx="83058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2200"/>
              <a:buFont typeface="Lato"/>
              <a:buNone/>
            </a:pPr>
            <a:r>
              <a:rPr b="0" i="0" lang="en" sz="2200" u="none" cap="none" strike="noStrike">
                <a:solidFill>
                  <a:schemeClr val="dk1"/>
                </a:solidFill>
                <a:latin typeface="Lato"/>
                <a:ea typeface="Lato"/>
                <a:cs typeface="Lato"/>
                <a:sym typeface="Lato"/>
              </a:rPr>
              <a:t>Primary Use cases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14"/>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USE CASE  #1 – OBJECT STORE FOR HIVE/IMPALA OR SPARK</a:t>
            </a:r>
            <a:endParaRPr/>
          </a:p>
        </p:txBody>
      </p:sp>
      <p:sp>
        <p:nvSpPr>
          <p:cNvPr id="2160" name="Google Shape;2160;p114"/>
          <p:cNvSpPr txBox="1"/>
          <p:nvPr/>
        </p:nvSpPr>
        <p:spPr>
          <a:xfrm>
            <a:off x="217242" y="1615344"/>
            <a:ext cx="3286500" cy="1200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Easy deployment of cloud developed applications with S3</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Single platform for AI / ML / GPU workloads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Minimizes data movement between platforms</a:t>
            </a:r>
            <a:endParaRPr b="0" i="0" sz="1400" u="none" cap="none" strike="noStrike">
              <a:solidFill>
                <a:srgbClr val="000000"/>
              </a:solidFill>
              <a:latin typeface="Arial"/>
              <a:ea typeface="Arial"/>
              <a:cs typeface="Arial"/>
              <a:sym typeface="Arial"/>
            </a:endParaRPr>
          </a:p>
        </p:txBody>
      </p:sp>
      <p:sp>
        <p:nvSpPr>
          <p:cNvPr id="2161" name="Google Shape;2161;p114"/>
          <p:cNvSpPr txBox="1"/>
          <p:nvPr/>
        </p:nvSpPr>
        <p:spPr>
          <a:xfrm>
            <a:off x="203248" y="1170540"/>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Business Benefits</a:t>
            </a:r>
            <a:endParaRPr b="0" i="0" sz="1400" u="none" cap="none" strike="noStrike">
              <a:solidFill>
                <a:srgbClr val="000000"/>
              </a:solidFill>
              <a:latin typeface="Arial"/>
              <a:ea typeface="Arial"/>
              <a:cs typeface="Arial"/>
              <a:sym typeface="Arial"/>
            </a:endParaRPr>
          </a:p>
        </p:txBody>
      </p:sp>
      <p:sp>
        <p:nvSpPr>
          <p:cNvPr id="2162" name="Google Shape;2162;p114"/>
          <p:cNvSpPr txBox="1"/>
          <p:nvPr/>
        </p:nvSpPr>
        <p:spPr>
          <a:xfrm>
            <a:off x="217242" y="3419626"/>
            <a:ext cx="3270900" cy="1200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Single storage for big data analytics and S3 workloads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Easier administration with single pane of glass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Single operations team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A8CA6"/>
              </a:solidFill>
              <a:latin typeface="Arial"/>
              <a:ea typeface="Arial"/>
              <a:cs typeface="Arial"/>
              <a:sym typeface="Arial"/>
            </a:endParaRPr>
          </a:p>
        </p:txBody>
      </p:sp>
      <p:sp>
        <p:nvSpPr>
          <p:cNvPr id="2163" name="Google Shape;2163;p114"/>
          <p:cNvSpPr txBox="1"/>
          <p:nvPr/>
        </p:nvSpPr>
        <p:spPr>
          <a:xfrm>
            <a:off x="217242" y="3051444"/>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Operational Benefits</a:t>
            </a:r>
            <a:endParaRPr b="0" i="0" sz="1400" u="none" cap="none" strike="noStrike">
              <a:solidFill>
                <a:srgbClr val="000000"/>
              </a:solidFill>
              <a:latin typeface="Arial"/>
              <a:ea typeface="Arial"/>
              <a:cs typeface="Arial"/>
              <a:sym typeface="Arial"/>
            </a:endParaRPr>
          </a:p>
        </p:txBody>
      </p:sp>
      <p:sp>
        <p:nvSpPr>
          <p:cNvPr id="2164" name="Google Shape;2164;p114"/>
          <p:cNvSpPr/>
          <p:nvPr/>
        </p:nvSpPr>
        <p:spPr>
          <a:xfrm>
            <a:off x="6376125" y="1163775"/>
            <a:ext cx="2577000" cy="34560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Roboto"/>
                <a:ea typeface="Roboto"/>
                <a:cs typeface="Roboto"/>
                <a:sym typeface="Roboto"/>
              </a:rPr>
              <a:t>CDP Private Cloud </a:t>
            </a:r>
            <a:r>
              <a:rPr b="1" i="0" lang="en" sz="1000" u="none" cap="none" strike="noStrike">
                <a:solidFill>
                  <a:srgbClr val="305868"/>
                </a:solidFill>
                <a:latin typeface="Roboto"/>
                <a:ea typeface="Roboto"/>
                <a:cs typeface="Roboto"/>
                <a:sym typeface="Roboto"/>
              </a:rPr>
              <a:t>Base cluster</a:t>
            </a:r>
            <a:endParaRPr b="1" i="0" sz="1000" u="none" cap="none" strike="noStrike">
              <a:solidFill>
                <a:srgbClr val="305868"/>
              </a:solidFill>
              <a:latin typeface="Roboto"/>
              <a:ea typeface="Roboto"/>
              <a:cs typeface="Roboto"/>
              <a:sym typeface="Roboto"/>
            </a:endParaRPr>
          </a:p>
        </p:txBody>
      </p:sp>
      <p:sp>
        <p:nvSpPr>
          <p:cNvPr id="2165" name="Google Shape;2165;p114"/>
          <p:cNvSpPr/>
          <p:nvPr/>
        </p:nvSpPr>
        <p:spPr>
          <a:xfrm>
            <a:off x="6713460" y="3611195"/>
            <a:ext cx="1920000" cy="7929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OZONE 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2166" name="Google Shape;2166;p114"/>
          <p:cNvSpPr/>
          <p:nvPr/>
        </p:nvSpPr>
        <p:spPr>
          <a:xfrm>
            <a:off x="6713461" y="3235235"/>
            <a:ext cx="19200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167" name="Google Shape;2167;p114"/>
          <p:cNvSpPr/>
          <p:nvPr/>
        </p:nvSpPr>
        <p:spPr>
          <a:xfrm>
            <a:off x="6713445" y="1713822"/>
            <a:ext cx="1920000" cy="258600"/>
          </a:xfrm>
          <a:prstGeom prst="rect">
            <a:avLst/>
          </a:prstGeom>
          <a:solidFill>
            <a:schemeClr val="accent1"/>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SPARK</a:t>
            </a:r>
            <a:endParaRPr b="0" i="0" sz="800" u="none" cap="none" strike="noStrike">
              <a:solidFill>
                <a:schemeClr val="lt1"/>
              </a:solidFill>
              <a:latin typeface="Roboto"/>
              <a:ea typeface="Roboto"/>
              <a:cs typeface="Roboto"/>
              <a:sym typeface="Roboto"/>
            </a:endParaRPr>
          </a:p>
        </p:txBody>
      </p:sp>
      <p:sp>
        <p:nvSpPr>
          <p:cNvPr id="2168" name="Google Shape;2168;p114"/>
          <p:cNvSpPr/>
          <p:nvPr/>
        </p:nvSpPr>
        <p:spPr>
          <a:xfrm>
            <a:off x="6713444" y="2041183"/>
            <a:ext cx="1920000" cy="258600"/>
          </a:xfrm>
          <a:prstGeom prst="rect">
            <a:avLst/>
          </a:prstGeom>
          <a:solidFill>
            <a:schemeClr val="accent1"/>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HIVE/IMPALA</a:t>
            </a:r>
            <a:endParaRPr b="0" i="0" sz="800" u="none" cap="none" strike="noStrike">
              <a:solidFill>
                <a:schemeClr val="lt1"/>
              </a:solidFill>
              <a:latin typeface="Roboto"/>
              <a:ea typeface="Roboto"/>
              <a:cs typeface="Roboto"/>
              <a:sym typeface="Roboto"/>
            </a:endParaRPr>
          </a:p>
        </p:txBody>
      </p:sp>
      <p:sp>
        <p:nvSpPr>
          <p:cNvPr id="2169" name="Google Shape;2169;p114"/>
          <p:cNvSpPr/>
          <p:nvPr/>
        </p:nvSpPr>
        <p:spPr>
          <a:xfrm>
            <a:off x="6713444" y="2368691"/>
            <a:ext cx="1920000" cy="258600"/>
          </a:xfrm>
          <a:prstGeom prst="rect">
            <a:avLst/>
          </a:prstGeom>
          <a:solidFill>
            <a:schemeClr val="accent1"/>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KAFKA / NIFI</a:t>
            </a:r>
            <a:endParaRPr b="0" i="0" sz="800" u="none" cap="none" strike="noStrike">
              <a:solidFill>
                <a:schemeClr val="lt1"/>
              </a:solidFill>
              <a:latin typeface="Roboto"/>
              <a:ea typeface="Roboto"/>
              <a:cs typeface="Roboto"/>
              <a:sym typeface="Roboto"/>
            </a:endParaRPr>
          </a:p>
        </p:txBody>
      </p:sp>
      <p:sp>
        <p:nvSpPr>
          <p:cNvPr id="2170" name="Google Shape;2170;p114"/>
          <p:cNvSpPr/>
          <p:nvPr/>
        </p:nvSpPr>
        <p:spPr>
          <a:xfrm>
            <a:off x="6618491" y="1342211"/>
            <a:ext cx="2109900" cy="14256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COMPUTE</a:t>
            </a:r>
            <a:endParaRPr b="0" i="0" sz="1200" u="none" cap="none" strike="noStrike">
              <a:solidFill>
                <a:schemeClr val="accent1"/>
              </a:solidFill>
              <a:latin typeface="Roboto"/>
              <a:ea typeface="Roboto"/>
              <a:cs typeface="Roboto"/>
              <a:sym typeface="Roboto"/>
            </a:endParaRPr>
          </a:p>
        </p:txBody>
      </p:sp>
      <p:pic>
        <p:nvPicPr>
          <p:cNvPr id="2171" name="Google Shape;2171;p114"/>
          <p:cNvPicPr preferRelativeResize="0"/>
          <p:nvPr/>
        </p:nvPicPr>
        <p:blipFill rotWithShape="1">
          <a:blip r:embed="rId3">
            <a:alphaModFix/>
          </a:blip>
          <a:srcRect b="0" l="0" r="0" t="0"/>
          <a:stretch/>
        </p:blipFill>
        <p:spPr>
          <a:xfrm>
            <a:off x="6906581" y="3735746"/>
            <a:ext cx="890652" cy="612321"/>
          </a:xfrm>
          <a:prstGeom prst="rect">
            <a:avLst/>
          </a:prstGeom>
          <a:noFill/>
          <a:ln>
            <a:noFill/>
          </a:ln>
        </p:spPr>
      </p:pic>
      <p:pic>
        <p:nvPicPr>
          <p:cNvPr descr="Gauge" id="2172" name="Google Shape;2172;p114"/>
          <p:cNvPicPr preferRelativeResize="0"/>
          <p:nvPr/>
        </p:nvPicPr>
        <p:blipFill rotWithShape="1">
          <a:blip r:embed="rId4">
            <a:alphaModFix/>
          </a:blip>
          <a:srcRect b="0" l="0" r="0" t="0"/>
          <a:stretch/>
        </p:blipFill>
        <p:spPr>
          <a:xfrm>
            <a:off x="7727806" y="3691478"/>
            <a:ext cx="612322" cy="612322"/>
          </a:xfrm>
          <a:prstGeom prst="rect">
            <a:avLst/>
          </a:prstGeom>
          <a:noFill/>
          <a:ln>
            <a:noFill/>
          </a:ln>
        </p:spPr>
      </p:pic>
      <p:sp>
        <p:nvSpPr>
          <p:cNvPr id="2173" name="Google Shape;2173;p114"/>
          <p:cNvSpPr/>
          <p:nvPr/>
        </p:nvSpPr>
        <p:spPr>
          <a:xfrm>
            <a:off x="3629933" y="1183514"/>
            <a:ext cx="2129700" cy="12984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Roboto"/>
                <a:ea typeface="Roboto"/>
                <a:cs typeface="Roboto"/>
                <a:sym typeface="Roboto"/>
              </a:rPr>
              <a:t>CDP Private Cloud </a:t>
            </a:r>
            <a:r>
              <a:rPr b="1" i="0" lang="en" sz="1000" u="none" cap="none" strike="noStrike">
                <a:solidFill>
                  <a:srgbClr val="305868"/>
                </a:solidFill>
                <a:latin typeface="Roboto"/>
                <a:ea typeface="Roboto"/>
                <a:cs typeface="Roboto"/>
                <a:sym typeface="Roboto"/>
              </a:rPr>
              <a:t>Experiences</a:t>
            </a:r>
            <a:endParaRPr b="1" i="0" sz="1000" u="none" cap="none" strike="noStrike">
              <a:solidFill>
                <a:srgbClr val="305868"/>
              </a:solidFill>
              <a:latin typeface="Roboto"/>
              <a:ea typeface="Roboto"/>
              <a:cs typeface="Roboto"/>
              <a:sym typeface="Roboto"/>
            </a:endParaRPr>
          </a:p>
        </p:txBody>
      </p:sp>
      <p:pic>
        <p:nvPicPr>
          <p:cNvPr id="2174" name="Google Shape;2174;p114"/>
          <p:cNvPicPr preferRelativeResize="0"/>
          <p:nvPr/>
        </p:nvPicPr>
        <p:blipFill rotWithShape="1">
          <a:blip r:embed="rId5">
            <a:alphaModFix/>
          </a:blip>
          <a:srcRect b="0" l="0" r="0" t="0"/>
          <a:stretch/>
        </p:blipFill>
        <p:spPr>
          <a:xfrm>
            <a:off x="3839383" y="1224479"/>
            <a:ext cx="732617" cy="747943"/>
          </a:xfrm>
          <a:prstGeom prst="rect">
            <a:avLst/>
          </a:prstGeom>
          <a:noFill/>
          <a:ln>
            <a:noFill/>
          </a:ln>
        </p:spPr>
      </p:pic>
      <p:cxnSp>
        <p:nvCxnSpPr>
          <p:cNvPr id="2175" name="Google Shape;2175;p114"/>
          <p:cNvCxnSpPr>
            <a:stCxn id="2173" idx="2"/>
          </p:cNvCxnSpPr>
          <p:nvPr/>
        </p:nvCxnSpPr>
        <p:spPr>
          <a:xfrm flipH="1" rot="-5400000">
            <a:off x="5281583" y="1895114"/>
            <a:ext cx="464100" cy="1637700"/>
          </a:xfrm>
          <a:prstGeom prst="bentConnector2">
            <a:avLst/>
          </a:prstGeom>
          <a:noFill/>
          <a:ln cap="flat" cmpd="sng" w="25400">
            <a:solidFill>
              <a:srgbClr val="FF7F00"/>
            </a:solidFill>
            <a:prstDash val="solid"/>
            <a:round/>
            <a:headEnd len="sm" w="sm" type="none"/>
            <a:tailEnd len="med" w="med" type="triangle"/>
          </a:ln>
        </p:spPr>
      </p:cxnSp>
      <p:pic>
        <p:nvPicPr>
          <p:cNvPr id="2176" name="Google Shape;2176;p114"/>
          <p:cNvPicPr preferRelativeResize="0"/>
          <p:nvPr/>
        </p:nvPicPr>
        <p:blipFill rotWithShape="1">
          <a:blip r:embed="rId6">
            <a:alphaModFix/>
          </a:blip>
          <a:srcRect b="0" l="-4745" r="-4341" t="-1584"/>
          <a:stretch/>
        </p:blipFill>
        <p:spPr>
          <a:xfrm>
            <a:off x="4716724" y="1224478"/>
            <a:ext cx="943753" cy="747943"/>
          </a:xfrm>
          <a:prstGeom prst="rect">
            <a:avLst/>
          </a:prstGeom>
          <a:noFill/>
          <a:ln>
            <a:noFill/>
          </a:ln>
        </p:spPr>
      </p:pic>
      <p:sp>
        <p:nvSpPr>
          <p:cNvPr id="2177" name="Google Shape;2177;p114"/>
          <p:cNvSpPr txBox="1"/>
          <p:nvPr/>
        </p:nvSpPr>
        <p:spPr>
          <a:xfrm>
            <a:off x="3720275" y="2047640"/>
            <a:ext cx="974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DATA SCIENCE</a:t>
            </a:r>
            <a:endParaRPr b="0" i="0" sz="1400" u="none" cap="none" strike="noStrike">
              <a:solidFill>
                <a:srgbClr val="000000"/>
              </a:solidFill>
              <a:latin typeface="Arial"/>
              <a:ea typeface="Arial"/>
              <a:cs typeface="Arial"/>
              <a:sym typeface="Arial"/>
            </a:endParaRPr>
          </a:p>
        </p:txBody>
      </p:sp>
      <p:sp>
        <p:nvSpPr>
          <p:cNvPr id="2178" name="Google Shape;2178;p114"/>
          <p:cNvSpPr txBox="1"/>
          <p:nvPr/>
        </p:nvSpPr>
        <p:spPr>
          <a:xfrm>
            <a:off x="4572000" y="2047640"/>
            <a:ext cx="1187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DATA WAREHOUSE</a:t>
            </a:r>
            <a:endParaRPr b="0" i="0" sz="1400" u="none" cap="none" strike="noStrike">
              <a:solidFill>
                <a:srgbClr val="000000"/>
              </a:solidFill>
              <a:latin typeface="Arial"/>
              <a:ea typeface="Arial"/>
              <a:cs typeface="Arial"/>
              <a:sym typeface="Arial"/>
            </a:endParaRPr>
          </a:p>
        </p:txBody>
      </p:sp>
      <p:sp>
        <p:nvSpPr>
          <p:cNvPr id="2179" name="Google Shape;2179;p114"/>
          <p:cNvSpPr/>
          <p:nvPr/>
        </p:nvSpPr>
        <p:spPr>
          <a:xfrm>
            <a:off x="3645025" y="3413828"/>
            <a:ext cx="2099400" cy="5463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S3 Applications</a:t>
            </a:r>
            <a:endParaRPr b="0" i="0" sz="1200" u="none" cap="none" strike="noStrike">
              <a:solidFill>
                <a:schemeClr val="lt1"/>
              </a:solidFill>
              <a:latin typeface="Roboto"/>
              <a:ea typeface="Roboto"/>
              <a:cs typeface="Roboto"/>
              <a:sym typeface="Roboto"/>
            </a:endParaRPr>
          </a:p>
        </p:txBody>
      </p:sp>
      <p:cxnSp>
        <p:nvCxnSpPr>
          <p:cNvPr id="2180" name="Google Shape;2180;p114"/>
          <p:cNvCxnSpPr/>
          <p:nvPr/>
        </p:nvCxnSpPr>
        <p:spPr>
          <a:xfrm flipH="1" rot="10800000">
            <a:off x="4704805" y="3126598"/>
            <a:ext cx="1637700" cy="263400"/>
          </a:xfrm>
          <a:prstGeom prst="bentConnector3">
            <a:avLst>
              <a:gd fmla="val -345" name="adj1"/>
            </a:avLst>
          </a:prstGeom>
          <a:noFill/>
          <a:ln cap="flat" cmpd="sng" w="25400">
            <a:solidFill>
              <a:schemeClr val="accent3"/>
            </a:solidFill>
            <a:prstDash val="solid"/>
            <a:round/>
            <a:headEnd len="sm" w="sm" type="none"/>
            <a:tailEnd len="med" w="med" type="triangle"/>
          </a:ln>
        </p:spPr>
      </p:cxnSp>
      <p:sp>
        <p:nvSpPr>
          <p:cNvPr id="2181" name="Google Shape;2181;p114"/>
          <p:cNvSpPr txBox="1"/>
          <p:nvPr/>
        </p:nvSpPr>
        <p:spPr>
          <a:xfrm>
            <a:off x="5116492" y="3145830"/>
            <a:ext cx="943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S3 API</a:t>
            </a:r>
            <a:endParaRPr b="0" i="0" sz="1400" u="none" cap="none" strike="noStrike">
              <a:solidFill>
                <a:srgbClr val="000000"/>
              </a:solidFill>
              <a:latin typeface="Arial"/>
              <a:ea typeface="Arial"/>
              <a:cs typeface="Arial"/>
              <a:sym typeface="Arial"/>
            </a:endParaRPr>
          </a:p>
        </p:txBody>
      </p:sp>
      <p:sp>
        <p:nvSpPr>
          <p:cNvPr id="2182" name="Google Shape;2182;p114"/>
          <p:cNvSpPr txBox="1"/>
          <p:nvPr/>
        </p:nvSpPr>
        <p:spPr>
          <a:xfrm>
            <a:off x="4694650" y="2626425"/>
            <a:ext cx="1637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
              <a:t>HCFS</a:t>
            </a:r>
            <a:r>
              <a:rPr b="0" i="0" lang="en" sz="1400" u="none" cap="none" strike="noStrike">
                <a:solidFill>
                  <a:srgbClr val="000000"/>
                </a:solidFill>
                <a:latin typeface="Arial"/>
                <a:ea typeface="Arial"/>
                <a:cs typeface="Arial"/>
                <a:sym typeface="Arial"/>
              </a:rPr>
              <a:t> API - ofs://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15"/>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rtl="0" algn="l">
              <a:lnSpc>
                <a:spcPct val="80000"/>
              </a:lnSpc>
              <a:spcBef>
                <a:spcPts val="0"/>
              </a:spcBef>
              <a:spcAft>
                <a:spcPts val="0"/>
              </a:spcAft>
              <a:buSzPts val="1700"/>
              <a:buNone/>
            </a:pPr>
            <a:r>
              <a:rPr lang="en">
                <a:solidFill>
                  <a:schemeClr val="dk1"/>
                </a:solidFill>
              </a:rPr>
              <a:t>USE CASE  #2 </a:t>
            </a:r>
            <a:r>
              <a:rPr lang="en">
                <a:solidFill>
                  <a:schemeClr val="accent2"/>
                </a:solidFill>
              </a:rPr>
              <a:t>CONSOLIDATE SMALL TENANTS </a:t>
            </a:r>
            <a:endParaRPr>
              <a:solidFill>
                <a:schemeClr val="accent2"/>
              </a:solidFill>
            </a:endParaRPr>
          </a:p>
        </p:txBody>
      </p:sp>
      <p:grpSp>
        <p:nvGrpSpPr>
          <p:cNvPr id="2189" name="Google Shape;2189;p115"/>
          <p:cNvGrpSpPr/>
          <p:nvPr/>
        </p:nvGrpSpPr>
        <p:grpSpPr>
          <a:xfrm>
            <a:off x="419100" y="2015212"/>
            <a:ext cx="1492586" cy="1274315"/>
            <a:chOff x="1243972" y="2057853"/>
            <a:chExt cx="1598400" cy="1460700"/>
          </a:xfrm>
        </p:grpSpPr>
        <p:sp>
          <p:nvSpPr>
            <p:cNvPr id="2190" name="Google Shape;2190;p115"/>
            <p:cNvSpPr/>
            <p:nvPr/>
          </p:nvSpPr>
          <p:spPr>
            <a:xfrm>
              <a:off x="1243972" y="2057853"/>
              <a:ext cx="1598400" cy="1460700"/>
            </a:xfrm>
            <a:prstGeom prst="rect">
              <a:avLst/>
            </a:prstGeom>
            <a:solidFill>
              <a:schemeClr val="lt1"/>
            </a:solidFill>
            <a:ln cap="flat" cmpd="sng" w="9525">
              <a:solidFill>
                <a:srgbClr val="828282"/>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828282"/>
                  </a:solidFill>
                  <a:latin typeface="Roboto"/>
                  <a:ea typeface="Roboto"/>
                  <a:cs typeface="Roboto"/>
                  <a:sym typeface="Roboto"/>
                </a:rPr>
                <a:t>Physical Servers</a:t>
              </a:r>
              <a:endParaRPr b="0" i="0" sz="1000" u="none" cap="none" strike="noStrike">
                <a:solidFill>
                  <a:srgbClr val="828282"/>
                </a:solidFill>
                <a:latin typeface="Roboto"/>
                <a:ea typeface="Roboto"/>
                <a:cs typeface="Roboto"/>
                <a:sym typeface="Roboto"/>
              </a:endParaRPr>
            </a:p>
          </p:txBody>
        </p:sp>
        <p:sp>
          <p:nvSpPr>
            <p:cNvPr id="2191" name="Google Shape;2191;p115"/>
            <p:cNvSpPr/>
            <p:nvPr/>
          </p:nvSpPr>
          <p:spPr>
            <a:xfrm>
              <a:off x="1376120" y="2231270"/>
              <a:ext cx="1362000" cy="942300"/>
            </a:xfrm>
            <a:prstGeom prst="rect">
              <a:avLst/>
            </a:prstGeom>
            <a:solidFill>
              <a:srgbClr val="828282"/>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Small CDH / HDP clusters</a:t>
              </a:r>
              <a:endParaRPr b="0" i="0" sz="1200" u="none" cap="none" strike="noStrike">
                <a:solidFill>
                  <a:srgbClr val="FFFFFF"/>
                </a:solidFill>
                <a:latin typeface="Roboto"/>
                <a:ea typeface="Roboto"/>
                <a:cs typeface="Roboto"/>
                <a:sym typeface="Roboto"/>
              </a:endParaRPr>
            </a:p>
          </p:txBody>
        </p:sp>
      </p:grpSp>
      <p:grpSp>
        <p:nvGrpSpPr>
          <p:cNvPr id="2192" name="Google Shape;2192;p115"/>
          <p:cNvGrpSpPr/>
          <p:nvPr/>
        </p:nvGrpSpPr>
        <p:grpSpPr>
          <a:xfrm>
            <a:off x="495300" y="2091412"/>
            <a:ext cx="1492586" cy="1274315"/>
            <a:chOff x="1243972" y="2057853"/>
            <a:chExt cx="1598400" cy="1460700"/>
          </a:xfrm>
        </p:grpSpPr>
        <p:sp>
          <p:nvSpPr>
            <p:cNvPr id="2193" name="Google Shape;2193;p115"/>
            <p:cNvSpPr/>
            <p:nvPr/>
          </p:nvSpPr>
          <p:spPr>
            <a:xfrm>
              <a:off x="1243972" y="2057853"/>
              <a:ext cx="1598400" cy="1460700"/>
            </a:xfrm>
            <a:prstGeom prst="rect">
              <a:avLst/>
            </a:prstGeom>
            <a:solidFill>
              <a:schemeClr val="lt1"/>
            </a:solidFill>
            <a:ln cap="flat" cmpd="sng" w="9525">
              <a:solidFill>
                <a:srgbClr val="828282"/>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828282"/>
                  </a:solidFill>
                  <a:latin typeface="Roboto"/>
                  <a:ea typeface="Roboto"/>
                  <a:cs typeface="Roboto"/>
                  <a:sym typeface="Roboto"/>
                </a:rPr>
                <a:t>Physical Servers</a:t>
              </a:r>
              <a:endParaRPr b="0" i="0" sz="1000" u="none" cap="none" strike="noStrike">
                <a:solidFill>
                  <a:srgbClr val="828282"/>
                </a:solidFill>
                <a:latin typeface="Roboto"/>
                <a:ea typeface="Roboto"/>
                <a:cs typeface="Roboto"/>
                <a:sym typeface="Roboto"/>
              </a:endParaRPr>
            </a:p>
          </p:txBody>
        </p:sp>
        <p:sp>
          <p:nvSpPr>
            <p:cNvPr id="2194" name="Google Shape;2194;p115"/>
            <p:cNvSpPr/>
            <p:nvPr/>
          </p:nvSpPr>
          <p:spPr>
            <a:xfrm>
              <a:off x="1376120" y="2231270"/>
              <a:ext cx="1362000" cy="942300"/>
            </a:xfrm>
            <a:prstGeom prst="rect">
              <a:avLst/>
            </a:prstGeom>
            <a:solidFill>
              <a:srgbClr val="828282"/>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Small CDH / HDP clusters</a:t>
              </a:r>
              <a:endParaRPr b="0" i="0" sz="1200" u="none" cap="none" strike="noStrike">
                <a:solidFill>
                  <a:srgbClr val="FFFFFF"/>
                </a:solidFill>
                <a:latin typeface="Roboto"/>
                <a:ea typeface="Roboto"/>
                <a:cs typeface="Roboto"/>
                <a:sym typeface="Roboto"/>
              </a:endParaRPr>
            </a:p>
          </p:txBody>
        </p:sp>
      </p:grpSp>
      <p:grpSp>
        <p:nvGrpSpPr>
          <p:cNvPr id="2195" name="Google Shape;2195;p115"/>
          <p:cNvGrpSpPr/>
          <p:nvPr/>
        </p:nvGrpSpPr>
        <p:grpSpPr>
          <a:xfrm>
            <a:off x="571500" y="2167612"/>
            <a:ext cx="1492586" cy="1274315"/>
            <a:chOff x="1243972" y="2057853"/>
            <a:chExt cx="1598400" cy="1460700"/>
          </a:xfrm>
        </p:grpSpPr>
        <p:sp>
          <p:nvSpPr>
            <p:cNvPr id="2196" name="Google Shape;2196;p115"/>
            <p:cNvSpPr/>
            <p:nvPr/>
          </p:nvSpPr>
          <p:spPr>
            <a:xfrm>
              <a:off x="1243972" y="2057853"/>
              <a:ext cx="1598400" cy="1460700"/>
            </a:xfrm>
            <a:prstGeom prst="rect">
              <a:avLst/>
            </a:prstGeom>
            <a:solidFill>
              <a:schemeClr val="lt1"/>
            </a:solidFill>
            <a:ln cap="flat" cmpd="sng" w="9525">
              <a:solidFill>
                <a:srgbClr val="828282"/>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828282"/>
                  </a:solidFill>
                  <a:latin typeface="Roboto"/>
                  <a:ea typeface="Roboto"/>
                  <a:cs typeface="Roboto"/>
                  <a:sym typeface="Roboto"/>
                </a:rPr>
                <a:t>Physical Servers</a:t>
              </a:r>
              <a:endParaRPr b="0" i="0" sz="1000" u="none" cap="none" strike="noStrike">
                <a:solidFill>
                  <a:srgbClr val="828282"/>
                </a:solidFill>
                <a:latin typeface="Roboto"/>
                <a:ea typeface="Roboto"/>
                <a:cs typeface="Roboto"/>
                <a:sym typeface="Roboto"/>
              </a:endParaRPr>
            </a:p>
          </p:txBody>
        </p:sp>
        <p:sp>
          <p:nvSpPr>
            <p:cNvPr id="2197" name="Google Shape;2197;p115"/>
            <p:cNvSpPr/>
            <p:nvPr/>
          </p:nvSpPr>
          <p:spPr>
            <a:xfrm>
              <a:off x="1376120" y="2231270"/>
              <a:ext cx="1362000" cy="942300"/>
            </a:xfrm>
            <a:prstGeom prst="rect">
              <a:avLst/>
            </a:prstGeom>
            <a:solidFill>
              <a:srgbClr val="828282"/>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Small CDH / HDP clusters</a:t>
              </a:r>
              <a:endParaRPr b="0" i="0" sz="1200" u="none" cap="none" strike="noStrike">
                <a:solidFill>
                  <a:srgbClr val="FFFFFF"/>
                </a:solidFill>
                <a:latin typeface="Roboto"/>
                <a:ea typeface="Roboto"/>
                <a:cs typeface="Roboto"/>
                <a:sym typeface="Roboto"/>
              </a:endParaRPr>
            </a:p>
          </p:txBody>
        </p:sp>
      </p:grpSp>
      <p:grpSp>
        <p:nvGrpSpPr>
          <p:cNvPr id="2198" name="Google Shape;2198;p115"/>
          <p:cNvGrpSpPr/>
          <p:nvPr/>
        </p:nvGrpSpPr>
        <p:grpSpPr>
          <a:xfrm>
            <a:off x="647700" y="2243812"/>
            <a:ext cx="1492586" cy="1274315"/>
            <a:chOff x="1243972" y="2057853"/>
            <a:chExt cx="1598400" cy="1460700"/>
          </a:xfrm>
        </p:grpSpPr>
        <p:sp>
          <p:nvSpPr>
            <p:cNvPr id="2199" name="Google Shape;2199;p115"/>
            <p:cNvSpPr/>
            <p:nvPr/>
          </p:nvSpPr>
          <p:spPr>
            <a:xfrm>
              <a:off x="1243972" y="2057853"/>
              <a:ext cx="1598400" cy="1460700"/>
            </a:xfrm>
            <a:prstGeom prst="rect">
              <a:avLst/>
            </a:prstGeom>
            <a:solidFill>
              <a:schemeClr val="lt1"/>
            </a:solidFill>
            <a:ln cap="flat" cmpd="sng" w="9525">
              <a:solidFill>
                <a:srgbClr val="828282"/>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828282"/>
                  </a:solidFill>
                  <a:latin typeface="Roboto"/>
                  <a:ea typeface="Roboto"/>
                  <a:cs typeface="Roboto"/>
                  <a:sym typeface="Roboto"/>
                </a:rPr>
                <a:t>Physical Servers</a:t>
              </a:r>
              <a:endParaRPr b="0" i="0" sz="1000" u="none" cap="none" strike="noStrike">
                <a:solidFill>
                  <a:srgbClr val="828282"/>
                </a:solidFill>
                <a:latin typeface="Roboto"/>
                <a:ea typeface="Roboto"/>
                <a:cs typeface="Roboto"/>
                <a:sym typeface="Roboto"/>
              </a:endParaRPr>
            </a:p>
          </p:txBody>
        </p:sp>
        <p:sp>
          <p:nvSpPr>
            <p:cNvPr id="2200" name="Google Shape;2200;p115"/>
            <p:cNvSpPr/>
            <p:nvPr/>
          </p:nvSpPr>
          <p:spPr>
            <a:xfrm>
              <a:off x="1376120" y="2231270"/>
              <a:ext cx="1362000" cy="942300"/>
            </a:xfrm>
            <a:prstGeom prst="rect">
              <a:avLst/>
            </a:prstGeom>
            <a:solidFill>
              <a:srgbClr val="828282"/>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Small CDH / HDP clusters</a:t>
              </a:r>
              <a:endParaRPr b="0" i="0" sz="1200" u="none" cap="none" strike="noStrike">
                <a:solidFill>
                  <a:srgbClr val="FFFFFF"/>
                </a:solidFill>
                <a:latin typeface="Roboto"/>
                <a:ea typeface="Roboto"/>
                <a:cs typeface="Roboto"/>
                <a:sym typeface="Roboto"/>
              </a:endParaRPr>
            </a:p>
          </p:txBody>
        </p:sp>
      </p:grpSp>
      <p:sp>
        <p:nvSpPr>
          <p:cNvPr id="2201" name="Google Shape;2201;p115"/>
          <p:cNvSpPr/>
          <p:nvPr/>
        </p:nvSpPr>
        <p:spPr>
          <a:xfrm>
            <a:off x="719375" y="2320013"/>
            <a:ext cx="1492500" cy="1274400"/>
          </a:xfrm>
          <a:prstGeom prst="rect">
            <a:avLst/>
          </a:prstGeom>
          <a:solidFill>
            <a:schemeClr val="lt1"/>
          </a:solidFill>
          <a:ln cap="flat" cmpd="sng" w="9525">
            <a:solidFill>
              <a:srgbClr val="828282"/>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828282"/>
                </a:solidFill>
                <a:latin typeface="Roboto"/>
                <a:ea typeface="Roboto"/>
                <a:cs typeface="Roboto"/>
                <a:sym typeface="Roboto"/>
              </a:rPr>
              <a:t>Physical Servers</a:t>
            </a:r>
            <a:endParaRPr b="0" i="0" sz="1000" u="none" cap="none" strike="noStrike">
              <a:solidFill>
                <a:srgbClr val="828282"/>
              </a:solidFill>
              <a:latin typeface="Roboto"/>
              <a:ea typeface="Roboto"/>
              <a:cs typeface="Roboto"/>
              <a:sym typeface="Roboto"/>
            </a:endParaRPr>
          </a:p>
        </p:txBody>
      </p:sp>
      <p:sp>
        <p:nvSpPr>
          <p:cNvPr id="2202" name="Google Shape;2202;p115"/>
          <p:cNvSpPr/>
          <p:nvPr/>
        </p:nvSpPr>
        <p:spPr>
          <a:xfrm>
            <a:off x="3353725" y="1428075"/>
            <a:ext cx="2410800" cy="28350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lnSpc>
                <a:spcPct val="100000"/>
              </a:lnSpc>
              <a:spcBef>
                <a:spcPts val="450"/>
              </a:spcBef>
              <a:spcAft>
                <a:spcPts val="0"/>
              </a:spcAft>
              <a:buClr>
                <a:srgbClr val="000000"/>
              </a:buClr>
              <a:buSzPts val="1200"/>
              <a:buFont typeface="Arial"/>
              <a:buNone/>
            </a:pPr>
            <a:r>
              <a:t/>
            </a:r>
            <a:endParaRPr b="0" i="0" sz="1200" u="none" cap="none" strike="noStrike">
              <a:solidFill>
                <a:schemeClr val="accent1"/>
              </a:solidFill>
              <a:latin typeface="Roboto"/>
              <a:ea typeface="Roboto"/>
              <a:cs typeface="Roboto"/>
              <a:sym typeface="Roboto"/>
            </a:endParaRPr>
          </a:p>
        </p:txBody>
      </p:sp>
      <p:sp>
        <p:nvSpPr>
          <p:cNvPr id="2203" name="Google Shape;2203;p115"/>
          <p:cNvSpPr/>
          <p:nvPr/>
        </p:nvSpPr>
        <p:spPr>
          <a:xfrm>
            <a:off x="3535575" y="1622725"/>
            <a:ext cx="2083800" cy="10065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Containers (OpenShift)</a:t>
            </a:r>
            <a:endParaRPr b="0" i="0" sz="1000" u="none" cap="none" strike="noStrike">
              <a:solidFill>
                <a:schemeClr val="lt1"/>
              </a:solidFill>
              <a:latin typeface="Roboto"/>
              <a:ea typeface="Roboto"/>
              <a:cs typeface="Roboto"/>
              <a:sym typeface="Roboto"/>
            </a:endParaRPr>
          </a:p>
        </p:txBody>
      </p:sp>
      <p:sp>
        <p:nvSpPr>
          <p:cNvPr id="2204" name="Google Shape;2204;p115"/>
          <p:cNvSpPr/>
          <p:nvPr/>
        </p:nvSpPr>
        <p:spPr>
          <a:xfrm>
            <a:off x="3612065" y="1988419"/>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Experiences</a:t>
            </a:r>
            <a:endParaRPr b="0" i="0" sz="1200" u="none" cap="none" strike="noStrike">
              <a:solidFill>
                <a:srgbClr val="FFFFFF"/>
              </a:solidFill>
              <a:latin typeface="Roboto"/>
              <a:ea typeface="Roboto"/>
              <a:cs typeface="Roboto"/>
              <a:sym typeface="Roboto"/>
            </a:endParaRPr>
          </a:p>
        </p:txBody>
      </p:sp>
      <p:sp>
        <p:nvSpPr>
          <p:cNvPr id="2205" name="Google Shape;2205;p115"/>
          <p:cNvSpPr/>
          <p:nvPr/>
        </p:nvSpPr>
        <p:spPr>
          <a:xfrm>
            <a:off x="3535575" y="2865325"/>
            <a:ext cx="2083800" cy="12330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Physical Servers</a:t>
            </a:r>
            <a:endParaRPr b="0" i="0" sz="1000" u="none" cap="none" strike="noStrike">
              <a:solidFill>
                <a:schemeClr val="lt1"/>
              </a:solidFill>
              <a:latin typeface="Roboto"/>
              <a:ea typeface="Roboto"/>
              <a:cs typeface="Roboto"/>
              <a:sym typeface="Roboto"/>
            </a:endParaRPr>
          </a:p>
        </p:txBody>
      </p:sp>
      <p:sp>
        <p:nvSpPr>
          <p:cNvPr id="2206" name="Google Shape;2206;p115"/>
          <p:cNvSpPr/>
          <p:nvPr/>
        </p:nvSpPr>
        <p:spPr>
          <a:xfrm>
            <a:off x="3612075" y="3473550"/>
            <a:ext cx="1930800" cy="4176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Storage ( Ozone)</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a:ea typeface="Roboto"/>
                <a:cs typeface="Roboto"/>
                <a:sym typeface="Roboto"/>
              </a:rPr>
              <a:t>400TB</a:t>
            </a:r>
            <a:endParaRPr sz="1200">
              <a:solidFill>
                <a:srgbClr val="FFFFFF"/>
              </a:solidFill>
              <a:latin typeface="Roboto"/>
              <a:ea typeface="Roboto"/>
              <a:cs typeface="Roboto"/>
              <a:sym typeface="Roboto"/>
            </a:endParaRPr>
          </a:p>
        </p:txBody>
      </p:sp>
      <p:sp>
        <p:nvSpPr>
          <p:cNvPr id="2207" name="Google Shape;2207;p115"/>
          <p:cNvSpPr/>
          <p:nvPr/>
        </p:nvSpPr>
        <p:spPr>
          <a:xfrm>
            <a:off x="3612065" y="3005732"/>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08" name="Google Shape;2208;p115"/>
          <p:cNvSpPr/>
          <p:nvPr/>
        </p:nvSpPr>
        <p:spPr>
          <a:xfrm>
            <a:off x="3612065" y="1622729"/>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T1</a:t>
            </a:r>
            <a:endParaRPr b="0" i="0" sz="1200" u="none" cap="none" strike="noStrike">
              <a:solidFill>
                <a:schemeClr val="dk1"/>
              </a:solidFill>
              <a:latin typeface="Roboto"/>
              <a:ea typeface="Roboto"/>
              <a:cs typeface="Roboto"/>
              <a:sym typeface="Roboto"/>
            </a:endParaRPr>
          </a:p>
        </p:txBody>
      </p:sp>
      <p:sp>
        <p:nvSpPr>
          <p:cNvPr id="2209" name="Google Shape;2209;p115"/>
          <p:cNvSpPr/>
          <p:nvPr/>
        </p:nvSpPr>
        <p:spPr>
          <a:xfrm>
            <a:off x="4133765" y="1622729"/>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T2</a:t>
            </a:r>
            <a:endParaRPr b="0" i="0" sz="1200" u="none" cap="none" strike="noStrike">
              <a:solidFill>
                <a:schemeClr val="dk1"/>
              </a:solidFill>
              <a:latin typeface="Roboto"/>
              <a:ea typeface="Roboto"/>
              <a:cs typeface="Roboto"/>
              <a:sym typeface="Roboto"/>
            </a:endParaRPr>
          </a:p>
        </p:txBody>
      </p:sp>
      <p:sp>
        <p:nvSpPr>
          <p:cNvPr id="2210" name="Google Shape;2210;p115"/>
          <p:cNvSpPr/>
          <p:nvPr/>
        </p:nvSpPr>
        <p:spPr>
          <a:xfrm>
            <a:off x="4655465" y="1622729"/>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T3</a:t>
            </a:r>
            <a:endParaRPr b="0" i="0" sz="1200" u="none" cap="none" strike="noStrike">
              <a:solidFill>
                <a:schemeClr val="dk1"/>
              </a:solidFill>
              <a:latin typeface="Roboto"/>
              <a:ea typeface="Roboto"/>
              <a:cs typeface="Roboto"/>
              <a:sym typeface="Roboto"/>
            </a:endParaRPr>
          </a:p>
        </p:txBody>
      </p:sp>
      <p:sp>
        <p:nvSpPr>
          <p:cNvPr id="2211" name="Google Shape;2211;p115"/>
          <p:cNvSpPr/>
          <p:nvPr/>
        </p:nvSpPr>
        <p:spPr>
          <a:xfrm>
            <a:off x="5177165" y="1622729"/>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T4</a:t>
            </a:r>
            <a:endParaRPr b="0" i="0" sz="1200" u="none" cap="none" strike="noStrike">
              <a:solidFill>
                <a:schemeClr val="dk1"/>
              </a:solidFill>
              <a:latin typeface="Roboto"/>
              <a:ea typeface="Roboto"/>
              <a:cs typeface="Roboto"/>
              <a:sym typeface="Roboto"/>
            </a:endParaRPr>
          </a:p>
        </p:txBody>
      </p:sp>
      <p:cxnSp>
        <p:nvCxnSpPr>
          <p:cNvPr id="2212" name="Google Shape;2212;p115"/>
          <p:cNvCxnSpPr/>
          <p:nvPr/>
        </p:nvCxnSpPr>
        <p:spPr>
          <a:xfrm>
            <a:off x="2211750" y="3168150"/>
            <a:ext cx="1149000" cy="268200"/>
          </a:xfrm>
          <a:prstGeom prst="bentConnector3">
            <a:avLst>
              <a:gd fmla="val 50000" name="adj1"/>
            </a:avLst>
          </a:prstGeom>
          <a:noFill/>
          <a:ln cap="flat" cmpd="sng" w="9525">
            <a:solidFill>
              <a:srgbClr val="305868"/>
            </a:solidFill>
            <a:prstDash val="dash"/>
            <a:round/>
            <a:headEnd len="sm" w="sm" type="none"/>
            <a:tailEnd len="med" w="med" type="triangle"/>
          </a:ln>
        </p:spPr>
      </p:cxnSp>
      <p:cxnSp>
        <p:nvCxnSpPr>
          <p:cNvPr id="2213" name="Google Shape;2213;p115"/>
          <p:cNvCxnSpPr/>
          <p:nvPr/>
        </p:nvCxnSpPr>
        <p:spPr>
          <a:xfrm flipH="1" rot="10800000">
            <a:off x="2211750" y="2179850"/>
            <a:ext cx="1133700" cy="458700"/>
          </a:xfrm>
          <a:prstGeom prst="bentConnector3">
            <a:avLst>
              <a:gd fmla="val 50000" name="adj1"/>
            </a:avLst>
          </a:prstGeom>
          <a:noFill/>
          <a:ln cap="flat" cmpd="sng" w="9525">
            <a:solidFill>
              <a:srgbClr val="305868"/>
            </a:solidFill>
            <a:prstDash val="dash"/>
            <a:round/>
            <a:headEnd len="sm" w="sm" type="none"/>
            <a:tailEnd len="med" w="med" type="triangle"/>
          </a:ln>
        </p:spPr>
      </p:cxnSp>
      <p:sp>
        <p:nvSpPr>
          <p:cNvPr id="2214" name="Google Shape;2214;p115"/>
          <p:cNvSpPr txBox="1"/>
          <p:nvPr/>
        </p:nvSpPr>
        <p:spPr>
          <a:xfrm>
            <a:off x="2223401" y="1696925"/>
            <a:ext cx="1087500" cy="419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Migrate small tenants</a:t>
            </a:r>
            <a:endParaRPr b="0" i="0" sz="1000" u="none" cap="none" strike="noStrike">
              <a:solidFill>
                <a:schemeClr val="lt1"/>
              </a:solidFill>
              <a:latin typeface="Roboto"/>
              <a:ea typeface="Roboto"/>
              <a:cs typeface="Roboto"/>
              <a:sym typeface="Roboto"/>
            </a:endParaRPr>
          </a:p>
        </p:txBody>
      </p:sp>
      <p:sp>
        <p:nvSpPr>
          <p:cNvPr id="2215" name="Google Shape;2215;p115"/>
          <p:cNvSpPr txBox="1"/>
          <p:nvPr/>
        </p:nvSpPr>
        <p:spPr>
          <a:xfrm>
            <a:off x="2192651" y="2852750"/>
            <a:ext cx="1149000" cy="282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Consolidate data silos</a:t>
            </a:r>
            <a:endParaRPr b="0" i="0" sz="1000" u="none" cap="none" strike="noStrike">
              <a:solidFill>
                <a:schemeClr val="lt1"/>
              </a:solidFill>
              <a:latin typeface="Roboto"/>
              <a:ea typeface="Roboto"/>
              <a:cs typeface="Roboto"/>
              <a:sym typeface="Roboto"/>
            </a:endParaRPr>
          </a:p>
        </p:txBody>
      </p:sp>
      <p:sp>
        <p:nvSpPr>
          <p:cNvPr id="2216" name="Google Shape;2216;p115"/>
          <p:cNvSpPr txBox="1"/>
          <p:nvPr>
            <p:ph idx="4294967295" type="body"/>
          </p:nvPr>
        </p:nvSpPr>
        <p:spPr>
          <a:xfrm>
            <a:off x="419100" y="1277525"/>
            <a:ext cx="1827000" cy="419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 sz="1200">
                <a:solidFill>
                  <a:schemeClr val="dk1"/>
                </a:solidFill>
              </a:rPr>
              <a:t>Small on prem</a:t>
            </a:r>
            <a:endParaRPr sz="1200">
              <a:solidFill>
                <a:schemeClr val="dk1"/>
              </a:solidFill>
            </a:endParaRPr>
          </a:p>
          <a:p>
            <a:pPr indent="0" lvl="0" marL="0" rtl="0" algn="ctr">
              <a:lnSpc>
                <a:spcPct val="100000"/>
              </a:lnSpc>
              <a:spcBef>
                <a:spcPts val="0"/>
              </a:spcBef>
              <a:spcAft>
                <a:spcPts val="0"/>
              </a:spcAft>
              <a:buSzPts val="1800"/>
              <a:buNone/>
            </a:pPr>
            <a:r>
              <a:rPr lang="en" sz="1200">
                <a:solidFill>
                  <a:schemeClr val="dk1"/>
                </a:solidFill>
              </a:rPr>
              <a:t>CDH / HDP clusters</a:t>
            </a:r>
            <a:endParaRPr sz="1200">
              <a:solidFill>
                <a:schemeClr val="dk1"/>
              </a:solidFill>
            </a:endParaRPr>
          </a:p>
        </p:txBody>
      </p:sp>
      <p:sp>
        <p:nvSpPr>
          <p:cNvPr id="2217" name="Google Shape;2217;p115"/>
          <p:cNvSpPr/>
          <p:nvPr/>
        </p:nvSpPr>
        <p:spPr>
          <a:xfrm>
            <a:off x="873425" y="2412274"/>
            <a:ext cx="11844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COMPUTE</a:t>
            </a:r>
            <a:endParaRPr b="0" i="0" sz="800" u="none" cap="none" strike="noStrike">
              <a:solidFill>
                <a:schemeClr val="lt1"/>
              </a:solidFill>
              <a:latin typeface="Roboto"/>
              <a:ea typeface="Roboto"/>
              <a:cs typeface="Roboto"/>
              <a:sym typeface="Roboto"/>
            </a:endParaRPr>
          </a:p>
        </p:txBody>
      </p:sp>
      <p:sp>
        <p:nvSpPr>
          <p:cNvPr id="2218" name="Google Shape;2218;p115"/>
          <p:cNvSpPr/>
          <p:nvPr/>
        </p:nvSpPr>
        <p:spPr>
          <a:xfrm>
            <a:off x="873425" y="2721597"/>
            <a:ext cx="11844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METADATA</a:t>
            </a:r>
            <a:endParaRPr b="0" i="0" sz="800" u="none" cap="none" strike="noStrike">
              <a:solidFill>
                <a:schemeClr val="lt1"/>
              </a:solidFill>
              <a:latin typeface="Roboto"/>
              <a:ea typeface="Roboto"/>
              <a:cs typeface="Roboto"/>
              <a:sym typeface="Roboto"/>
            </a:endParaRPr>
          </a:p>
        </p:txBody>
      </p:sp>
      <p:sp>
        <p:nvSpPr>
          <p:cNvPr id="2219" name="Google Shape;2219;p115"/>
          <p:cNvSpPr/>
          <p:nvPr/>
        </p:nvSpPr>
        <p:spPr>
          <a:xfrm>
            <a:off x="873425" y="3030921"/>
            <a:ext cx="11844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STORAGE</a:t>
            </a:r>
            <a:endParaRPr b="0" i="0" sz="800" u="none" cap="none" strike="noStrike">
              <a:solidFill>
                <a:schemeClr val="lt1"/>
              </a:solidFill>
              <a:latin typeface="Roboto"/>
              <a:ea typeface="Roboto"/>
              <a:cs typeface="Roboto"/>
              <a:sym typeface="Roboto"/>
            </a:endParaRPr>
          </a:p>
        </p:txBody>
      </p:sp>
      <p:sp>
        <p:nvSpPr>
          <p:cNvPr id="2220" name="Google Shape;2220;p115"/>
          <p:cNvSpPr txBox="1"/>
          <p:nvPr>
            <p:ph idx="4294967295" type="body"/>
          </p:nvPr>
        </p:nvSpPr>
        <p:spPr>
          <a:xfrm>
            <a:off x="5949225" y="1016225"/>
            <a:ext cx="2843100" cy="32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00"/>
              </a:spcBef>
              <a:spcAft>
                <a:spcPts val="0"/>
              </a:spcAft>
              <a:buSzPts val="1800"/>
              <a:buNone/>
            </a:pPr>
            <a:r>
              <a:rPr lang="en" sz="1200">
                <a:solidFill>
                  <a:schemeClr val="dk1"/>
                </a:solidFill>
              </a:rPr>
              <a:t>Target Use Cases</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lang="en" sz="1200">
                <a:solidFill>
                  <a:schemeClr val="dk1"/>
                </a:solidFill>
              </a:rPr>
              <a:t>Consolidate multiple small clusters on prem</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lang="en" sz="1200">
                <a:solidFill>
                  <a:schemeClr val="dk1"/>
                </a:solidFill>
              </a:rPr>
              <a:t>Consolidate to dense storage nodes, replace 100TB nodes with 400TB storage nodes</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lang="en" sz="1200">
                <a:solidFill>
                  <a:schemeClr val="dk1"/>
                </a:solidFill>
              </a:rPr>
              <a:t>Replace external object store for archival data with a single storage system</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lang="en" sz="1200">
                <a:solidFill>
                  <a:schemeClr val="dk1"/>
                </a:solidFill>
              </a:rPr>
              <a:t>Scale upto 10 Billion objects</a:t>
            </a:r>
            <a:endParaRPr sz="1200">
              <a:solidFill>
                <a:schemeClr val="dk1"/>
              </a:solidFill>
            </a:endParaRPr>
          </a:p>
        </p:txBody>
      </p:sp>
      <p:sp>
        <p:nvSpPr>
          <p:cNvPr id="2221" name="Google Shape;2221;p115"/>
          <p:cNvSpPr txBox="1"/>
          <p:nvPr>
            <p:ph idx="4294967295" type="body"/>
          </p:nvPr>
        </p:nvSpPr>
        <p:spPr>
          <a:xfrm>
            <a:off x="3517225" y="1060625"/>
            <a:ext cx="2083800" cy="28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b="1" lang="en" sz="1200">
                <a:solidFill>
                  <a:schemeClr val="accent1"/>
                </a:solidFill>
              </a:rPr>
              <a:t>CDP Private Cloud</a:t>
            </a:r>
            <a:endParaRPr b="1" sz="1200">
              <a:solidFill>
                <a:schemeClr val="accen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16"/>
          <p:cNvSpPr/>
          <p:nvPr/>
        </p:nvSpPr>
        <p:spPr>
          <a:xfrm>
            <a:off x="2354350" y="2769900"/>
            <a:ext cx="2083800" cy="1837800"/>
          </a:xfrm>
          <a:prstGeom prst="rect">
            <a:avLst/>
          </a:prstGeom>
          <a:noFill/>
          <a:ln cap="flat" cmpd="sng" w="9525">
            <a:solidFill>
              <a:srgbClr val="828282"/>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Physical Servers</a:t>
            </a:r>
            <a:endParaRPr b="0" i="0" sz="1000" u="none" cap="none" strike="noStrike">
              <a:solidFill>
                <a:schemeClr val="dk1"/>
              </a:solidFill>
              <a:latin typeface="Roboto"/>
              <a:ea typeface="Roboto"/>
              <a:cs typeface="Roboto"/>
              <a:sym typeface="Roboto"/>
            </a:endParaRPr>
          </a:p>
        </p:txBody>
      </p:sp>
      <p:sp>
        <p:nvSpPr>
          <p:cNvPr id="2228" name="Google Shape;2228;p116"/>
          <p:cNvSpPr/>
          <p:nvPr/>
        </p:nvSpPr>
        <p:spPr>
          <a:xfrm>
            <a:off x="2437741" y="27699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T1</a:t>
            </a:r>
            <a:endParaRPr b="0" i="0" sz="1200" u="none" cap="none" strike="noStrike">
              <a:solidFill>
                <a:schemeClr val="dk1"/>
              </a:solidFill>
              <a:latin typeface="Roboto"/>
              <a:ea typeface="Roboto"/>
              <a:cs typeface="Roboto"/>
              <a:sym typeface="Roboto"/>
            </a:endParaRPr>
          </a:p>
        </p:txBody>
      </p:sp>
      <p:sp>
        <p:nvSpPr>
          <p:cNvPr id="2229" name="Google Shape;2229;p116"/>
          <p:cNvSpPr/>
          <p:nvPr/>
        </p:nvSpPr>
        <p:spPr>
          <a:xfrm>
            <a:off x="2959415" y="27699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T2</a:t>
            </a:r>
            <a:endParaRPr b="0" i="0" sz="1200" u="none" cap="none" strike="noStrike">
              <a:solidFill>
                <a:schemeClr val="dk1"/>
              </a:solidFill>
              <a:latin typeface="Roboto"/>
              <a:ea typeface="Roboto"/>
              <a:cs typeface="Roboto"/>
              <a:sym typeface="Roboto"/>
            </a:endParaRPr>
          </a:p>
        </p:txBody>
      </p:sp>
      <p:sp>
        <p:nvSpPr>
          <p:cNvPr id="2230" name="Google Shape;2230;p116"/>
          <p:cNvSpPr/>
          <p:nvPr/>
        </p:nvSpPr>
        <p:spPr>
          <a:xfrm>
            <a:off x="3481089" y="27699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T3</a:t>
            </a:r>
            <a:endParaRPr b="0" i="0" sz="1200" u="none" cap="none" strike="noStrike">
              <a:solidFill>
                <a:schemeClr val="dk1"/>
              </a:solidFill>
              <a:latin typeface="Roboto"/>
              <a:ea typeface="Roboto"/>
              <a:cs typeface="Roboto"/>
              <a:sym typeface="Roboto"/>
            </a:endParaRPr>
          </a:p>
        </p:txBody>
      </p:sp>
      <p:sp>
        <p:nvSpPr>
          <p:cNvPr id="2231" name="Google Shape;2231;p116"/>
          <p:cNvSpPr/>
          <p:nvPr/>
        </p:nvSpPr>
        <p:spPr>
          <a:xfrm>
            <a:off x="4002762" y="27699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T4</a:t>
            </a:r>
            <a:endParaRPr b="0" i="0" sz="1200" u="none" cap="none" strike="noStrike">
              <a:solidFill>
                <a:schemeClr val="dk1"/>
              </a:solidFill>
              <a:latin typeface="Roboto"/>
              <a:ea typeface="Roboto"/>
              <a:cs typeface="Roboto"/>
              <a:sym typeface="Roboto"/>
            </a:endParaRPr>
          </a:p>
        </p:txBody>
      </p:sp>
      <p:sp>
        <p:nvSpPr>
          <p:cNvPr id="2232" name="Google Shape;2232;p116"/>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rtl="0" algn="l">
              <a:lnSpc>
                <a:spcPct val="80000"/>
              </a:lnSpc>
              <a:spcBef>
                <a:spcPts val="0"/>
              </a:spcBef>
              <a:spcAft>
                <a:spcPts val="0"/>
              </a:spcAft>
              <a:buSzPts val="1700"/>
              <a:buNone/>
            </a:pPr>
            <a:r>
              <a:rPr lang="en">
                <a:solidFill>
                  <a:schemeClr val="dk1"/>
                </a:solidFill>
              </a:rPr>
              <a:t>USE CASE  #3: DISAG COMPUTE AND STORAGE</a:t>
            </a:r>
            <a:endParaRPr>
              <a:solidFill>
                <a:schemeClr val="dk1"/>
              </a:solidFill>
            </a:endParaRPr>
          </a:p>
        </p:txBody>
      </p:sp>
      <p:sp>
        <p:nvSpPr>
          <p:cNvPr id="2233" name="Google Shape;2233;p116"/>
          <p:cNvSpPr/>
          <p:nvPr/>
        </p:nvSpPr>
        <p:spPr>
          <a:xfrm>
            <a:off x="2437688" y="3587189"/>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34" name="Google Shape;2234;p116"/>
          <p:cNvSpPr/>
          <p:nvPr/>
        </p:nvSpPr>
        <p:spPr>
          <a:xfrm>
            <a:off x="2437688" y="4022570"/>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Storage - Ozone</a:t>
            </a:r>
            <a:endParaRPr b="0" i="0" sz="1200" u="none" cap="none" strike="noStrike">
              <a:solidFill>
                <a:srgbClr val="FFFFFF"/>
              </a:solidFill>
              <a:latin typeface="Roboto"/>
              <a:ea typeface="Roboto"/>
              <a:cs typeface="Roboto"/>
              <a:sym typeface="Roboto"/>
            </a:endParaRPr>
          </a:p>
        </p:txBody>
      </p:sp>
      <p:sp>
        <p:nvSpPr>
          <p:cNvPr id="2235" name="Google Shape;2235;p116"/>
          <p:cNvSpPr/>
          <p:nvPr/>
        </p:nvSpPr>
        <p:spPr>
          <a:xfrm>
            <a:off x="2437688" y="3151809"/>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Compute Workloads</a:t>
            </a:r>
            <a:endParaRPr b="0" i="0" sz="1200" u="none" cap="none" strike="noStrike">
              <a:solidFill>
                <a:srgbClr val="FFFFFF"/>
              </a:solidFill>
              <a:latin typeface="Roboto"/>
              <a:ea typeface="Roboto"/>
              <a:cs typeface="Roboto"/>
              <a:sym typeface="Roboto"/>
            </a:endParaRPr>
          </a:p>
        </p:txBody>
      </p:sp>
      <p:sp>
        <p:nvSpPr>
          <p:cNvPr id="2236" name="Google Shape;2236;p116"/>
          <p:cNvSpPr txBox="1"/>
          <p:nvPr>
            <p:ph idx="4294967295" type="body"/>
          </p:nvPr>
        </p:nvSpPr>
        <p:spPr>
          <a:xfrm>
            <a:off x="4901800" y="1834325"/>
            <a:ext cx="3937500" cy="201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00"/>
              </a:spcBef>
              <a:spcAft>
                <a:spcPts val="0"/>
              </a:spcAft>
              <a:buSzPts val="1800"/>
              <a:buNone/>
            </a:pPr>
            <a:r>
              <a:rPr lang="en" sz="1200">
                <a:solidFill>
                  <a:schemeClr val="dk1"/>
                </a:solidFill>
              </a:rPr>
              <a:t>Use Cases</a:t>
            </a:r>
            <a:endParaRPr sz="1200">
              <a:solidFill>
                <a:schemeClr val="dk1"/>
              </a:solidFill>
            </a:endParaRPr>
          </a:p>
          <a:p>
            <a:pPr indent="-304800" lvl="0" marL="457200" rtl="0" algn="l">
              <a:lnSpc>
                <a:spcPct val="115000"/>
              </a:lnSpc>
              <a:spcBef>
                <a:spcPts val="500"/>
              </a:spcBef>
              <a:spcAft>
                <a:spcPts val="0"/>
              </a:spcAft>
              <a:buClr>
                <a:schemeClr val="dk1"/>
              </a:buClr>
              <a:buSzPts val="1200"/>
              <a:buChar char="•"/>
            </a:pPr>
            <a:r>
              <a:rPr lang="en" sz="1200">
                <a:solidFill>
                  <a:schemeClr val="dk1"/>
                </a:solidFill>
              </a:rPr>
              <a:t>Supports CDP Experiences out of the box</a:t>
            </a:r>
            <a:endParaRPr sz="1200">
              <a:solidFill>
                <a:schemeClr val="dk1"/>
              </a:solidFill>
            </a:endParaRPr>
          </a:p>
          <a:p>
            <a:pPr indent="-304800" lvl="0" marL="457200" rtl="0" algn="l">
              <a:lnSpc>
                <a:spcPct val="115000"/>
              </a:lnSpc>
              <a:spcBef>
                <a:spcPts val="500"/>
              </a:spcBef>
              <a:spcAft>
                <a:spcPts val="0"/>
              </a:spcAft>
              <a:buClr>
                <a:schemeClr val="dk1"/>
              </a:buClr>
              <a:buSzPts val="1200"/>
              <a:buChar char="•"/>
            </a:pPr>
            <a:r>
              <a:rPr lang="en" sz="1200">
                <a:solidFill>
                  <a:schemeClr val="dk1"/>
                </a:solidFill>
              </a:rPr>
              <a:t>Upgrade and manage storage and compute separately</a:t>
            </a:r>
            <a:endParaRPr sz="1200">
              <a:solidFill>
                <a:schemeClr val="dk1"/>
              </a:solidFill>
            </a:endParaRPr>
          </a:p>
          <a:p>
            <a:pPr indent="-304800" lvl="0" marL="457200" rtl="0" algn="l">
              <a:lnSpc>
                <a:spcPct val="115000"/>
              </a:lnSpc>
              <a:spcBef>
                <a:spcPts val="500"/>
              </a:spcBef>
              <a:spcAft>
                <a:spcPts val="0"/>
              </a:spcAft>
              <a:buClr>
                <a:schemeClr val="dk1"/>
              </a:buClr>
              <a:buSzPts val="1200"/>
              <a:buChar char="•"/>
            </a:pPr>
            <a:r>
              <a:rPr lang="en" sz="1200">
                <a:solidFill>
                  <a:schemeClr val="dk1"/>
                </a:solidFill>
              </a:rPr>
              <a:t>Separate compute experiences</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lang="en" sz="1200">
                <a:solidFill>
                  <a:schemeClr val="dk1"/>
                </a:solidFill>
              </a:rPr>
              <a:t>Separate compute and storage by consolidating SDX / storage layer into a single data lake</a:t>
            </a:r>
            <a:endParaRPr sz="1200">
              <a:solidFill>
                <a:schemeClr val="dk1"/>
              </a:solidFill>
            </a:endParaRPr>
          </a:p>
          <a:p>
            <a:pPr indent="0" lvl="0" marL="0" rtl="0" algn="l">
              <a:lnSpc>
                <a:spcPct val="115000"/>
              </a:lnSpc>
              <a:spcBef>
                <a:spcPts val="500"/>
              </a:spcBef>
              <a:spcAft>
                <a:spcPts val="0"/>
              </a:spcAft>
              <a:buNone/>
            </a:pPr>
            <a:r>
              <a:t/>
            </a:r>
            <a:endParaRPr sz="1200">
              <a:solidFill>
                <a:schemeClr val="dk1"/>
              </a:solidFill>
            </a:endParaRPr>
          </a:p>
          <a:p>
            <a:pPr indent="0" lvl="0" marL="0" rtl="0" algn="l">
              <a:lnSpc>
                <a:spcPct val="115000"/>
              </a:lnSpc>
              <a:spcBef>
                <a:spcPts val="500"/>
              </a:spcBef>
              <a:spcAft>
                <a:spcPts val="0"/>
              </a:spcAft>
              <a:buSzPts val="1800"/>
              <a:buNone/>
            </a:pPr>
            <a:r>
              <a:t/>
            </a:r>
            <a:endParaRPr sz="1200">
              <a:solidFill>
                <a:schemeClr val="dk1"/>
              </a:solidFill>
            </a:endParaRPr>
          </a:p>
        </p:txBody>
      </p:sp>
      <p:sp>
        <p:nvSpPr>
          <p:cNvPr id="2237" name="Google Shape;2237;p116"/>
          <p:cNvSpPr txBox="1"/>
          <p:nvPr>
            <p:ph idx="4294967295" type="body"/>
          </p:nvPr>
        </p:nvSpPr>
        <p:spPr>
          <a:xfrm>
            <a:off x="630492" y="3479100"/>
            <a:ext cx="1524000" cy="419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 sz="1200">
                <a:solidFill>
                  <a:schemeClr val="accent1"/>
                </a:solidFill>
              </a:rPr>
              <a:t>CDP Data Center</a:t>
            </a:r>
            <a:endParaRPr sz="1200">
              <a:solidFill>
                <a:schemeClr val="accent1"/>
              </a:solidFill>
            </a:endParaRPr>
          </a:p>
          <a:p>
            <a:pPr indent="0" lvl="0" marL="0" rtl="0" algn="ctr">
              <a:lnSpc>
                <a:spcPct val="100000"/>
              </a:lnSpc>
              <a:spcBef>
                <a:spcPts val="0"/>
              </a:spcBef>
              <a:spcAft>
                <a:spcPts val="0"/>
              </a:spcAft>
              <a:buSzPts val="1800"/>
              <a:buNone/>
            </a:pPr>
            <a:r>
              <a:rPr lang="en" sz="1200">
                <a:solidFill>
                  <a:schemeClr val="accent1"/>
                </a:solidFill>
              </a:rPr>
              <a:t>Cluster</a:t>
            </a:r>
            <a:endParaRPr sz="1200">
              <a:solidFill>
                <a:schemeClr val="accent1"/>
              </a:solidFill>
            </a:endParaRPr>
          </a:p>
        </p:txBody>
      </p:sp>
      <p:sp>
        <p:nvSpPr>
          <p:cNvPr id="2238" name="Google Shape;2238;p116"/>
          <p:cNvSpPr/>
          <p:nvPr/>
        </p:nvSpPr>
        <p:spPr>
          <a:xfrm>
            <a:off x="2354350" y="1414050"/>
            <a:ext cx="2083800" cy="10065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Containers / Kubernetes</a:t>
            </a:r>
            <a:endParaRPr b="0" i="0" sz="1000" u="none" cap="none" strike="noStrike">
              <a:solidFill>
                <a:schemeClr val="dk1"/>
              </a:solidFill>
              <a:latin typeface="Roboto"/>
              <a:ea typeface="Roboto"/>
              <a:cs typeface="Roboto"/>
              <a:sym typeface="Roboto"/>
            </a:endParaRPr>
          </a:p>
        </p:txBody>
      </p:sp>
      <p:sp>
        <p:nvSpPr>
          <p:cNvPr id="2239" name="Google Shape;2239;p116"/>
          <p:cNvSpPr/>
          <p:nvPr/>
        </p:nvSpPr>
        <p:spPr>
          <a:xfrm>
            <a:off x="2430840" y="1779744"/>
            <a:ext cx="19308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Compute Experiences</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2240" name="Google Shape;2240;p116"/>
          <p:cNvSpPr txBox="1"/>
          <p:nvPr>
            <p:ph idx="4294967295" type="body"/>
          </p:nvPr>
        </p:nvSpPr>
        <p:spPr>
          <a:xfrm>
            <a:off x="523375" y="1707600"/>
            <a:ext cx="1738500" cy="419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 sz="1200">
                <a:solidFill>
                  <a:schemeClr val="accent1"/>
                </a:solidFill>
              </a:rPr>
              <a:t>CDP Private Cloud Experiences</a:t>
            </a:r>
            <a:endParaRPr sz="1200">
              <a:solidFill>
                <a:schemeClr val="accent1"/>
              </a:solidFill>
            </a:endParaRPr>
          </a:p>
        </p:txBody>
      </p:sp>
      <p:cxnSp>
        <p:nvCxnSpPr>
          <p:cNvPr id="2241" name="Google Shape;2241;p116"/>
          <p:cNvCxnSpPr>
            <a:stCxn id="2238" idx="2"/>
            <a:endCxn id="2227" idx="0"/>
          </p:cNvCxnSpPr>
          <p:nvPr/>
        </p:nvCxnSpPr>
        <p:spPr>
          <a:xfrm>
            <a:off x="3396250" y="2420550"/>
            <a:ext cx="0" cy="349500"/>
          </a:xfrm>
          <a:prstGeom prst="straightConnector1">
            <a:avLst/>
          </a:prstGeom>
          <a:noFill/>
          <a:ln cap="flat" cmpd="sng" w="9525">
            <a:solidFill>
              <a:schemeClr val="dk2"/>
            </a:solidFill>
            <a:prstDash val="solid"/>
            <a:round/>
            <a:headEnd len="sm" w="sm" type="none"/>
            <a:tailEnd len="sm" w="sm" type="none"/>
          </a:ln>
        </p:spPr>
      </p:cxnSp>
      <p:sp>
        <p:nvSpPr>
          <p:cNvPr id="2242" name="Google Shape;2242;p116"/>
          <p:cNvSpPr/>
          <p:nvPr/>
        </p:nvSpPr>
        <p:spPr>
          <a:xfrm>
            <a:off x="2437741" y="13983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T5</a:t>
            </a:r>
            <a:endParaRPr b="0" i="0" sz="1200" u="none" cap="none" strike="noStrike">
              <a:solidFill>
                <a:schemeClr val="dk1"/>
              </a:solidFill>
              <a:latin typeface="Roboto"/>
              <a:ea typeface="Roboto"/>
              <a:cs typeface="Roboto"/>
              <a:sym typeface="Roboto"/>
            </a:endParaRPr>
          </a:p>
        </p:txBody>
      </p:sp>
      <p:sp>
        <p:nvSpPr>
          <p:cNvPr id="2243" name="Google Shape;2243;p116"/>
          <p:cNvSpPr/>
          <p:nvPr/>
        </p:nvSpPr>
        <p:spPr>
          <a:xfrm>
            <a:off x="2959415" y="13983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T6</a:t>
            </a:r>
            <a:endParaRPr b="0" i="0" sz="1200" u="none" cap="none" strike="noStrike">
              <a:solidFill>
                <a:schemeClr val="dk1"/>
              </a:solidFill>
              <a:latin typeface="Roboto"/>
              <a:ea typeface="Roboto"/>
              <a:cs typeface="Roboto"/>
              <a:sym typeface="Roboto"/>
            </a:endParaRPr>
          </a:p>
        </p:txBody>
      </p:sp>
      <p:sp>
        <p:nvSpPr>
          <p:cNvPr id="2244" name="Google Shape;2244;p116"/>
          <p:cNvSpPr/>
          <p:nvPr/>
        </p:nvSpPr>
        <p:spPr>
          <a:xfrm>
            <a:off x="3481089" y="13983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T7</a:t>
            </a:r>
            <a:endParaRPr b="0" i="0" sz="1200" u="none" cap="none" strike="noStrike">
              <a:solidFill>
                <a:schemeClr val="dk1"/>
              </a:solidFill>
              <a:latin typeface="Roboto"/>
              <a:ea typeface="Roboto"/>
              <a:cs typeface="Roboto"/>
              <a:sym typeface="Roboto"/>
            </a:endParaRPr>
          </a:p>
        </p:txBody>
      </p:sp>
      <p:sp>
        <p:nvSpPr>
          <p:cNvPr id="2245" name="Google Shape;2245;p116"/>
          <p:cNvSpPr/>
          <p:nvPr/>
        </p:nvSpPr>
        <p:spPr>
          <a:xfrm>
            <a:off x="4002762" y="1398304"/>
            <a:ext cx="365700" cy="365700"/>
          </a:xfrm>
          <a:prstGeom prst="rect">
            <a:avLst/>
          </a:prstGeom>
          <a:no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T8</a:t>
            </a:r>
            <a:endParaRPr b="0" i="0" sz="1200" u="none" cap="none" strike="noStrike">
              <a:solidFill>
                <a:schemeClr val="dk1"/>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17"/>
          <p:cNvSpPr txBox="1"/>
          <p:nvPr>
            <p:ph type="title"/>
          </p:nvPr>
        </p:nvSpPr>
        <p:spPr>
          <a:xfrm>
            <a:off x="348500" y="457200"/>
            <a:ext cx="8712600" cy="4176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USE CASE  #4 – MODERN ARCH AND STANDARDS</a:t>
            </a:r>
            <a:endParaRPr/>
          </a:p>
        </p:txBody>
      </p:sp>
      <p:sp>
        <p:nvSpPr>
          <p:cNvPr id="2251" name="Google Shape;2251;p117"/>
          <p:cNvSpPr/>
          <p:nvPr/>
        </p:nvSpPr>
        <p:spPr>
          <a:xfrm>
            <a:off x="3133492" y="931687"/>
            <a:ext cx="2729100" cy="35139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CDP Private Cloud on Prem</a:t>
            </a:r>
            <a:endParaRPr b="0" i="0" sz="1200" u="none" cap="none" strike="noStrike">
              <a:solidFill>
                <a:schemeClr val="accent1"/>
              </a:solidFill>
              <a:latin typeface="Roboto"/>
              <a:ea typeface="Roboto"/>
              <a:cs typeface="Roboto"/>
              <a:sym typeface="Roboto"/>
            </a:endParaRPr>
          </a:p>
        </p:txBody>
      </p:sp>
      <p:sp>
        <p:nvSpPr>
          <p:cNvPr id="2252" name="Google Shape;2252;p117"/>
          <p:cNvSpPr/>
          <p:nvPr/>
        </p:nvSpPr>
        <p:spPr>
          <a:xfrm>
            <a:off x="3312835" y="1277551"/>
            <a:ext cx="2408400" cy="14784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05868"/>
                </a:solidFill>
                <a:latin typeface="Roboto"/>
                <a:ea typeface="Roboto"/>
                <a:cs typeface="Roboto"/>
                <a:sym typeface="Roboto"/>
              </a:rPr>
              <a:t>CDP Private Cloud Experiences cluster</a:t>
            </a:r>
            <a:endParaRPr b="0" i="0" sz="1000" u="none" cap="none" strike="noStrike">
              <a:solidFill>
                <a:srgbClr val="305868"/>
              </a:solidFill>
              <a:latin typeface="Roboto"/>
              <a:ea typeface="Roboto"/>
              <a:cs typeface="Roboto"/>
              <a:sym typeface="Roboto"/>
            </a:endParaRPr>
          </a:p>
        </p:txBody>
      </p:sp>
      <p:sp>
        <p:nvSpPr>
          <p:cNvPr id="2253" name="Google Shape;2253;p117"/>
          <p:cNvSpPr/>
          <p:nvPr/>
        </p:nvSpPr>
        <p:spPr>
          <a:xfrm>
            <a:off x="3312935" y="2996974"/>
            <a:ext cx="2408400" cy="1370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CDP Private Cloud </a:t>
            </a:r>
            <a:r>
              <a:rPr b="0" i="0" lang="en" sz="1000" u="none" cap="none" strike="noStrike">
                <a:solidFill>
                  <a:srgbClr val="305868"/>
                </a:solidFill>
                <a:latin typeface="Roboto"/>
                <a:ea typeface="Roboto"/>
                <a:cs typeface="Roboto"/>
                <a:sym typeface="Roboto"/>
              </a:rPr>
              <a:t>Base cluster</a:t>
            </a:r>
            <a:endParaRPr b="0" i="0" sz="1000" u="none" cap="none" strike="noStrike">
              <a:solidFill>
                <a:srgbClr val="305868"/>
              </a:solidFill>
              <a:latin typeface="Roboto"/>
              <a:ea typeface="Roboto"/>
              <a:cs typeface="Roboto"/>
              <a:sym typeface="Roboto"/>
            </a:endParaRPr>
          </a:p>
        </p:txBody>
      </p:sp>
      <p:sp>
        <p:nvSpPr>
          <p:cNvPr id="2254" name="Google Shape;2254;p117"/>
          <p:cNvSpPr/>
          <p:nvPr/>
        </p:nvSpPr>
        <p:spPr>
          <a:xfrm>
            <a:off x="3401141" y="3404150"/>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55" name="Google Shape;2255;p117"/>
          <p:cNvSpPr/>
          <p:nvPr/>
        </p:nvSpPr>
        <p:spPr>
          <a:xfrm>
            <a:off x="3322255" y="137872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BI Analysts</a:t>
            </a:r>
            <a:endParaRPr b="0" i="0" sz="900" u="none" cap="none" strike="noStrike">
              <a:solidFill>
                <a:schemeClr val="accent1"/>
              </a:solidFill>
              <a:latin typeface="Roboto"/>
              <a:ea typeface="Roboto"/>
              <a:cs typeface="Roboto"/>
              <a:sym typeface="Roboto"/>
            </a:endParaRPr>
          </a:p>
        </p:txBody>
      </p:sp>
      <p:pic>
        <p:nvPicPr>
          <p:cNvPr id="2256" name="Google Shape;2256;p117"/>
          <p:cNvPicPr preferRelativeResize="0"/>
          <p:nvPr/>
        </p:nvPicPr>
        <p:blipFill rotWithShape="1">
          <a:blip r:embed="rId3">
            <a:alphaModFix/>
          </a:blip>
          <a:srcRect b="0" l="-4745" r="-4341" t="-1584"/>
          <a:stretch/>
        </p:blipFill>
        <p:spPr>
          <a:xfrm>
            <a:off x="3393716" y="1652565"/>
            <a:ext cx="1018587" cy="839738"/>
          </a:xfrm>
          <a:prstGeom prst="rect">
            <a:avLst/>
          </a:prstGeom>
          <a:noFill/>
          <a:ln>
            <a:noFill/>
          </a:ln>
        </p:spPr>
      </p:pic>
      <p:sp>
        <p:nvSpPr>
          <p:cNvPr id="2257" name="Google Shape;2257;p117"/>
          <p:cNvSpPr/>
          <p:nvPr/>
        </p:nvSpPr>
        <p:spPr>
          <a:xfrm>
            <a:off x="4612375" y="134918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a:ea typeface="Roboto"/>
                <a:cs typeface="Roboto"/>
                <a:sym typeface="Roboto"/>
              </a:rPr>
              <a:t>Data Scientists</a:t>
            </a:r>
            <a:endParaRPr b="0" i="0" sz="900" u="none" cap="none" strike="noStrike">
              <a:solidFill>
                <a:schemeClr val="accent2"/>
              </a:solidFill>
              <a:latin typeface="Roboto"/>
              <a:ea typeface="Roboto"/>
              <a:cs typeface="Roboto"/>
              <a:sym typeface="Roboto"/>
            </a:endParaRPr>
          </a:p>
        </p:txBody>
      </p:sp>
      <p:pic>
        <p:nvPicPr>
          <p:cNvPr id="2258" name="Google Shape;2258;p117"/>
          <p:cNvPicPr preferRelativeResize="0"/>
          <p:nvPr/>
        </p:nvPicPr>
        <p:blipFill rotWithShape="1">
          <a:blip r:embed="rId4">
            <a:alphaModFix/>
          </a:blip>
          <a:srcRect b="0" l="0" r="0" t="0"/>
          <a:stretch/>
        </p:blipFill>
        <p:spPr>
          <a:xfrm>
            <a:off x="4621457" y="1572543"/>
            <a:ext cx="1001726" cy="927072"/>
          </a:xfrm>
          <a:prstGeom prst="rect">
            <a:avLst/>
          </a:prstGeom>
          <a:noFill/>
          <a:ln>
            <a:noFill/>
          </a:ln>
        </p:spPr>
      </p:pic>
      <p:sp>
        <p:nvSpPr>
          <p:cNvPr id="2259" name="Google Shape;2259;p117"/>
          <p:cNvSpPr txBox="1"/>
          <p:nvPr/>
        </p:nvSpPr>
        <p:spPr>
          <a:xfrm>
            <a:off x="3322255" y="2284447"/>
            <a:ext cx="913800" cy="1956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DATA WAREHOUSES</a:t>
            </a:r>
            <a:endParaRPr b="0" i="0" sz="1400" u="none" cap="none" strike="noStrike">
              <a:solidFill>
                <a:srgbClr val="000000"/>
              </a:solidFill>
              <a:latin typeface="Arial"/>
              <a:ea typeface="Arial"/>
              <a:cs typeface="Arial"/>
              <a:sym typeface="Arial"/>
            </a:endParaRPr>
          </a:p>
        </p:txBody>
      </p:sp>
      <p:sp>
        <p:nvSpPr>
          <p:cNvPr id="2260" name="Google Shape;2260;p117"/>
          <p:cNvSpPr txBox="1"/>
          <p:nvPr/>
        </p:nvSpPr>
        <p:spPr>
          <a:xfrm>
            <a:off x="4612376" y="2284447"/>
            <a:ext cx="913800" cy="19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ML WORKSPACES</a:t>
            </a:r>
            <a:endParaRPr b="0" i="0" sz="1400" u="none" cap="none" strike="noStrike">
              <a:solidFill>
                <a:srgbClr val="000000"/>
              </a:solidFill>
              <a:latin typeface="Arial"/>
              <a:ea typeface="Arial"/>
              <a:cs typeface="Arial"/>
              <a:sym typeface="Arial"/>
            </a:endParaRPr>
          </a:p>
        </p:txBody>
      </p:sp>
      <p:sp>
        <p:nvSpPr>
          <p:cNvPr id="2261" name="Google Shape;2261;p117"/>
          <p:cNvSpPr/>
          <p:nvPr/>
        </p:nvSpPr>
        <p:spPr>
          <a:xfrm>
            <a:off x="6464208" y="1532445"/>
            <a:ext cx="2478900" cy="29133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CDP Public Cloud on AWS</a:t>
            </a:r>
            <a:endParaRPr b="0" i="0" sz="1200" u="none" cap="none" strike="noStrike">
              <a:solidFill>
                <a:schemeClr val="accent1"/>
              </a:solidFill>
              <a:latin typeface="Roboto"/>
              <a:ea typeface="Roboto"/>
              <a:cs typeface="Roboto"/>
              <a:sym typeface="Roboto"/>
            </a:endParaRPr>
          </a:p>
        </p:txBody>
      </p:sp>
      <p:sp>
        <p:nvSpPr>
          <p:cNvPr id="2262" name="Google Shape;2262;p117"/>
          <p:cNvSpPr/>
          <p:nvPr/>
        </p:nvSpPr>
        <p:spPr>
          <a:xfrm>
            <a:off x="6577436" y="4006600"/>
            <a:ext cx="2231400" cy="3243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S3</a:t>
            </a:r>
            <a:endParaRPr b="0" i="0" sz="1200" u="none" cap="none" strike="noStrike">
              <a:solidFill>
                <a:srgbClr val="FFFFFF"/>
              </a:solidFill>
              <a:latin typeface="Roboto"/>
              <a:ea typeface="Roboto"/>
              <a:cs typeface="Roboto"/>
              <a:sym typeface="Roboto"/>
            </a:endParaRPr>
          </a:p>
        </p:txBody>
      </p:sp>
      <p:sp>
        <p:nvSpPr>
          <p:cNvPr id="2263" name="Google Shape;2263;p117"/>
          <p:cNvSpPr/>
          <p:nvPr/>
        </p:nvSpPr>
        <p:spPr>
          <a:xfrm>
            <a:off x="6577436" y="3538788"/>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64" name="Google Shape;2264;p117"/>
          <p:cNvSpPr/>
          <p:nvPr/>
        </p:nvSpPr>
        <p:spPr>
          <a:xfrm>
            <a:off x="6520804" y="214545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BI Analysts</a:t>
            </a:r>
            <a:endParaRPr b="0" i="0" sz="900" u="none" cap="none" strike="noStrike">
              <a:solidFill>
                <a:schemeClr val="accent1"/>
              </a:solidFill>
              <a:latin typeface="Roboto"/>
              <a:ea typeface="Roboto"/>
              <a:cs typeface="Roboto"/>
              <a:sym typeface="Roboto"/>
            </a:endParaRPr>
          </a:p>
        </p:txBody>
      </p:sp>
      <p:pic>
        <p:nvPicPr>
          <p:cNvPr id="2265" name="Google Shape;2265;p117"/>
          <p:cNvPicPr preferRelativeResize="0"/>
          <p:nvPr/>
        </p:nvPicPr>
        <p:blipFill rotWithShape="1">
          <a:blip r:embed="rId3">
            <a:alphaModFix/>
          </a:blip>
          <a:srcRect b="0" l="-4745" r="-4341" t="-1584"/>
          <a:stretch/>
        </p:blipFill>
        <p:spPr>
          <a:xfrm>
            <a:off x="6449463" y="2393407"/>
            <a:ext cx="1151865" cy="976395"/>
          </a:xfrm>
          <a:prstGeom prst="rect">
            <a:avLst/>
          </a:prstGeom>
          <a:noFill/>
          <a:ln>
            <a:noFill/>
          </a:ln>
        </p:spPr>
      </p:pic>
      <p:sp>
        <p:nvSpPr>
          <p:cNvPr id="2266" name="Google Shape;2266;p117"/>
          <p:cNvSpPr/>
          <p:nvPr/>
        </p:nvSpPr>
        <p:spPr>
          <a:xfrm>
            <a:off x="7810925" y="2138539"/>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a:ea typeface="Roboto"/>
                <a:cs typeface="Roboto"/>
                <a:sym typeface="Roboto"/>
              </a:rPr>
              <a:t>Data Scientists</a:t>
            </a:r>
            <a:endParaRPr b="0" i="0" sz="900" u="none" cap="none" strike="noStrike">
              <a:solidFill>
                <a:schemeClr val="accent2"/>
              </a:solidFill>
              <a:latin typeface="Roboto"/>
              <a:ea typeface="Roboto"/>
              <a:cs typeface="Roboto"/>
              <a:sym typeface="Roboto"/>
            </a:endParaRPr>
          </a:p>
        </p:txBody>
      </p:sp>
      <p:pic>
        <p:nvPicPr>
          <p:cNvPr id="2267" name="Google Shape;2267;p117"/>
          <p:cNvPicPr preferRelativeResize="0"/>
          <p:nvPr/>
        </p:nvPicPr>
        <p:blipFill rotWithShape="1">
          <a:blip r:embed="rId4">
            <a:alphaModFix/>
          </a:blip>
          <a:srcRect b="0" l="0" r="0" t="0"/>
          <a:stretch/>
        </p:blipFill>
        <p:spPr>
          <a:xfrm>
            <a:off x="7810482" y="2430510"/>
            <a:ext cx="1001726" cy="927072"/>
          </a:xfrm>
          <a:prstGeom prst="rect">
            <a:avLst/>
          </a:prstGeom>
          <a:noFill/>
          <a:ln>
            <a:noFill/>
          </a:ln>
        </p:spPr>
      </p:pic>
      <p:sp>
        <p:nvSpPr>
          <p:cNvPr id="2268" name="Google Shape;2268;p117"/>
          <p:cNvSpPr txBox="1"/>
          <p:nvPr/>
        </p:nvSpPr>
        <p:spPr>
          <a:xfrm>
            <a:off x="6511280" y="3161947"/>
            <a:ext cx="913800" cy="1956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DATA WAREHOUSES</a:t>
            </a:r>
            <a:endParaRPr b="0" i="0" sz="1400" u="none" cap="none" strike="noStrike">
              <a:solidFill>
                <a:srgbClr val="000000"/>
              </a:solidFill>
              <a:latin typeface="Arial"/>
              <a:ea typeface="Arial"/>
              <a:cs typeface="Arial"/>
              <a:sym typeface="Arial"/>
            </a:endParaRPr>
          </a:p>
        </p:txBody>
      </p:sp>
      <p:sp>
        <p:nvSpPr>
          <p:cNvPr id="2269" name="Google Shape;2269;p117"/>
          <p:cNvSpPr txBox="1"/>
          <p:nvPr/>
        </p:nvSpPr>
        <p:spPr>
          <a:xfrm>
            <a:off x="7801401" y="3161947"/>
            <a:ext cx="913800" cy="19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ML WORKSPACES</a:t>
            </a:r>
            <a:endParaRPr b="0" i="0" sz="1400" u="none" cap="none" strike="noStrike">
              <a:solidFill>
                <a:srgbClr val="000000"/>
              </a:solidFill>
              <a:latin typeface="Arial"/>
              <a:ea typeface="Arial"/>
              <a:cs typeface="Arial"/>
              <a:sym typeface="Arial"/>
            </a:endParaRPr>
          </a:p>
        </p:txBody>
      </p:sp>
      <p:sp>
        <p:nvSpPr>
          <p:cNvPr id="2270" name="Google Shape;2270;p117"/>
          <p:cNvSpPr/>
          <p:nvPr/>
        </p:nvSpPr>
        <p:spPr>
          <a:xfrm>
            <a:off x="3393716" y="2993413"/>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Traditional Compute</a:t>
            </a:r>
            <a:endParaRPr b="0" i="0" sz="1200" u="none" cap="none" strike="noStrike">
              <a:solidFill>
                <a:srgbClr val="FFFFFF"/>
              </a:solidFill>
              <a:latin typeface="Roboto"/>
              <a:ea typeface="Roboto"/>
              <a:cs typeface="Roboto"/>
              <a:sym typeface="Roboto"/>
            </a:endParaRPr>
          </a:p>
        </p:txBody>
      </p:sp>
      <p:cxnSp>
        <p:nvCxnSpPr>
          <p:cNvPr id="2271" name="Google Shape;2271;p117"/>
          <p:cNvCxnSpPr>
            <a:stCxn id="2254" idx="3"/>
            <a:endCxn id="2263" idx="1"/>
          </p:cNvCxnSpPr>
          <p:nvPr/>
        </p:nvCxnSpPr>
        <p:spPr>
          <a:xfrm>
            <a:off x="5632541" y="3566300"/>
            <a:ext cx="945000" cy="134700"/>
          </a:xfrm>
          <a:prstGeom prst="bentConnector3">
            <a:avLst>
              <a:gd fmla="val 49993" name="adj1"/>
            </a:avLst>
          </a:prstGeom>
          <a:noFill/>
          <a:ln cap="flat" cmpd="sng" w="9525">
            <a:solidFill>
              <a:srgbClr val="305868"/>
            </a:solidFill>
            <a:prstDash val="dash"/>
            <a:round/>
            <a:headEnd len="med" w="med" type="triangle"/>
            <a:tailEnd len="med" w="med" type="triangle"/>
          </a:ln>
        </p:spPr>
      </p:cxnSp>
      <p:sp>
        <p:nvSpPr>
          <p:cNvPr id="2272" name="Google Shape;2272;p117"/>
          <p:cNvSpPr/>
          <p:nvPr/>
        </p:nvSpPr>
        <p:spPr>
          <a:xfrm>
            <a:off x="2449650" y="3808709"/>
            <a:ext cx="515700" cy="532500"/>
          </a:xfrm>
          <a:prstGeom prst="rect">
            <a:avLst/>
          </a:prstGeom>
          <a:solidFill>
            <a:schemeClr val="lt1"/>
          </a:solidFill>
          <a:ln cap="flat" cmpd="sng" w="9525">
            <a:solidFill>
              <a:srgbClr val="828282"/>
            </a:solidFill>
            <a:prstDash val="solid"/>
            <a:round/>
            <a:headEnd len="sm" w="sm" type="none"/>
            <a:tailEnd len="sm" w="sm" type="none"/>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CDH / HDP</a:t>
            </a:r>
            <a:endParaRPr b="0" i="0" sz="1000" u="none" cap="none" strike="noStrike">
              <a:solidFill>
                <a:schemeClr val="dk1"/>
              </a:solidFill>
              <a:latin typeface="Roboto"/>
              <a:ea typeface="Roboto"/>
              <a:cs typeface="Roboto"/>
              <a:sym typeface="Roboto"/>
            </a:endParaRPr>
          </a:p>
        </p:txBody>
      </p:sp>
      <p:cxnSp>
        <p:nvCxnSpPr>
          <p:cNvPr id="2273" name="Google Shape;2273;p117"/>
          <p:cNvCxnSpPr>
            <a:stCxn id="2272" idx="2"/>
            <a:endCxn id="2261" idx="2"/>
          </p:cNvCxnSpPr>
          <p:nvPr/>
        </p:nvCxnSpPr>
        <p:spPr>
          <a:xfrm flipH="1" rot="-5400000">
            <a:off x="5153400" y="1895309"/>
            <a:ext cx="104400" cy="4996200"/>
          </a:xfrm>
          <a:prstGeom prst="bentConnector3">
            <a:avLst>
              <a:gd fmla="val 233636" name="adj1"/>
            </a:avLst>
          </a:prstGeom>
          <a:noFill/>
          <a:ln cap="flat" cmpd="sng" w="9525">
            <a:solidFill>
              <a:srgbClr val="305868"/>
            </a:solidFill>
            <a:prstDash val="dash"/>
            <a:round/>
            <a:headEnd len="sm" w="sm" type="none"/>
            <a:tailEnd len="med" w="med" type="triangle"/>
          </a:ln>
        </p:spPr>
      </p:cxnSp>
      <p:sp>
        <p:nvSpPr>
          <p:cNvPr id="2274" name="Google Shape;2274;p117"/>
          <p:cNvSpPr/>
          <p:nvPr/>
        </p:nvSpPr>
        <p:spPr>
          <a:xfrm>
            <a:off x="3401141" y="3800062"/>
            <a:ext cx="2231400" cy="324300"/>
          </a:xfrm>
          <a:prstGeom prst="rect">
            <a:avLst/>
          </a:prstGeom>
          <a:solidFill>
            <a:schemeClr val="accent1"/>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OZONE - S3</a:t>
            </a:r>
            <a:endParaRPr b="0" i="0" sz="1200" u="none" cap="none" strike="noStrike">
              <a:solidFill>
                <a:srgbClr val="FFFFFF"/>
              </a:solidFill>
              <a:latin typeface="Roboto"/>
              <a:ea typeface="Roboto"/>
              <a:cs typeface="Roboto"/>
              <a:sym typeface="Roboto"/>
            </a:endParaRPr>
          </a:p>
        </p:txBody>
      </p:sp>
      <p:cxnSp>
        <p:nvCxnSpPr>
          <p:cNvPr id="2275" name="Google Shape;2275;p117"/>
          <p:cNvCxnSpPr>
            <a:stCxn id="2272" idx="0"/>
            <a:endCxn id="2251" idx="1"/>
          </p:cNvCxnSpPr>
          <p:nvPr/>
        </p:nvCxnSpPr>
        <p:spPr>
          <a:xfrm rot="-5400000">
            <a:off x="2360400" y="3035609"/>
            <a:ext cx="1120200" cy="426000"/>
          </a:xfrm>
          <a:prstGeom prst="bentConnector2">
            <a:avLst/>
          </a:prstGeom>
          <a:noFill/>
          <a:ln cap="flat" cmpd="sng" w="9525">
            <a:solidFill>
              <a:srgbClr val="305868"/>
            </a:solidFill>
            <a:prstDash val="dash"/>
            <a:round/>
            <a:headEnd len="sm" w="sm" type="none"/>
            <a:tailEnd len="med" w="med" type="triangle"/>
          </a:ln>
        </p:spPr>
      </p:cxnSp>
      <p:cxnSp>
        <p:nvCxnSpPr>
          <p:cNvPr id="2276" name="Google Shape;2276;p117"/>
          <p:cNvCxnSpPr/>
          <p:nvPr/>
        </p:nvCxnSpPr>
        <p:spPr>
          <a:xfrm>
            <a:off x="5621163" y="3973860"/>
            <a:ext cx="945000" cy="134700"/>
          </a:xfrm>
          <a:prstGeom prst="bentConnector3">
            <a:avLst>
              <a:gd fmla="val 49993" name="adj1"/>
            </a:avLst>
          </a:prstGeom>
          <a:noFill/>
          <a:ln cap="flat" cmpd="sng" w="9525">
            <a:solidFill>
              <a:srgbClr val="305868"/>
            </a:solidFill>
            <a:prstDash val="dash"/>
            <a:round/>
            <a:headEnd len="med" w="med" type="triangle"/>
            <a:tailEnd len="med" w="med" type="triangle"/>
          </a:ln>
        </p:spPr>
      </p:cxnSp>
      <p:sp>
        <p:nvSpPr>
          <p:cNvPr id="2277" name="Google Shape;2277;p117"/>
          <p:cNvSpPr txBox="1"/>
          <p:nvPr/>
        </p:nvSpPr>
        <p:spPr>
          <a:xfrm>
            <a:off x="473646" y="1349183"/>
            <a:ext cx="2205600" cy="2462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Customers want to adopt S3 as the modern standard or architecture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Enable easy integration with various workloads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Use a single storage interface for modern and big data applications</a:t>
            </a:r>
            <a:endParaRPr b="0" i="0" sz="1400" u="none" cap="none" strike="noStrike">
              <a:solidFill>
                <a:srgbClr val="000000"/>
              </a:solidFill>
              <a:latin typeface="Arial"/>
              <a:ea typeface="Arial"/>
              <a:cs typeface="Arial"/>
              <a:sym typeface="Arial"/>
            </a:endParaRPr>
          </a:p>
        </p:txBody>
      </p:sp>
      <p:sp>
        <p:nvSpPr>
          <p:cNvPr id="2278" name="Google Shape;2278;p117"/>
          <p:cNvSpPr txBox="1"/>
          <p:nvPr/>
        </p:nvSpPr>
        <p:spPr>
          <a:xfrm>
            <a:off x="419100" y="959497"/>
            <a:ext cx="22716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Use Cases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a:t>CLOUDERA’S HYBRID DATA PLATFORM </a:t>
            </a:r>
            <a:endParaRPr/>
          </a:p>
        </p:txBody>
      </p:sp>
      <p:sp>
        <p:nvSpPr>
          <p:cNvPr id="297" name="Google Shape;297;p37"/>
          <p:cNvSpPr txBox="1"/>
          <p:nvPr>
            <p:ph idx="1" type="body"/>
          </p:nvPr>
        </p:nvSpPr>
        <p:spPr>
          <a:xfrm>
            <a:off x="419100" y="822960"/>
            <a:ext cx="8305800" cy="308100"/>
          </a:xfrm>
          <a:prstGeom prst="rect">
            <a:avLst/>
          </a:prstGeom>
        </p:spPr>
        <p:txBody>
          <a:bodyPr anchorCtr="0" anchor="t" bIns="45700" lIns="0" spcFirstLastPara="1" rIns="0" wrap="square" tIns="27425">
            <a:noAutofit/>
          </a:bodyPr>
          <a:lstStyle/>
          <a:p>
            <a:pPr indent="0" lvl="0" marL="0" rtl="0" algn="l">
              <a:spcBef>
                <a:spcPts val="0"/>
              </a:spcBef>
              <a:spcAft>
                <a:spcPts val="0"/>
              </a:spcAft>
              <a:buNone/>
            </a:pPr>
            <a:r>
              <a:rPr lang="en"/>
              <a:t>Portable. Interoperable. Open. Secure.</a:t>
            </a:r>
            <a:endParaRPr/>
          </a:p>
        </p:txBody>
      </p:sp>
      <p:pic>
        <p:nvPicPr>
          <p:cNvPr id="298" name="Google Shape;298;p37"/>
          <p:cNvPicPr preferRelativeResize="0"/>
          <p:nvPr/>
        </p:nvPicPr>
        <p:blipFill>
          <a:blip r:embed="rId3">
            <a:alphaModFix/>
          </a:blip>
          <a:stretch>
            <a:fillRect/>
          </a:stretch>
        </p:blipFill>
        <p:spPr>
          <a:xfrm>
            <a:off x="739249" y="836325"/>
            <a:ext cx="7184302" cy="404117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118"/>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USE CASE #5 – HDFS SCALE LIMITS</a:t>
            </a:r>
            <a:endParaRPr/>
          </a:p>
        </p:txBody>
      </p:sp>
      <p:sp>
        <p:nvSpPr>
          <p:cNvPr id="2284" name="Google Shape;2284;p118"/>
          <p:cNvSpPr/>
          <p:nvPr/>
        </p:nvSpPr>
        <p:spPr>
          <a:xfrm>
            <a:off x="3835730" y="1177470"/>
            <a:ext cx="2577000" cy="3233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CDP Private Cloud </a:t>
            </a:r>
            <a:r>
              <a:rPr b="0" i="0" lang="en" sz="1000" u="none" cap="none" strike="noStrike">
                <a:solidFill>
                  <a:srgbClr val="305868"/>
                </a:solidFill>
                <a:latin typeface="Roboto"/>
                <a:ea typeface="Roboto"/>
                <a:cs typeface="Roboto"/>
                <a:sym typeface="Roboto"/>
              </a:rPr>
              <a:t>Base cluster</a:t>
            </a:r>
            <a:endParaRPr b="0" i="0" sz="1000" u="none" cap="none" strike="noStrike">
              <a:solidFill>
                <a:srgbClr val="305868"/>
              </a:solidFill>
              <a:latin typeface="Roboto"/>
              <a:ea typeface="Roboto"/>
              <a:cs typeface="Roboto"/>
              <a:sym typeface="Roboto"/>
            </a:endParaRPr>
          </a:p>
        </p:txBody>
      </p:sp>
      <p:sp>
        <p:nvSpPr>
          <p:cNvPr id="2285" name="Google Shape;2285;p118"/>
          <p:cNvSpPr/>
          <p:nvPr/>
        </p:nvSpPr>
        <p:spPr>
          <a:xfrm>
            <a:off x="4173041" y="3559943"/>
            <a:ext cx="1920000" cy="560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HDFS 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Roboto"/>
                <a:ea typeface="Roboto"/>
                <a:cs typeface="Roboto"/>
                <a:sym typeface="Roboto"/>
              </a:rPr>
              <a:t>(300M  FILES)</a:t>
            </a:r>
            <a:endParaRPr b="0" i="0" sz="1200" u="none" cap="none" strike="noStrike">
              <a:solidFill>
                <a:srgbClr val="FF0000"/>
              </a:solidFill>
              <a:latin typeface="Roboto"/>
              <a:ea typeface="Roboto"/>
              <a:cs typeface="Roboto"/>
              <a:sym typeface="Roboto"/>
            </a:endParaRPr>
          </a:p>
        </p:txBody>
      </p:sp>
      <p:sp>
        <p:nvSpPr>
          <p:cNvPr id="2286" name="Google Shape;2286;p118"/>
          <p:cNvSpPr/>
          <p:nvPr/>
        </p:nvSpPr>
        <p:spPr>
          <a:xfrm>
            <a:off x="4173039" y="3130200"/>
            <a:ext cx="19200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87" name="Google Shape;2287;p118"/>
          <p:cNvSpPr/>
          <p:nvPr/>
        </p:nvSpPr>
        <p:spPr>
          <a:xfrm>
            <a:off x="4173040" y="1740381"/>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SPARK</a:t>
            </a:r>
            <a:endParaRPr b="0" i="0" sz="800" u="none" cap="none" strike="noStrike">
              <a:solidFill>
                <a:schemeClr val="lt1"/>
              </a:solidFill>
              <a:latin typeface="Roboto"/>
              <a:ea typeface="Roboto"/>
              <a:cs typeface="Roboto"/>
              <a:sym typeface="Roboto"/>
            </a:endParaRPr>
          </a:p>
        </p:txBody>
      </p:sp>
      <p:sp>
        <p:nvSpPr>
          <p:cNvPr id="2288" name="Google Shape;2288;p118"/>
          <p:cNvSpPr/>
          <p:nvPr/>
        </p:nvSpPr>
        <p:spPr>
          <a:xfrm>
            <a:off x="4173039" y="2067742"/>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HIVE/IMPALA</a:t>
            </a:r>
            <a:endParaRPr b="0" i="0" sz="800" u="none" cap="none" strike="noStrike">
              <a:solidFill>
                <a:schemeClr val="lt1"/>
              </a:solidFill>
              <a:latin typeface="Roboto"/>
              <a:ea typeface="Roboto"/>
              <a:cs typeface="Roboto"/>
              <a:sym typeface="Roboto"/>
            </a:endParaRPr>
          </a:p>
        </p:txBody>
      </p:sp>
      <p:sp>
        <p:nvSpPr>
          <p:cNvPr id="2289" name="Google Shape;2289;p118"/>
          <p:cNvSpPr/>
          <p:nvPr/>
        </p:nvSpPr>
        <p:spPr>
          <a:xfrm>
            <a:off x="4173039" y="2395250"/>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KAFKA / NIFI</a:t>
            </a:r>
            <a:endParaRPr b="0" i="0" sz="800" u="none" cap="none" strike="noStrike">
              <a:solidFill>
                <a:schemeClr val="lt1"/>
              </a:solidFill>
              <a:latin typeface="Roboto"/>
              <a:ea typeface="Roboto"/>
              <a:cs typeface="Roboto"/>
              <a:sym typeface="Roboto"/>
            </a:endParaRPr>
          </a:p>
        </p:txBody>
      </p:sp>
      <p:sp>
        <p:nvSpPr>
          <p:cNvPr id="2290" name="Google Shape;2290;p118"/>
          <p:cNvSpPr/>
          <p:nvPr/>
        </p:nvSpPr>
        <p:spPr>
          <a:xfrm>
            <a:off x="4069286" y="1363644"/>
            <a:ext cx="2109900" cy="16530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COMPUTE</a:t>
            </a:r>
            <a:endParaRPr b="0" i="0" sz="1200" u="none" cap="none" strike="noStrike">
              <a:solidFill>
                <a:schemeClr val="accent1"/>
              </a:solidFill>
              <a:latin typeface="Roboto"/>
              <a:ea typeface="Roboto"/>
              <a:cs typeface="Roboto"/>
              <a:sym typeface="Roboto"/>
            </a:endParaRPr>
          </a:p>
        </p:txBody>
      </p:sp>
      <p:sp>
        <p:nvSpPr>
          <p:cNvPr id="2291" name="Google Shape;2291;p118"/>
          <p:cNvSpPr/>
          <p:nvPr/>
        </p:nvSpPr>
        <p:spPr>
          <a:xfrm>
            <a:off x="6508629" y="1177470"/>
            <a:ext cx="2577000" cy="3233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CDP Private Cloud </a:t>
            </a:r>
            <a:r>
              <a:rPr b="0" i="0" lang="en" sz="1000" u="none" cap="none" strike="noStrike">
                <a:solidFill>
                  <a:srgbClr val="305868"/>
                </a:solidFill>
                <a:latin typeface="Roboto"/>
                <a:ea typeface="Roboto"/>
                <a:cs typeface="Roboto"/>
                <a:sym typeface="Roboto"/>
              </a:rPr>
              <a:t>Base cluster</a:t>
            </a:r>
            <a:endParaRPr b="0" i="0" sz="1000" u="none" cap="none" strike="noStrike">
              <a:solidFill>
                <a:srgbClr val="305868"/>
              </a:solidFill>
              <a:latin typeface="Roboto"/>
              <a:ea typeface="Roboto"/>
              <a:cs typeface="Roboto"/>
              <a:sym typeface="Roboto"/>
            </a:endParaRPr>
          </a:p>
        </p:txBody>
      </p:sp>
      <p:sp>
        <p:nvSpPr>
          <p:cNvPr id="2292" name="Google Shape;2292;p118"/>
          <p:cNvSpPr/>
          <p:nvPr/>
        </p:nvSpPr>
        <p:spPr>
          <a:xfrm>
            <a:off x="6845940" y="3559943"/>
            <a:ext cx="1920000" cy="560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            OZONE 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Roboto"/>
                <a:ea typeface="Roboto"/>
                <a:cs typeface="Roboto"/>
                <a:sym typeface="Roboto"/>
              </a:rPr>
              <a:t>         (2 BILLION Objects)</a:t>
            </a:r>
            <a:endParaRPr b="0" i="0" sz="1200" u="none" cap="none" strike="noStrike">
              <a:solidFill>
                <a:schemeClr val="accent4"/>
              </a:solidFill>
              <a:latin typeface="Roboto"/>
              <a:ea typeface="Roboto"/>
              <a:cs typeface="Roboto"/>
              <a:sym typeface="Roboto"/>
            </a:endParaRPr>
          </a:p>
        </p:txBody>
      </p:sp>
      <p:sp>
        <p:nvSpPr>
          <p:cNvPr id="2293" name="Google Shape;2293;p118"/>
          <p:cNvSpPr/>
          <p:nvPr/>
        </p:nvSpPr>
        <p:spPr>
          <a:xfrm>
            <a:off x="6845938" y="3130200"/>
            <a:ext cx="19200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294" name="Google Shape;2294;p118"/>
          <p:cNvSpPr/>
          <p:nvPr/>
        </p:nvSpPr>
        <p:spPr>
          <a:xfrm>
            <a:off x="6845939" y="1740381"/>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SPARK</a:t>
            </a:r>
            <a:endParaRPr b="0" i="0" sz="800" u="none" cap="none" strike="noStrike">
              <a:solidFill>
                <a:schemeClr val="lt1"/>
              </a:solidFill>
              <a:latin typeface="Roboto"/>
              <a:ea typeface="Roboto"/>
              <a:cs typeface="Roboto"/>
              <a:sym typeface="Roboto"/>
            </a:endParaRPr>
          </a:p>
        </p:txBody>
      </p:sp>
      <p:sp>
        <p:nvSpPr>
          <p:cNvPr id="2295" name="Google Shape;2295;p118"/>
          <p:cNvSpPr/>
          <p:nvPr/>
        </p:nvSpPr>
        <p:spPr>
          <a:xfrm>
            <a:off x="6845938" y="2067742"/>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HIVE/IMPALA</a:t>
            </a:r>
            <a:endParaRPr b="0" i="0" sz="800" u="none" cap="none" strike="noStrike">
              <a:solidFill>
                <a:schemeClr val="lt1"/>
              </a:solidFill>
              <a:latin typeface="Roboto"/>
              <a:ea typeface="Roboto"/>
              <a:cs typeface="Roboto"/>
              <a:sym typeface="Roboto"/>
            </a:endParaRPr>
          </a:p>
        </p:txBody>
      </p:sp>
      <p:sp>
        <p:nvSpPr>
          <p:cNvPr id="2296" name="Google Shape;2296;p118"/>
          <p:cNvSpPr/>
          <p:nvPr/>
        </p:nvSpPr>
        <p:spPr>
          <a:xfrm>
            <a:off x="6845938" y="2395250"/>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KAFKA / NIFI</a:t>
            </a:r>
            <a:endParaRPr b="0" i="0" sz="800" u="none" cap="none" strike="noStrike">
              <a:solidFill>
                <a:schemeClr val="lt1"/>
              </a:solidFill>
              <a:latin typeface="Roboto"/>
              <a:ea typeface="Roboto"/>
              <a:cs typeface="Roboto"/>
              <a:sym typeface="Roboto"/>
            </a:endParaRPr>
          </a:p>
        </p:txBody>
      </p:sp>
      <p:sp>
        <p:nvSpPr>
          <p:cNvPr id="2297" name="Google Shape;2297;p118"/>
          <p:cNvSpPr/>
          <p:nvPr/>
        </p:nvSpPr>
        <p:spPr>
          <a:xfrm>
            <a:off x="6745185" y="1390882"/>
            <a:ext cx="2109900" cy="16530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COMPUTE</a:t>
            </a:r>
            <a:endParaRPr b="0" i="0" sz="1200" u="none" cap="none" strike="noStrike">
              <a:solidFill>
                <a:schemeClr val="accent1"/>
              </a:solidFill>
              <a:latin typeface="Roboto"/>
              <a:ea typeface="Roboto"/>
              <a:cs typeface="Roboto"/>
              <a:sym typeface="Roboto"/>
            </a:endParaRPr>
          </a:p>
        </p:txBody>
      </p:sp>
      <p:sp>
        <p:nvSpPr>
          <p:cNvPr id="2298" name="Google Shape;2298;p118"/>
          <p:cNvSpPr/>
          <p:nvPr/>
        </p:nvSpPr>
        <p:spPr>
          <a:xfrm>
            <a:off x="4177745" y="2724698"/>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OTHER WORKLOADS</a:t>
            </a:r>
            <a:endParaRPr b="0" i="0" sz="800" u="none" cap="none" strike="noStrike">
              <a:solidFill>
                <a:schemeClr val="lt1"/>
              </a:solidFill>
              <a:latin typeface="Roboto"/>
              <a:ea typeface="Roboto"/>
              <a:cs typeface="Roboto"/>
              <a:sym typeface="Roboto"/>
            </a:endParaRPr>
          </a:p>
        </p:txBody>
      </p:sp>
      <p:sp>
        <p:nvSpPr>
          <p:cNvPr id="2299" name="Google Shape;2299;p118"/>
          <p:cNvSpPr/>
          <p:nvPr/>
        </p:nvSpPr>
        <p:spPr>
          <a:xfrm>
            <a:off x="6837030" y="2745970"/>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OTHER WORKLOADS</a:t>
            </a:r>
            <a:endParaRPr b="0" i="0" sz="800" u="none" cap="none" strike="noStrike">
              <a:solidFill>
                <a:schemeClr val="lt1"/>
              </a:solidFill>
              <a:latin typeface="Roboto"/>
              <a:ea typeface="Roboto"/>
              <a:cs typeface="Roboto"/>
              <a:sym typeface="Roboto"/>
            </a:endParaRPr>
          </a:p>
        </p:txBody>
      </p:sp>
      <p:sp>
        <p:nvSpPr>
          <p:cNvPr id="2300" name="Google Shape;2300;p118"/>
          <p:cNvSpPr txBox="1"/>
          <p:nvPr/>
        </p:nvSpPr>
        <p:spPr>
          <a:xfrm>
            <a:off x="5695836" y="3711677"/>
            <a:ext cx="297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pic>
        <p:nvPicPr>
          <p:cNvPr descr="Flowchart" id="2301" name="Google Shape;2301;p118"/>
          <p:cNvPicPr preferRelativeResize="0"/>
          <p:nvPr/>
        </p:nvPicPr>
        <p:blipFill rotWithShape="1">
          <a:blip r:embed="rId3">
            <a:alphaModFix/>
          </a:blip>
          <a:srcRect b="0" l="0" r="0" t="0"/>
          <a:stretch/>
        </p:blipFill>
        <p:spPr>
          <a:xfrm>
            <a:off x="4173039" y="3505472"/>
            <a:ext cx="416419" cy="669734"/>
          </a:xfrm>
          <a:prstGeom prst="rect">
            <a:avLst/>
          </a:prstGeom>
          <a:noFill/>
          <a:ln>
            <a:noFill/>
          </a:ln>
        </p:spPr>
      </p:pic>
      <p:grpSp>
        <p:nvGrpSpPr>
          <p:cNvPr id="2302" name="Google Shape;2302;p118"/>
          <p:cNvGrpSpPr/>
          <p:nvPr/>
        </p:nvGrpSpPr>
        <p:grpSpPr>
          <a:xfrm>
            <a:off x="6900731" y="3663514"/>
            <a:ext cx="414576" cy="353727"/>
            <a:chOff x="1370013" y="2060575"/>
            <a:chExt cx="2381250" cy="2063750"/>
          </a:xfrm>
        </p:grpSpPr>
        <p:sp>
          <p:nvSpPr>
            <p:cNvPr id="2303" name="Google Shape;2303;p118"/>
            <p:cNvSpPr/>
            <p:nvPr/>
          </p:nvSpPr>
          <p:spPr>
            <a:xfrm>
              <a:off x="1524000" y="2232025"/>
              <a:ext cx="2073275" cy="1892300"/>
            </a:xfrm>
            <a:custGeom>
              <a:rect b="b" l="l" r="r" t="t"/>
              <a:pathLst>
                <a:path extrusionOk="0" h="1192" w="1306">
                  <a:moveTo>
                    <a:pt x="1306" y="0"/>
                  </a:moveTo>
                  <a:lnTo>
                    <a:pt x="1180" y="1192"/>
                  </a:lnTo>
                  <a:lnTo>
                    <a:pt x="128" y="1192"/>
                  </a:lnTo>
                  <a:lnTo>
                    <a:pt x="0" y="36"/>
                  </a:lnTo>
                  <a:lnTo>
                    <a:pt x="1306"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18"/>
            <p:cNvSpPr/>
            <p:nvPr/>
          </p:nvSpPr>
          <p:spPr>
            <a:xfrm>
              <a:off x="1417638" y="2211388"/>
              <a:ext cx="2284413" cy="1141413"/>
            </a:xfrm>
            <a:custGeom>
              <a:rect b="b" l="l" r="r" t="t"/>
              <a:pathLst>
                <a:path extrusionOk="0" h="719" w="143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18"/>
            <p:cNvSpPr/>
            <p:nvPr/>
          </p:nvSpPr>
          <p:spPr>
            <a:xfrm>
              <a:off x="2101850" y="3155950"/>
              <a:ext cx="915988" cy="266700"/>
            </a:xfrm>
            <a:custGeom>
              <a:rect b="b" l="l" r="r" t="t"/>
              <a:pathLst>
                <a:path extrusionOk="0" h="168" w="577">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18"/>
            <p:cNvSpPr/>
            <p:nvPr/>
          </p:nvSpPr>
          <p:spPr>
            <a:xfrm>
              <a:off x="1370013" y="2114550"/>
              <a:ext cx="155575" cy="192088"/>
            </a:xfrm>
            <a:custGeom>
              <a:rect b="b" l="l" r="r" t="t"/>
              <a:pathLst>
                <a:path extrusionOk="0" h="121" w="98">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18"/>
            <p:cNvSpPr/>
            <p:nvPr/>
          </p:nvSpPr>
          <p:spPr>
            <a:xfrm>
              <a:off x="3595688" y="2114550"/>
              <a:ext cx="155575" cy="192088"/>
            </a:xfrm>
            <a:custGeom>
              <a:rect b="b" l="l" r="r" t="t"/>
              <a:pathLst>
                <a:path extrusionOk="0" h="121" w="98">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18"/>
            <p:cNvSpPr/>
            <p:nvPr/>
          </p:nvSpPr>
          <p:spPr>
            <a:xfrm>
              <a:off x="1473200" y="2060575"/>
              <a:ext cx="2174875" cy="300038"/>
            </a:xfrm>
            <a:custGeom>
              <a:rect b="b" l="l" r="r" t="t"/>
              <a:pathLst>
                <a:path extrusionOk="0" h="189" w="1370">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9" name="Google Shape;2309;p118"/>
          <p:cNvSpPr txBox="1"/>
          <p:nvPr/>
        </p:nvSpPr>
        <p:spPr>
          <a:xfrm>
            <a:off x="216770" y="1565519"/>
            <a:ext cx="3286500" cy="1169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Designed to handle real time, streaming and batch workloads.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Increased scalability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No application change or porting needed</a:t>
            </a:r>
            <a:endParaRPr b="0" i="0" sz="1400" u="none" cap="none" strike="noStrike">
              <a:solidFill>
                <a:srgbClr val="000000"/>
              </a:solidFill>
              <a:latin typeface="Arial"/>
              <a:ea typeface="Arial"/>
              <a:cs typeface="Arial"/>
              <a:sym typeface="Arial"/>
            </a:endParaRPr>
          </a:p>
        </p:txBody>
      </p:sp>
      <p:sp>
        <p:nvSpPr>
          <p:cNvPr id="2310" name="Google Shape;2310;p118"/>
          <p:cNvSpPr txBox="1"/>
          <p:nvPr/>
        </p:nvSpPr>
        <p:spPr>
          <a:xfrm>
            <a:off x="216770" y="1231817"/>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Business Benefits</a:t>
            </a:r>
            <a:endParaRPr b="0" i="0" sz="1400" u="none" cap="none" strike="noStrike">
              <a:solidFill>
                <a:srgbClr val="000000"/>
              </a:solidFill>
              <a:latin typeface="Arial"/>
              <a:ea typeface="Arial"/>
              <a:cs typeface="Arial"/>
              <a:sym typeface="Arial"/>
            </a:endParaRPr>
          </a:p>
        </p:txBody>
      </p:sp>
      <p:sp>
        <p:nvSpPr>
          <p:cNvPr id="2311" name="Google Shape;2311;p118"/>
          <p:cNvSpPr txBox="1"/>
          <p:nvPr/>
        </p:nvSpPr>
        <p:spPr>
          <a:xfrm>
            <a:off x="186205" y="3147785"/>
            <a:ext cx="3270900" cy="141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Reduced operational costs with decreased maintenance efforts.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No extended efforts.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Co-locate with HDFS with easy migration.</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A8CA6"/>
              </a:solidFill>
              <a:latin typeface="Arial"/>
              <a:ea typeface="Arial"/>
              <a:cs typeface="Arial"/>
              <a:sym typeface="Arial"/>
            </a:endParaRPr>
          </a:p>
        </p:txBody>
      </p:sp>
      <p:sp>
        <p:nvSpPr>
          <p:cNvPr id="2312" name="Google Shape;2312;p118"/>
          <p:cNvSpPr txBox="1"/>
          <p:nvPr/>
        </p:nvSpPr>
        <p:spPr>
          <a:xfrm>
            <a:off x="204443" y="2794042"/>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Operational Benefits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119"/>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USE CASE  #6 – HDFS NAMENODE MANAGEMENT </a:t>
            </a:r>
            <a:endParaRPr/>
          </a:p>
        </p:txBody>
      </p:sp>
      <p:sp>
        <p:nvSpPr>
          <p:cNvPr id="2318" name="Google Shape;2318;p119"/>
          <p:cNvSpPr txBox="1"/>
          <p:nvPr/>
        </p:nvSpPr>
        <p:spPr>
          <a:xfrm>
            <a:off x="214898" y="1503703"/>
            <a:ext cx="3286500" cy="831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Designed to scale linearly and quicker recovery during restarts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Reduces number of control plane nodes and services</a:t>
            </a:r>
            <a:endParaRPr b="0" i="0" sz="1400" u="none" cap="none" strike="noStrike">
              <a:solidFill>
                <a:srgbClr val="000000"/>
              </a:solidFill>
              <a:latin typeface="Arial"/>
              <a:ea typeface="Arial"/>
              <a:cs typeface="Arial"/>
              <a:sym typeface="Arial"/>
            </a:endParaRPr>
          </a:p>
        </p:txBody>
      </p:sp>
      <p:sp>
        <p:nvSpPr>
          <p:cNvPr id="2319" name="Google Shape;2319;p119"/>
          <p:cNvSpPr txBox="1"/>
          <p:nvPr/>
        </p:nvSpPr>
        <p:spPr>
          <a:xfrm>
            <a:off x="214898" y="1170001"/>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Business Benefits</a:t>
            </a:r>
            <a:endParaRPr b="0" i="0" sz="1400" u="none" cap="none" strike="noStrike">
              <a:solidFill>
                <a:srgbClr val="000000"/>
              </a:solidFill>
              <a:latin typeface="Arial"/>
              <a:ea typeface="Arial"/>
              <a:cs typeface="Arial"/>
              <a:sym typeface="Arial"/>
            </a:endParaRPr>
          </a:p>
        </p:txBody>
      </p:sp>
      <p:sp>
        <p:nvSpPr>
          <p:cNvPr id="2320" name="Google Shape;2320;p119"/>
          <p:cNvSpPr txBox="1"/>
          <p:nvPr/>
        </p:nvSpPr>
        <p:spPr>
          <a:xfrm>
            <a:off x="174508" y="2841194"/>
            <a:ext cx="3270900" cy="175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Reduced operational costs with less maintenance efforts.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Co-locate with HDFS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Scale out architecture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RocksDB gives better performance and availability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4A8CA6"/>
                </a:solidFill>
                <a:latin typeface="Arial"/>
                <a:ea typeface="Arial"/>
                <a:cs typeface="Arial"/>
                <a:sym typeface="Arial"/>
              </a:rPr>
              <a:t>Minimize performance issues due to Java GC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A8CA6"/>
              </a:solidFill>
              <a:latin typeface="Arial"/>
              <a:ea typeface="Arial"/>
              <a:cs typeface="Arial"/>
              <a:sym typeface="Arial"/>
            </a:endParaRPr>
          </a:p>
        </p:txBody>
      </p:sp>
      <p:sp>
        <p:nvSpPr>
          <p:cNvPr id="2321" name="Google Shape;2321;p119"/>
          <p:cNvSpPr txBox="1"/>
          <p:nvPr/>
        </p:nvSpPr>
        <p:spPr>
          <a:xfrm>
            <a:off x="192746" y="2487451"/>
            <a:ext cx="32865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Operational Benefits</a:t>
            </a:r>
            <a:endParaRPr b="0" i="0" sz="1400" u="none" cap="none" strike="noStrike">
              <a:solidFill>
                <a:srgbClr val="000000"/>
              </a:solidFill>
              <a:latin typeface="Arial"/>
              <a:ea typeface="Arial"/>
              <a:cs typeface="Arial"/>
              <a:sym typeface="Arial"/>
            </a:endParaRPr>
          </a:p>
        </p:txBody>
      </p:sp>
      <p:pic>
        <p:nvPicPr>
          <p:cNvPr descr="Users" id="2322" name="Google Shape;2322;p119"/>
          <p:cNvPicPr preferRelativeResize="0"/>
          <p:nvPr/>
        </p:nvPicPr>
        <p:blipFill rotWithShape="1">
          <a:blip r:embed="rId3">
            <a:alphaModFix/>
          </a:blip>
          <a:srcRect b="0" l="0" r="0" t="0"/>
          <a:stretch/>
        </p:blipFill>
        <p:spPr>
          <a:xfrm>
            <a:off x="4807075" y="983800"/>
            <a:ext cx="498950" cy="353700"/>
          </a:xfrm>
          <a:prstGeom prst="rect">
            <a:avLst/>
          </a:prstGeom>
          <a:noFill/>
          <a:ln>
            <a:noFill/>
          </a:ln>
        </p:spPr>
      </p:pic>
      <p:pic>
        <p:nvPicPr>
          <p:cNvPr descr="User" id="2323" name="Google Shape;2323;p119"/>
          <p:cNvPicPr preferRelativeResize="0"/>
          <p:nvPr/>
        </p:nvPicPr>
        <p:blipFill rotWithShape="1">
          <a:blip r:embed="rId4">
            <a:alphaModFix/>
          </a:blip>
          <a:srcRect b="0" l="0" r="0" t="0"/>
          <a:stretch/>
        </p:blipFill>
        <p:spPr>
          <a:xfrm>
            <a:off x="7456702" y="969250"/>
            <a:ext cx="342357" cy="258600"/>
          </a:xfrm>
          <a:prstGeom prst="rect">
            <a:avLst/>
          </a:prstGeom>
          <a:noFill/>
          <a:ln>
            <a:noFill/>
          </a:ln>
        </p:spPr>
      </p:pic>
      <p:sp>
        <p:nvSpPr>
          <p:cNvPr id="2324" name="Google Shape;2324;p119"/>
          <p:cNvSpPr/>
          <p:nvPr/>
        </p:nvSpPr>
        <p:spPr>
          <a:xfrm>
            <a:off x="3768053" y="1269671"/>
            <a:ext cx="2577000" cy="3233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Roboto"/>
                <a:ea typeface="Roboto"/>
                <a:cs typeface="Roboto"/>
                <a:sym typeface="Roboto"/>
              </a:rPr>
              <a:t>CDP Private Cloud </a:t>
            </a:r>
            <a:r>
              <a:rPr b="1" i="0" lang="en" sz="1000" u="none" cap="none" strike="noStrike">
                <a:solidFill>
                  <a:srgbClr val="305868"/>
                </a:solidFill>
                <a:latin typeface="Roboto"/>
                <a:ea typeface="Roboto"/>
                <a:cs typeface="Roboto"/>
                <a:sym typeface="Roboto"/>
              </a:rPr>
              <a:t>Base cluster</a:t>
            </a:r>
            <a:endParaRPr b="1" i="0" sz="1000" u="none" cap="none" strike="noStrike">
              <a:solidFill>
                <a:srgbClr val="305868"/>
              </a:solidFill>
              <a:latin typeface="Roboto"/>
              <a:ea typeface="Roboto"/>
              <a:cs typeface="Roboto"/>
              <a:sym typeface="Roboto"/>
            </a:endParaRPr>
          </a:p>
        </p:txBody>
      </p:sp>
      <p:sp>
        <p:nvSpPr>
          <p:cNvPr id="2325" name="Google Shape;2325;p119"/>
          <p:cNvSpPr/>
          <p:nvPr/>
        </p:nvSpPr>
        <p:spPr>
          <a:xfrm>
            <a:off x="4105364" y="3398320"/>
            <a:ext cx="1920000" cy="8145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HDFS 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Roboto"/>
                <a:ea typeface="Roboto"/>
                <a:cs typeface="Roboto"/>
                <a:sym typeface="Roboto"/>
              </a:rPr>
              <a:t>       NameNode  Restart</a:t>
            </a:r>
            <a:endParaRPr b="1" i="0" sz="1200" u="none" cap="none" strike="noStrike">
              <a:solidFill>
                <a:schemeClr val="lt1"/>
              </a:solidFill>
              <a:latin typeface="Roboto"/>
              <a:ea typeface="Roboto"/>
              <a:cs typeface="Roboto"/>
              <a:sym typeface="Roboto"/>
            </a:endParaRPr>
          </a:p>
        </p:txBody>
      </p:sp>
      <p:sp>
        <p:nvSpPr>
          <p:cNvPr id="2326" name="Google Shape;2326;p119"/>
          <p:cNvSpPr/>
          <p:nvPr/>
        </p:nvSpPr>
        <p:spPr>
          <a:xfrm>
            <a:off x="4096454" y="3020320"/>
            <a:ext cx="19200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327" name="Google Shape;2327;p119"/>
          <p:cNvSpPr/>
          <p:nvPr/>
        </p:nvSpPr>
        <p:spPr>
          <a:xfrm>
            <a:off x="4105363" y="1832582"/>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SPARK</a:t>
            </a:r>
            <a:endParaRPr b="0" i="0" sz="800" u="none" cap="none" strike="noStrike">
              <a:solidFill>
                <a:schemeClr val="lt1"/>
              </a:solidFill>
              <a:latin typeface="Roboto"/>
              <a:ea typeface="Roboto"/>
              <a:cs typeface="Roboto"/>
              <a:sym typeface="Roboto"/>
            </a:endParaRPr>
          </a:p>
        </p:txBody>
      </p:sp>
      <p:sp>
        <p:nvSpPr>
          <p:cNvPr id="2328" name="Google Shape;2328;p119"/>
          <p:cNvSpPr/>
          <p:nvPr/>
        </p:nvSpPr>
        <p:spPr>
          <a:xfrm>
            <a:off x="4105362" y="2159943"/>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HIVE/IMPALA</a:t>
            </a:r>
            <a:endParaRPr b="0" i="0" sz="800" u="none" cap="none" strike="noStrike">
              <a:solidFill>
                <a:schemeClr val="lt1"/>
              </a:solidFill>
              <a:latin typeface="Roboto"/>
              <a:ea typeface="Roboto"/>
              <a:cs typeface="Roboto"/>
              <a:sym typeface="Roboto"/>
            </a:endParaRPr>
          </a:p>
        </p:txBody>
      </p:sp>
      <p:sp>
        <p:nvSpPr>
          <p:cNvPr id="2329" name="Google Shape;2329;p119"/>
          <p:cNvSpPr/>
          <p:nvPr/>
        </p:nvSpPr>
        <p:spPr>
          <a:xfrm>
            <a:off x="4105362" y="2487451"/>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KAFKA / NIFI</a:t>
            </a:r>
            <a:endParaRPr b="0" i="0" sz="800" u="none" cap="none" strike="noStrike">
              <a:solidFill>
                <a:schemeClr val="lt1"/>
              </a:solidFill>
              <a:latin typeface="Roboto"/>
              <a:ea typeface="Roboto"/>
              <a:cs typeface="Roboto"/>
              <a:sym typeface="Roboto"/>
            </a:endParaRPr>
          </a:p>
        </p:txBody>
      </p:sp>
      <p:sp>
        <p:nvSpPr>
          <p:cNvPr id="2330" name="Google Shape;2330;p119"/>
          <p:cNvSpPr/>
          <p:nvPr/>
        </p:nvSpPr>
        <p:spPr>
          <a:xfrm>
            <a:off x="4001609" y="1423757"/>
            <a:ext cx="2109900" cy="14256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COMPUTE</a:t>
            </a:r>
            <a:endParaRPr b="0" i="0" sz="1200" u="none" cap="none" strike="noStrike">
              <a:solidFill>
                <a:schemeClr val="accent1"/>
              </a:solidFill>
              <a:latin typeface="Roboto"/>
              <a:ea typeface="Roboto"/>
              <a:cs typeface="Roboto"/>
              <a:sym typeface="Roboto"/>
            </a:endParaRPr>
          </a:p>
        </p:txBody>
      </p:sp>
      <p:sp>
        <p:nvSpPr>
          <p:cNvPr id="2331" name="Google Shape;2331;p119"/>
          <p:cNvSpPr/>
          <p:nvPr/>
        </p:nvSpPr>
        <p:spPr>
          <a:xfrm>
            <a:off x="6392499" y="1269671"/>
            <a:ext cx="2577000" cy="3233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Roboto"/>
                <a:ea typeface="Roboto"/>
                <a:cs typeface="Roboto"/>
                <a:sym typeface="Roboto"/>
              </a:rPr>
              <a:t>CDP Private Cloud </a:t>
            </a:r>
            <a:r>
              <a:rPr b="1" i="0" lang="en" sz="1000" u="none" cap="none" strike="noStrike">
                <a:solidFill>
                  <a:srgbClr val="305868"/>
                </a:solidFill>
                <a:latin typeface="Roboto"/>
                <a:ea typeface="Roboto"/>
                <a:cs typeface="Roboto"/>
                <a:sym typeface="Roboto"/>
              </a:rPr>
              <a:t>Base cluster</a:t>
            </a:r>
            <a:endParaRPr b="1" i="0" sz="1000" u="none" cap="none" strike="noStrike">
              <a:solidFill>
                <a:srgbClr val="305868"/>
              </a:solidFill>
              <a:latin typeface="Roboto"/>
              <a:ea typeface="Roboto"/>
              <a:cs typeface="Roboto"/>
              <a:sym typeface="Roboto"/>
            </a:endParaRPr>
          </a:p>
        </p:txBody>
      </p:sp>
      <p:sp>
        <p:nvSpPr>
          <p:cNvPr id="2332" name="Google Shape;2332;p119"/>
          <p:cNvSpPr/>
          <p:nvPr/>
        </p:nvSpPr>
        <p:spPr>
          <a:xfrm>
            <a:off x="6720899" y="3396280"/>
            <a:ext cx="1920000" cy="7929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OZONE 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2333" name="Google Shape;2333;p119"/>
          <p:cNvSpPr/>
          <p:nvPr/>
        </p:nvSpPr>
        <p:spPr>
          <a:xfrm>
            <a:off x="6720900" y="3020320"/>
            <a:ext cx="1920000" cy="3537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334" name="Google Shape;2334;p119"/>
          <p:cNvSpPr/>
          <p:nvPr/>
        </p:nvSpPr>
        <p:spPr>
          <a:xfrm>
            <a:off x="6729809" y="1832582"/>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SPARK</a:t>
            </a:r>
            <a:endParaRPr b="0" i="0" sz="800" u="none" cap="none" strike="noStrike">
              <a:solidFill>
                <a:schemeClr val="lt1"/>
              </a:solidFill>
              <a:latin typeface="Roboto"/>
              <a:ea typeface="Roboto"/>
              <a:cs typeface="Roboto"/>
              <a:sym typeface="Roboto"/>
            </a:endParaRPr>
          </a:p>
        </p:txBody>
      </p:sp>
      <p:sp>
        <p:nvSpPr>
          <p:cNvPr id="2335" name="Google Shape;2335;p119"/>
          <p:cNvSpPr/>
          <p:nvPr/>
        </p:nvSpPr>
        <p:spPr>
          <a:xfrm>
            <a:off x="6729808" y="2159943"/>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HIVE/IMPALA</a:t>
            </a:r>
            <a:endParaRPr b="0" i="0" sz="800" u="none" cap="none" strike="noStrike">
              <a:solidFill>
                <a:schemeClr val="lt1"/>
              </a:solidFill>
              <a:latin typeface="Roboto"/>
              <a:ea typeface="Roboto"/>
              <a:cs typeface="Roboto"/>
              <a:sym typeface="Roboto"/>
            </a:endParaRPr>
          </a:p>
        </p:txBody>
      </p:sp>
      <p:sp>
        <p:nvSpPr>
          <p:cNvPr id="2336" name="Google Shape;2336;p119"/>
          <p:cNvSpPr/>
          <p:nvPr/>
        </p:nvSpPr>
        <p:spPr>
          <a:xfrm>
            <a:off x="6729808" y="2487451"/>
            <a:ext cx="1920000" cy="2586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Roboto"/>
                <a:ea typeface="Roboto"/>
                <a:cs typeface="Roboto"/>
                <a:sym typeface="Roboto"/>
              </a:rPr>
              <a:t>KAFKA / NIFI</a:t>
            </a:r>
            <a:endParaRPr b="0" i="0" sz="800" u="none" cap="none" strike="noStrike">
              <a:solidFill>
                <a:schemeClr val="lt1"/>
              </a:solidFill>
              <a:latin typeface="Roboto"/>
              <a:ea typeface="Roboto"/>
              <a:cs typeface="Roboto"/>
              <a:sym typeface="Roboto"/>
            </a:endParaRPr>
          </a:p>
        </p:txBody>
      </p:sp>
      <p:sp>
        <p:nvSpPr>
          <p:cNvPr id="2337" name="Google Shape;2337;p119"/>
          <p:cNvSpPr/>
          <p:nvPr/>
        </p:nvSpPr>
        <p:spPr>
          <a:xfrm>
            <a:off x="6611705" y="1411296"/>
            <a:ext cx="2109900" cy="14256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COMPUTE</a:t>
            </a:r>
            <a:endParaRPr b="0" i="0" sz="1200" u="none" cap="none" strike="noStrike">
              <a:solidFill>
                <a:schemeClr val="accent1"/>
              </a:solidFill>
              <a:latin typeface="Roboto"/>
              <a:ea typeface="Roboto"/>
              <a:cs typeface="Roboto"/>
              <a:sym typeface="Roboto"/>
            </a:endParaRPr>
          </a:p>
        </p:txBody>
      </p:sp>
      <p:pic>
        <p:nvPicPr>
          <p:cNvPr descr="Hourglass" id="2338" name="Google Shape;2338;p119"/>
          <p:cNvPicPr preferRelativeResize="0"/>
          <p:nvPr/>
        </p:nvPicPr>
        <p:blipFill rotWithShape="1">
          <a:blip r:embed="rId5">
            <a:alphaModFix/>
          </a:blip>
          <a:srcRect b="0" l="0" r="0" t="0"/>
          <a:stretch/>
        </p:blipFill>
        <p:spPr>
          <a:xfrm>
            <a:off x="4022857" y="3516687"/>
            <a:ext cx="560793" cy="560793"/>
          </a:xfrm>
          <a:prstGeom prst="rect">
            <a:avLst/>
          </a:prstGeom>
          <a:noFill/>
          <a:ln>
            <a:noFill/>
          </a:ln>
        </p:spPr>
      </p:pic>
      <p:pic>
        <p:nvPicPr>
          <p:cNvPr id="2339" name="Google Shape;2339;p119"/>
          <p:cNvPicPr preferRelativeResize="0"/>
          <p:nvPr/>
        </p:nvPicPr>
        <p:blipFill rotWithShape="1">
          <a:blip r:embed="rId6">
            <a:alphaModFix/>
          </a:blip>
          <a:srcRect b="0" l="0" r="0" t="0"/>
          <a:stretch/>
        </p:blipFill>
        <p:spPr>
          <a:xfrm>
            <a:off x="6859745" y="3632256"/>
            <a:ext cx="890652" cy="612321"/>
          </a:xfrm>
          <a:prstGeom prst="rect">
            <a:avLst/>
          </a:prstGeom>
          <a:noFill/>
          <a:ln>
            <a:noFill/>
          </a:ln>
        </p:spPr>
      </p:pic>
      <p:pic>
        <p:nvPicPr>
          <p:cNvPr descr="Gauge" id="2340" name="Google Shape;2340;p119"/>
          <p:cNvPicPr preferRelativeResize="0"/>
          <p:nvPr/>
        </p:nvPicPr>
        <p:blipFill rotWithShape="1">
          <a:blip r:embed="rId7">
            <a:alphaModFix/>
          </a:blip>
          <a:srcRect b="0" l="0" r="0" t="0"/>
          <a:stretch/>
        </p:blipFill>
        <p:spPr>
          <a:xfrm>
            <a:off x="7680970" y="3587988"/>
            <a:ext cx="612322" cy="6123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20"/>
          <p:cNvSpPr txBox="1"/>
          <p:nvPr>
            <p:ph type="title"/>
          </p:nvPr>
        </p:nvSpPr>
        <p:spPr>
          <a:xfrm>
            <a:off x="419100" y="457200"/>
            <a:ext cx="8305800" cy="417900"/>
          </a:xfrm>
          <a:prstGeom prst="rect">
            <a:avLst/>
          </a:prstGeom>
          <a:no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DISASTER RECOVERY</a:t>
            </a:r>
            <a:endParaRPr/>
          </a:p>
        </p:txBody>
      </p:sp>
      <p:sp>
        <p:nvSpPr>
          <p:cNvPr id="2346" name="Google Shape;2346;p120"/>
          <p:cNvSpPr/>
          <p:nvPr/>
        </p:nvSpPr>
        <p:spPr>
          <a:xfrm>
            <a:off x="3133492" y="931687"/>
            <a:ext cx="2729100" cy="35139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CDP Private Cloud on Prem</a:t>
            </a:r>
            <a:endParaRPr b="0" i="0" sz="1200" u="none" cap="none" strike="noStrike">
              <a:solidFill>
                <a:schemeClr val="accent1"/>
              </a:solidFill>
              <a:latin typeface="Roboto"/>
              <a:ea typeface="Roboto"/>
              <a:cs typeface="Roboto"/>
              <a:sym typeface="Roboto"/>
            </a:endParaRPr>
          </a:p>
        </p:txBody>
      </p:sp>
      <p:sp>
        <p:nvSpPr>
          <p:cNvPr id="2347" name="Google Shape;2347;p120"/>
          <p:cNvSpPr/>
          <p:nvPr/>
        </p:nvSpPr>
        <p:spPr>
          <a:xfrm>
            <a:off x="3312835" y="1277551"/>
            <a:ext cx="2408400" cy="14784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05868"/>
                </a:solidFill>
                <a:latin typeface="Roboto"/>
                <a:ea typeface="Roboto"/>
                <a:cs typeface="Roboto"/>
                <a:sym typeface="Roboto"/>
              </a:rPr>
              <a:t>CDP Private Cloud Experiences cluster</a:t>
            </a:r>
            <a:endParaRPr b="0" i="0" sz="1000" u="none" cap="none" strike="noStrike">
              <a:solidFill>
                <a:srgbClr val="305868"/>
              </a:solidFill>
              <a:latin typeface="Roboto"/>
              <a:ea typeface="Roboto"/>
              <a:cs typeface="Roboto"/>
              <a:sym typeface="Roboto"/>
            </a:endParaRPr>
          </a:p>
        </p:txBody>
      </p:sp>
      <p:sp>
        <p:nvSpPr>
          <p:cNvPr id="2348" name="Google Shape;2348;p120"/>
          <p:cNvSpPr/>
          <p:nvPr/>
        </p:nvSpPr>
        <p:spPr>
          <a:xfrm>
            <a:off x="3312935" y="2996974"/>
            <a:ext cx="2408400" cy="1370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CDP Private Cloud </a:t>
            </a:r>
            <a:r>
              <a:rPr b="0" i="0" lang="en" sz="1000" u="none" cap="none" strike="noStrike">
                <a:solidFill>
                  <a:srgbClr val="305868"/>
                </a:solidFill>
                <a:latin typeface="Roboto"/>
                <a:ea typeface="Roboto"/>
                <a:cs typeface="Roboto"/>
                <a:sym typeface="Roboto"/>
              </a:rPr>
              <a:t>Base cluster ( 1 - n)</a:t>
            </a:r>
            <a:endParaRPr b="0" i="0" sz="1000" u="none" cap="none" strike="noStrike">
              <a:solidFill>
                <a:srgbClr val="305868"/>
              </a:solidFill>
              <a:latin typeface="Roboto"/>
              <a:ea typeface="Roboto"/>
              <a:cs typeface="Roboto"/>
              <a:sym typeface="Roboto"/>
            </a:endParaRPr>
          </a:p>
        </p:txBody>
      </p:sp>
      <p:sp>
        <p:nvSpPr>
          <p:cNvPr id="2349" name="Google Shape;2349;p120"/>
          <p:cNvSpPr/>
          <p:nvPr/>
        </p:nvSpPr>
        <p:spPr>
          <a:xfrm>
            <a:off x="3401141" y="3404150"/>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350" name="Google Shape;2350;p120"/>
          <p:cNvSpPr/>
          <p:nvPr/>
        </p:nvSpPr>
        <p:spPr>
          <a:xfrm>
            <a:off x="3322255" y="137872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BI Analysts</a:t>
            </a:r>
            <a:endParaRPr b="0" i="0" sz="900" u="none" cap="none" strike="noStrike">
              <a:solidFill>
                <a:schemeClr val="accent1"/>
              </a:solidFill>
              <a:latin typeface="Roboto"/>
              <a:ea typeface="Roboto"/>
              <a:cs typeface="Roboto"/>
              <a:sym typeface="Roboto"/>
            </a:endParaRPr>
          </a:p>
        </p:txBody>
      </p:sp>
      <p:pic>
        <p:nvPicPr>
          <p:cNvPr id="2351" name="Google Shape;2351;p120"/>
          <p:cNvPicPr preferRelativeResize="0"/>
          <p:nvPr/>
        </p:nvPicPr>
        <p:blipFill rotWithShape="1">
          <a:blip r:embed="rId3">
            <a:alphaModFix/>
          </a:blip>
          <a:srcRect b="0" l="-4745" r="-4341" t="-1584"/>
          <a:stretch/>
        </p:blipFill>
        <p:spPr>
          <a:xfrm>
            <a:off x="3393716" y="1652565"/>
            <a:ext cx="1018587" cy="839738"/>
          </a:xfrm>
          <a:prstGeom prst="rect">
            <a:avLst/>
          </a:prstGeom>
          <a:noFill/>
          <a:ln>
            <a:noFill/>
          </a:ln>
        </p:spPr>
      </p:pic>
      <p:sp>
        <p:nvSpPr>
          <p:cNvPr id="2352" name="Google Shape;2352;p120"/>
          <p:cNvSpPr/>
          <p:nvPr/>
        </p:nvSpPr>
        <p:spPr>
          <a:xfrm>
            <a:off x="4612375" y="134918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a:ea typeface="Roboto"/>
                <a:cs typeface="Roboto"/>
                <a:sym typeface="Roboto"/>
              </a:rPr>
              <a:t>Data Scientists</a:t>
            </a:r>
            <a:endParaRPr b="0" i="0" sz="900" u="none" cap="none" strike="noStrike">
              <a:solidFill>
                <a:schemeClr val="accent2"/>
              </a:solidFill>
              <a:latin typeface="Roboto"/>
              <a:ea typeface="Roboto"/>
              <a:cs typeface="Roboto"/>
              <a:sym typeface="Roboto"/>
            </a:endParaRPr>
          </a:p>
        </p:txBody>
      </p:sp>
      <p:pic>
        <p:nvPicPr>
          <p:cNvPr id="2353" name="Google Shape;2353;p120"/>
          <p:cNvPicPr preferRelativeResize="0"/>
          <p:nvPr/>
        </p:nvPicPr>
        <p:blipFill rotWithShape="1">
          <a:blip r:embed="rId4">
            <a:alphaModFix/>
          </a:blip>
          <a:srcRect b="0" l="0" r="0" t="0"/>
          <a:stretch/>
        </p:blipFill>
        <p:spPr>
          <a:xfrm>
            <a:off x="4621457" y="1572543"/>
            <a:ext cx="1001726" cy="927072"/>
          </a:xfrm>
          <a:prstGeom prst="rect">
            <a:avLst/>
          </a:prstGeom>
          <a:noFill/>
          <a:ln>
            <a:noFill/>
          </a:ln>
        </p:spPr>
      </p:pic>
      <p:sp>
        <p:nvSpPr>
          <p:cNvPr id="2354" name="Google Shape;2354;p120"/>
          <p:cNvSpPr txBox="1"/>
          <p:nvPr/>
        </p:nvSpPr>
        <p:spPr>
          <a:xfrm>
            <a:off x="3322255" y="2284447"/>
            <a:ext cx="913800" cy="1956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DATA WAREHOUSES</a:t>
            </a:r>
            <a:endParaRPr b="0" i="0" sz="1400" u="none" cap="none" strike="noStrike">
              <a:solidFill>
                <a:srgbClr val="000000"/>
              </a:solidFill>
              <a:latin typeface="Arial"/>
              <a:ea typeface="Arial"/>
              <a:cs typeface="Arial"/>
              <a:sym typeface="Arial"/>
            </a:endParaRPr>
          </a:p>
        </p:txBody>
      </p:sp>
      <p:sp>
        <p:nvSpPr>
          <p:cNvPr id="2355" name="Google Shape;2355;p120"/>
          <p:cNvSpPr txBox="1"/>
          <p:nvPr/>
        </p:nvSpPr>
        <p:spPr>
          <a:xfrm>
            <a:off x="4612376" y="2284447"/>
            <a:ext cx="913800" cy="19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ML WORKSPACES</a:t>
            </a:r>
            <a:endParaRPr b="0" i="0" sz="1400" u="none" cap="none" strike="noStrike">
              <a:solidFill>
                <a:srgbClr val="000000"/>
              </a:solidFill>
              <a:latin typeface="Arial"/>
              <a:ea typeface="Arial"/>
              <a:cs typeface="Arial"/>
              <a:sym typeface="Arial"/>
            </a:endParaRPr>
          </a:p>
        </p:txBody>
      </p:sp>
      <p:sp>
        <p:nvSpPr>
          <p:cNvPr id="2356" name="Google Shape;2356;p120"/>
          <p:cNvSpPr/>
          <p:nvPr/>
        </p:nvSpPr>
        <p:spPr>
          <a:xfrm>
            <a:off x="3393716" y="2993413"/>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Traditional Compute</a:t>
            </a:r>
            <a:endParaRPr b="0" i="0" sz="1200" u="none" cap="none" strike="noStrike">
              <a:solidFill>
                <a:srgbClr val="FFFFFF"/>
              </a:solidFill>
              <a:latin typeface="Roboto"/>
              <a:ea typeface="Roboto"/>
              <a:cs typeface="Roboto"/>
              <a:sym typeface="Roboto"/>
            </a:endParaRPr>
          </a:p>
        </p:txBody>
      </p:sp>
      <p:cxnSp>
        <p:nvCxnSpPr>
          <p:cNvPr id="2357" name="Google Shape;2357;p120"/>
          <p:cNvCxnSpPr>
            <a:stCxn id="2349" idx="3"/>
          </p:cNvCxnSpPr>
          <p:nvPr/>
        </p:nvCxnSpPr>
        <p:spPr>
          <a:xfrm>
            <a:off x="5632541" y="3566300"/>
            <a:ext cx="1018800" cy="81000"/>
          </a:xfrm>
          <a:prstGeom prst="bentConnector3">
            <a:avLst>
              <a:gd fmla="val 50000" name="adj1"/>
            </a:avLst>
          </a:prstGeom>
          <a:noFill/>
          <a:ln cap="flat" cmpd="sng" w="9525">
            <a:solidFill>
              <a:srgbClr val="305868"/>
            </a:solidFill>
            <a:prstDash val="dash"/>
            <a:round/>
            <a:headEnd len="med" w="med" type="triangle"/>
            <a:tailEnd len="med" w="med" type="triangle"/>
          </a:ln>
        </p:spPr>
      </p:cxnSp>
      <p:sp>
        <p:nvSpPr>
          <p:cNvPr id="2358" name="Google Shape;2358;p120"/>
          <p:cNvSpPr/>
          <p:nvPr/>
        </p:nvSpPr>
        <p:spPr>
          <a:xfrm>
            <a:off x="3401141" y="3800062"/>
            <a:ext cx="2231400" cy="3243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HDFS / OZONE - S3</a:t>
            </a:r>
            <a:endParaRPr b="0" i="0" sz="1200" u="none" cap="none" strike="noStrike">
              <a:solidFill>
                <a:srgbClr val="FFFFFF"/>
              </a:solidFill>
              <a:latin typeface="Roboto"/>
              <a:ea typeface="Roboto"/>
              <a:cs typeface="Roboto"/>
              <a:sym typeface="Roboto"/>
            </a:endParaRPr>
          </a:p>
        </p:txBody>
      </p:sp>
      <p:cxnSp>
        <p:nvCxnSpPr>
          <p:cNvPr id="2359" name="Google Shape;2359;p120"/>
          <p:cNvCxnSpPr>
            <a:endCxn id="2360" idx="1"/>
          </p:cNvCxnSpPr>
          <p:nvPr/>
        </p:nvCxnSpPr>
        <p:spPr>
          <a:xfrm flipH="1" rot="10800000">
            <a:off x="5621141" y="3962212"/>
            <a:ext cx="1061400" cy="11700"/>
          </a:xfrm>
          <a:prstGeom prst="bentConnector3">
            <a:avLst>
              <a:gd fmla="val 51918" name="adj1"/>
            </a:avLst>
          </a:prstGeom>
          <a:noFill/>
          <a:ln cap="flat" cmpd="sng" w="9525">
            <a:solidFill>
              <a:srgbClr val="305868"/>
            </a:solidFill>
            <a:prstDash val="dash"/>
            <a:round/>
            <a:headEnd len="med" w="med" type="triangle"/>
            <a:tailEnd len="med" w="med" type="triangle"/>
          </a:ln>
        </p:spPr>
      </p:cxnSp>
      <p:sp>
        <p:nvSpPr>
          <p:cNvPr id="2361" name="Google Shape;2361;p120"/>
          <p:cNvSpPr txBox="1"/>
          <p:nvPr/>
        </p:nvSpPr>
        <p:spPr>
          <a:xfrm>
            <a:off x="419100" y="959497"/>
            <a:ext cx="2271600" cy="338700"/>
          </a:xfrm>
          <a:prstGeom prst="rect">
            <a:avLst/>
          </a:prstGeom>
          <a:solidFill>
            <a:srgbClr val="6AA3B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Use Cases </a:t>
            </a:r>
            <a:endParaRPr b="0" i="0" sz="1400" u="none" cap="none" strike="noStrike">
              <a:solidFill>
                <a:srgbClr val="000000"/>
              </a:solidFill>
              <a:latin typeface="Arial"/>
              <a:ea typeface="Arial"/>
              <a:cs typeface="Arial"/>
              <a:sym typeface="Arial"/>
            </a:endParaRPr>
          </a:p>
        </p:txBody>
      </p:sp>
      <p:sp>
        <p:nvSpPr>
          <p:cNvPr id="2362" name="Google Shape;2362;p120"/>
          <p:cNvSpPr/>
          <p:nvPr/>
        </p:nvSpPr>
        <p:spPr>
          <a:xfrm>
            <a:off x="6414892" y="931687"/>
            <a:ext cx="2729100" cy="3513900"/>
          </a:xfrm>
          <a:prstGeom prst="rect">
            <a:avLst/>
          </a:prstGeom>
          <a:noFill/>
          <a:ln cap="flat" cmpd="sng" w="9525">
            <a:solidFill>
              <a:srgbClr val="FF83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45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CDP Private Cloud on Prem</a:t>
            </a:r>
            <a:endParaRPr b="0" i="0" sz="1200" u="none" cap="none" strike="noStrike">
              <a:solidFill>
                <a:schemeClr val="accent1"/>
              </a:solidFill>
              <a:latin typeface="Roboto"/>
              <a:ea typeface="Roboto"/>
              <a:cs typeface="Roboto"/>
              <a:sym typeface="Roboto"/>
            </a:endParaRPr>
          </a:p>
        </p:txBody>
      </p:sp>
      <p:sp>
        <p:nvSpPr>
          <p:cNvPr id="2363" name="Google Shape;2363;p120"/>
          <p:cNvSpPr/>
          <p:nvPr/>
        </p:nvSpPr>
        <p:spPr>
          <a:xfrm>
            <a:off x="6594235" y="1277551"/>
            <a:ext cx="2408400" cy="14784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05868"/>
                </a:solidFill>
                <a:latin typeface="Roboto"/>
                <a:ea typeface="Roboto"/>
                <a:cs typeface="Roboto"/>
                <a:sym typeface="Roboto"/>
              </a:rPr>
              <a:t>CDP Private Cloud Experiences cluster</a:t>
            </a:r>
            <a:endParaRPr b="0" i="0" sz="1000" u="none" cap="none" strike="noStrike">
              <a:solidFill>
                <a:srgbClr val="305868"/>
              </a:solidFill>
              <a:latin typeface="Roboto"/>
              <a:ea typeface="Roboto"/>
              <a:cs typeface="Roboto"/>
              <a:sym typeface="Roboto"/>
            </a:endParaRPr>
          </a:p>
        </p:txBody>
      </p:sp>
      <p:sp>
        <p:nvSpPr>
          <p:cNvPr id="2364" name="Google Shape;2364;p120"/>
          <p:cNvSpPr/>
          <p:nvPr/>
        </p:nvSpPr>
        <p:spPr>
          <a:xfrm>
            <a:off x="6594335" y="2996974"/>
            <a:ext cx="2408400" cy="1370100"/>
          </a:xfrm>
          <a:prstGeom prst="rect">
            <a:avLst/>
          </a:prstGeom>
          <a:noFill/>
          <a:ln cap="flat" cmpd="sng" w="9525">
            <a:solidFill>
              <a:srgbClr val="305868"/>
            </a:solidFill>
            <a:prstDash val="solid"/>
            <a:round/>
            <a:headEnd len="sm" w="sm" type="none"/>
            <a:tailEnd len="sm" w="sm" type="none"/>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CDP Private Cloud </a:t>
            </a:r>
            <a:r>
              <a:rPr b="0" i="0" lang="en" sz="1000" u="none" cap="none" strike="noStrike">
                <a:solidFill>
                  <a:srgbClr val="305868"/>
                </a:solidFill>
                <a:latin typeface="Roboto"/>
                <a:ea typeface="Roboto"/>
                <a:cs typeface="Roboto"/>
                <a:sym typeface="Roboto"/>
              </a:rPr>
              <a:t>Base cluster</a:t>
            </a:r>
            <a:endParaRPr b="0" i="0" sz="1000" u="none" cap="none" strike="noStrike">
              <a:solidFill>
                <a:srgbClr val="305868"/>
              </a:solidFill>
              <a:latin typeface="Roboto"/>
              <a:ea typeface="Roboto"/>
              <a:cs typeface="Roboto"/>
              <a:sym typeface="Roboto"/>
            </a:endParaRPr>
          </a:p>
        </p:txBody>
      </p:sp>
      <p:sp>
        <p:nvSpPr>
          <p:cNvPr id="2365" name="Google Shape;2365;p120"/>
          <p:cNvSpPr/>
          <p:nvPr/>
        </p:nvSpPr>
        <p:spPr>
          <a:xfrm>
            <a:off x="6682541" y="3404150"/>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SDX</a:t>
            </a:r>
            <a:endParaRPr b="0" i="0" sz="1200" u="none" cap="none" strike="noStrike">
              <a:solidFill>
                <a:srgbClr val="FFFFFF"/>
              </a:solidFill>
              <a:latin typeface="Roboto"/>
              <a:ea typeface="Roboto"/>
              <a:cs typeface="Roboto"/>
              <a:sym typeface="Roboto"/>
            </a:endParaRPr>
          </a:p>
        </p:txBody>
      </p:sp>
      <p:sp>
        <p:nvSpPr>
          <p:cNvPr id="2366" name="Google Shape;2366;p120"/>
          <p:cNvSpPr/>
          <p:nvPr/>
        </p:nvSpPr>
        <p:spPr>
          <a:xfrm>
            <a:off x="6603655" y="137872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BI Analysts</a:t>
            </a:r>
            <a:endParaRPr b="0" i="0" sz="900" u="none" cap="none" strike="noStrike">
              <a:solidFill>
                <a:schemeClr val="accent1"/>
              </a:solidFill>
              <a:latin typeface="Roboto"/>
              <a:ea typeface="Roboto"/>
              <a:cs typeface="Roboto"/>
              <a:sym typeface="Roboto"/>
            </a:endParaRPr>
          </a:p>
        </p:txBody>
      </p:sp>
      <p:pic>
        <p:nvPicPr>
          <p:cNvPr id="2367" name="Google Shape;2367;p120"/>
          <p:cNvPicPr preferRelativeResize="0"/>
          <p:nvPr/>
        </p:nvPicPr>
        <p:blipFill rotWithShape="1">
          <a:blip r:embed="rId3">
            <a:alphaModFix/>
          </a:blip>
          <a:srcRect b="0" l="-4745" r="-4341" t="-1584"/>
          <a:stretch/>
        </p:blipFill>
        <p:spPr>
          <a:xfrm>
            <a:off x="6675116" y="1652565"/>
            <a:ext cx="1018587" cy="839738"/>
          </a:xfrm>
          <a:prstGeom prst="rect">
            <a:avLst/>
          </a:prstGeom>
          <a:noFill/>
          <a:ln>
            <a:noFill/>
          </a:ln>
        </p:spPr>
      </p:pic>
      <p:sp>
        <p:nvSpPr>
          <p:cNvPr id="2368" name="Google Shape;2368;p120"/>
          <p:cNvSpPr/>
          <p:nvPr/>
        </p:nvSpPr>
        <p:spPr>
          <a:xfrm>
            <a:off x="7893775" y="1349183"/>
            <a:ext cx="913800" cy="153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a:ea typeface="Roboto"/>
                <a:cs typeface="Roboto"/>
                <a:sym typeface="Roboto"/>
              </a:rPr>
              <a:t>Data Scientists</a:t>
            </a:r>
            <a:endParaRPr b="0" i="0" sz="900" u="none" cap="none" strike="noStrike">
              <a:solidFill>
                <a:schemeClr val="accent2"/>
              </a:solidFill>
              <a:latin typeface="Roboto"/>
              <a:ea typeface="Roboto"/>
              <a:cs typeface="Roboto"/>
              <a:sym typeface="Roboto"/>
            </a:endParaRPr>
          </a:p>
        </p:txBody>
      </p:sp>
      <p:pic>
        <p:nvPicPr>
          <p:cNvPr id="2369" name="Google Shape;2369;p120"/>
          <p:cNvPicPr preferRelativeResize="0"/>
          <p:nvPr/>
        </p:nvPicPr>
        <p:blipFill rotWithShape="1">
          <a:blip r:embed="rId4">
            <a:alphaModFix/>
          </a:blip>
          <a:srcRect b="0" l="0" r="0" t="0"/>
          <a:stretch/>
        </p:blipFill>
        <p:spPr>
          <a:xfrm>
            <a:off x="7902857" y="1572543"/>
            <a:ext cx="1001726" cy="927072"/>
          </a:xfrm>
          <a:prstGeom prst="rect">
            <a:avLst/>
          </a:prstGeom>
          <a:noFill/>
          <a:ln>
            <a:noFill/>
          </a:ln>
        </p:spPr>
      </p:pic>
      <p:sp>
        <p:nvSpPr>
          <p:cNvPr id="2370" name="Google Shape;2370;p120"/>
          <p:cNvSpPr txBox="1"/>
          <p:nvPr/>
        </p:nvSpPr>
        <p:spPr>
          <a:xfrm>
            <a:off x="6603655" y="2284447"/>
            <a:ext cx="913800" cy="1956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DATA WAREHOUSES</a:t>
            </a:r>
            <a:endParaRPr b="0" i="0" sz="1400" u="none" cap="none" strike="noStrike">
              <a:solidFill>
                <a:srgbClr val="000000"/>
              </a:solidFill>
              <a:latin typeface="Arial"/>
              <a:ea typeface="Arial"/>
              <a:cs typeface="Arial"/>
              <a:sym typeface="Arial"/>
            </a:endParaRPr>
          </a:p>
        </p:txBody>
      </p:sp>
      <p:sp>
        <p:nvSpPr>
          <p:cNvPr id="2371" name="Google Shape;2371;p120"/>
          <p:cNvSpPr txBox="1"/>
          <p:nvPr/>
        </p:nvSpPr>
        <p:spPr>
          <a:xfrm>
            <a:off x="7893776" y="2284447"/>
            <a:ext cx="913800" cy="19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450"/>
              </a:spcBef>
              <a:spcAft>
                <a:spcPts val="0"/>
              </a:spcAft>
              <a:buClr>
                <a:srgbClr val="BFBFBF"/>
              </a:buClr>
              <a:buSzPts val="1800"/>
              <a:buFont typeface="Arial"/>
              <a:buNone/>
            </a:pPr>
            <a:r>
              <a:rPr b="0" i="0" lang="en" sz="500" u="none" cap="none" strike="noStrike">
                <a:solidFill>
                  <a:schemeClr val="dk2"/>
                </a:solidFill>
                <a:latin typeface="Roboto"/>
                <a:ea typeface="Roboto"/>
                <a:cs typeface="Roboto"/>
                <a:sym typeface="Roboto"/>
              </a:rPr>
              <a:t>CUSTOM ML WORKSPACES</a:t>
            </a:r>
            <a:endParaRPr b="0" i="0" sz="1400" u="none" cap="none" strike="noStrike">
              <a:solidFill>
                <a:srgbClr val="000000"/>
              </a:solidFill>
              <a:latin typeface="Arial"/>
              <a:ea typeface="Arial"/>
              <a:cs typeface="Arial"/>
              <a:sym typeface="Arial"/>
            </a:endParaRPr>
          </a:p>
        </p:txBody>
      </p:sp>
      <p:sp>
        <p:nvSpPr>
          <p:cNvPr id="2372" name="Google Shape;2372;p120"/>
          <p:cNvSpPr/>
          <p:nvPr/>
        </p:nvSpPr>
        <p:spPr>
          <a:xfrm>
            <a:off x="6675116" y="2993413"/>
            <a:ext cx="2231400" cy="324300"/>
          </a:xfrm>
          <a:prstGeom prst="rect">
            <a:avLst/>
          </a:prstGeom>
          <a:solidFill>
            <a:srgbClr val="305868"/>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Traditional Compute</a:t>
            </a:r>
            <a:endParaRPr b="0" i="0" sz="1200" u="none" cap="none" strike="noStrike">
              <a:solidFill>
                <a:srgbClr val="FFFFFF"/>
              </a:solidFill>
              <a:latin typeface="Roboto"/>
              <a:ea typeface="Roboto"/>
              <a:cs typeface="Roboto"/>
              <a:sym typeface="Roboto"/>
            </a:endParaRPr>
          </a:p>
        </p:txBody>
      </p:sp>
      <p:sp>
        <p:nvSpPr>
          <p:cNvPr id="2360" name="Google Shape;2360;p120"/>
          <p:cNvSpPr/>
          <p:nvPr/>
        </p:nvSpPr>
        <p:spPr>
          <a:xfrm>
            <a:off x="6682541" y="3800062"/>
            <a:ext cx="2231400" cy="324300"/>
          </a:xfrm>
          <a:prstGeom prst="rect">
            <a:avLst/>
          </a:prstGeom>
          <a:solidFill>
            <a:schemeClr val="accent3"/>
          </a:solidFill>
          <a:ln>
            <a:noFill/>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OZONE - S3</a:t>
            </a:r>
            <a:endParaRPr b="0" i="0" sz="1200" u="none" cap="none" strike="noStrike">
              <a:solidFill>
                <a:srgbClr val="FFFFFF"/>
              </a:solidFill>
              <a:latin typeface="Roboto"/>
              <a:ea typeface="Roboto"/>
              <a:cs typeface="Roboto"/>
              <a:sym typeface="Roboto"/>
            </a:endParaRPr>
          </a:p>
        </p:txBody>
      </p:sp>
      <p:sp>
        <p:nvSpPr>
          <p:cNvPr id="2373" name="Google Shape;2373;p120"/>
          <p:cNvSpPr txBox="1"/>
          <p:nvPr/>
        </p:nvSpPr>
        <p:spPr>
          <a:xfrm>
            <a:off x="473646" y="1349183"/>
            <a:ext cx="2205600" cy="2462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A8CA6"/>
                </a:solidFill>
                <a:latin typeface="Arial"/>
                <a:ea typeface="Arial"/>
                <a:cs typeface="Arial"/>
                <a:sym typeface="Arial"/>
              </a:rPr>
              <a:t>Consolidate into a single DR cluster</a:t>
            </a:r>
            <a:endParaRPr b="0" i="0" sz="1400" u="none" cap="none" strike="noStrike">
              <a:solidFill>
                <a:srgbClr val="4A8CA6"/>
              </a:solidFill>
              <a:latin typeface="Arial"/>
              <a:ea typeface="Arial"/>
              <a:cs typeface="Arial"/>
              <a:sym typeface="Arial"/>
            </a:endParaRPr>
          </a:p>
          <a:p>
            <a:pPr indent="-285750" lvl="0" marL="285750" marR="0" rtl="0" algn="l">
              <a:lnSpc>
                <a:spcPct val="100000"/>
              </a:lnSpc>
              <a:spcBef>
                <a:spcPts val="0"/>
              </a:spcBef>
              <a:spcAft>
                <a:spcPts val="0"/>
              </a:spcAft>
              <a:buClr>
                <a:srgbClr val="4A8CA6"/>
              </a:buClr>
              <a:buSzPts val="1400"/>
              <a:buFont typeface="Arial"/>
              <a:buChar char="•"/>
            </a:pPr>
            <a:r>
              <a:rPr b="0" i="0" lang="en" sz="1400" u="none" cap="none" strike="noStrike">
                <a:solidFill>
                  <a:srgbClr val="4A8CA6"/>
                </a:solidFill>
                <a:latin typeface="Arial"/>
                <a:ea typeface="Arial"/>
                <a:cs typeface="Arial"/>
                <a:sym typeface="Arial"/>
              </a:rPr>
              <a:t>Use Ozone as the DR cluster on a different data center</a:t>
            </a:r>
            <a:endParaRPr b="0" i="0" sz="1400" u="none" cap="none" strike="noStrike">
              <a:solidFill>
                <a:srgbClr val="4A8CA6"/>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21"/>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Benchmarks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22"/>
          <p:cNvSpPr txBox="1"/>
          <p:nvPr>
            <p:ph type="title"/>
          </p:nvPr>
        </p:nvSpPr>
        <p:spPr>
          <a:xfrm>
            <a:off x="419100" y="401275"/>
            <a:ext cx="8305800" cy="417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2600">
                <a:solidFill>
                  <a:srgbClr val="00A2AE"/>
                </a:solidFill>
              </a:rPr>
              <a:t>OZONE PERFORMANCE</a:t>
            </a:r>
            <a:endParaRPr sz="2600">
              <a:solidFill>
                <a:srgbClr val="00A2AE"/>
              </a:solidFill>
            </a:endParaRPr>
          </a:p>
        </p:txBody>
      </p:sp>
      <p:sp>
        <p:nvSpPr>
          <p:cNvPr id="2384" name="Google Shape;2384;p122"/>
          <p:cNvSpPr txBox="1"/>
          <p:nvPr>
            <p:ph idx="1" type="body"/>
          </p:nvPr>
        </p:nvSpPr>
        <p:spPr>
          <a:xfrm>
            <a:off x="626325" y="1014750"/>
            <a:ext cx="7875300" cy="3686100"/>
          </a:xfrm>
          <a:prstGeom prst="rect">
            <a:avLst/>
          </a:prstGeom>
          <a:noFill/>
          <a:ln>
            <a:noFill/>
          </a:ln>
        </p:spPr>
        <p:txBody>
          <a:bodyPr anchorCtr="0" anchor="t" bIns="0" lIns="0" spcFirstLastPara="1" rIns="0" wrap="square" tIns="0">
            <a:noAutofit/>
          </a:bodyPr>
          <a:lstStyle/>
          <a:p>
            <a:pPr indent="-311150" lvl="0" marL="457200" rtl="0" algn="l">
              <a:lnSpc>
                <a:spcPct val="90000"/>
              </a:lnSpc>
              <a:spcBef>
                <a:spcPts val="0"/>
              </a:spcBef>
              <a:spcAft>
                <a:spcPts val="0"/>
              </a:spcAft>
              <a:buSzPts val="1300"/>
              <a:buChar char="●"/>
            </a:pPr>
            <a:r>
              <a:rPr lang="en">
                <a:solidFill>
                  <a:schemeClr val="accent1"/>
                </a:solidFill>
              </a:rPr>
              <a:t>TPCDS:   </a:t>
            </a:r>
            <a:r>
              <a:rPr lang="en" sz="1100" u="sng">
                <a:solidFill>
                  <a:schemeClr val="hlink"/>
                </a:solidFill>
                <a:latin typeface="Arial"/>
                <a:ea typeface="Arial"/>
                <a:cs typeface="Arial"/>
                <a:sym typeface="Arial"/>
                <a:hlinkClick r:id="rId3"/>
              </a:rPr>
              <a:t>https://blog.cloudera.com/benchmarking-ozone-clouderas-next-generation-storage-for-cdp/</a:t>
            </a:r>
            <a:endParaRPr>
              <a:solidFill>
                <a:srgbClr val="E6E6E6"/>
              </a:solidFill>
            </a:endParaRPr>
          </a:p>
          <a:p>
            <a:pPr indent="0" lvl="0" marL="0" rtl="0" algn="l">
              <a:lnSpc>
                <a:spcPct val="90000"/>
              </a:lnSpc>
              <a:spcBef>
                <a:spcPts val="0"/>
              </a:spcBef>
              <a:spcAft>
                <a:spcPts val="0"/>
              </a:spcAft>
              <a:buNone/>
            </a:pPr>
            <a:r>
              <a:t/>
            </a:r>
            <a:endParaRPr>
              <a:solidFill>
                <a:srgbClr val="E6E6E6"/>
              </a:solidFill>
            </a:endParaRPr>
          </a:p>
          <a:p>
            <a:pPr indent="0" lvl="0" marL="457200" rtl="0" algn="l">
              <a:lnSpc>
                <a:spcPct val="90000"/>
              </a:lnSpc>
              <a:spcBef>
                <a:spcPts val="0"/>
              </a:spcBef>
              <a:spcAft>
                <a:spcPts val="0"/>
              </a:spcAft>
              <a:buNone/>
            </a:pPr>
            <a:r>
              <a:t/>
            </a:r>
            <a:endParaRPr>
              <a:solidFill>
                <a:srgbClr val="E6E6E6"/>
              </a:solidFill>
            </a:endParaRPr>
          </a:p>
          <a:p>
            <a:pPr indent="0" lvl="0" marL="0" rtl="0" algn="l">
              <a:lnSpc>
                <a:spcPct val="90000"/>
              </a:lnSpc>
              <a:spcBef>
                <a:spcPts val="0"/>
              </a:spcBef>
              <a:spcAft>
                <a:spcPts val="0"/>
              </a:spcAft>
              <a:buNone/>
            </a:pPr>
            <a:r>
              <a:t/>
            </a:r>
            <a:endParaRPr>
              <a:solidFill>
                <a:srgbClr val="305868"/>
              </a:solidFill>
            </a:endParaRPr>
          </a:p>
          <a:p>
            <a:pPr indent="0" lvl="0" marL="0" rtl="0" algn="l">
              <a:lnSpc>
                <a:spcPct val="90000"/>
              </a:lnSpc>
              <a:spcBef>
                <a:spcPts val="0"/>
              </a:spcBef>
              <a:spcAft>
                <a:spcPts val="0"/>
              </a:spcAft>
              <a:buNone/>
            </a:pPr>
            <a:r>
              <a:t/>
            </a:r>
            <a:endParaRPr>
              <a:solidFill>
                <a:srgbClr val="305868"/>
              </a:solidFill>
            </a:endParaRPr>
          </a:p>
          <a:p>
            <a:pPr indent="0" lvl="0" marL="0" rtl="0" algn="l">
              <a:lnSpc>
                <a:spcPct val="90000"/>
              </a:lnSpc>
              <a:spcBef>
                <a:spcPts val="0"/>
              </a:spcBef>
              <a:spcAft>
                <a:spcPts val="0"/>
              </a:spcAft>
              <a:buNone/>
            </a:pPr>
            <a:r>
              <a:t/>
            </a:r>
            <a:endParaRPr>
              <a:solidFill>
                <a:srgbClr val="305868"/>
              </a:solidFill>
            </a:endParaRPr>
          </a:p>
          <a:p>
            <a:pPr indent="0" lvl="0" marL="0" rtl="0" algn="l">
              <a:lnSpc>
                <a:spcPct val="90000"/>
              </a:lnSpc>
              <a:spcBef>
                <a:spcPts val="0"/>
              </a:spcBef>
              <a:spcAft>
                <a:spcPts val="0"/>
              </a:spcAft>
              <a:buNone/>
            </a:pPr>
            <a:r>
              <a:t/>
            </a:r>
            <a:endParaRPr>
              <a:solidFill>
                <a:srgbClr val="305868"/>
              </a:solidFill>
            </a:endParaRPr>
          </a:p>
          <a:p>
            <a:pPr indent="0" lvl="0" marL="0" rtl="0" algn="l">
              <a:lnSpc>
                <a:spcPct val="90000"/>
              </a:lnSpc>
              <a:spcBef>
                <a:spcPts val="0"/>
              </a:spcBef>
              <a:spcAft>
                <a:spcPts val="0"/>
              </a:spcAft>
              <a:buNone/>
            </a:pPr>
            <a:r>
              <a:t/>
            </a:r>
            <a:endParaRPr>
              <a:solidFill>
                <a:srgbClr val="305868"/>
              </a:solidFill>
            </a:endParaRPr>
          </a:p>
          <a:p>
            <a:pPr indent="0" lvl="0" marL="0" rtl="0" algn="l">
              <a:lnSpc>
                <a:spcPct val="90000"/>
              </a:lnSpc>
              <a:spcBef>
                <a:spcPts val="0"/>
              </a:spcBef>
              <a:spcAft>
                <a:spcPts val="0"/>
              </a:spcAft>
              <a:buNone/>
            </a:pPr>
            <a:r>
              <a:t/>
            </a:r>
            <a:endParaRPr>
              <a:solidFill>
                <a:srgbClr val="305868"/>
              </a:solidFill>
            </a:endParaRPr>
          </a:p>
          <a:p>
            <a:pPr indent="-311150" lvl="0" marL="457200" rtl="0" algn="l">
              <a:lnSpc>
                <a:spcPct val="90000"/>
              </a:lnSpc>
              <a:spcBef>
                <a:spcPts val="0"/>
              </a:spcBef>
              <a:spcAft>
                <a:spcPts val="0"/>
              </a:spcAft>
              <a:buClr>
                <a:srgbClr val="305868"/>
              </a:buClr>
              <a:buSzPts val="1300"/>
              <a:buChar char="●"/>
            </a:pPr>
            <a:r>
              <a:rPr lang="en">
                <a:solidFill>
                  <a:srgbClr val="305868"/>
                </a:solidFill>
              </a:rPr>
              <a:t>Startup time &lt; 30 seconds</a:t>
            </a:r>
            <a:endParaRPr>
              <a:solidFill>
                <a:srgbClr val="305868"/>
              </a:solidFill>
            </a:endParaRPr>
          </a:p>
          <a:p>
            <a:pPr indent="-311150" lvl="0" marL="457200" rtl="0" algn="l">
              <a:lnSpc>
                <a:spcPct val="90000"/>
              </a:lnSpc>
              <a:spcBef>
                <a:spcPts val="0"/>
              </a:spcBef>
              <a:spcAft>
                <a:spcPts val="0"/>
              </a:spcAft>
              <a:buClr>
                <a:srgbClr val="305868"/>
              </a:buClr>
              <a:buSzPts val="1300"/>
              <a:buChar char="●"/>
            </a:pPr>
            <a:r>
              <a:rPr lang="en">
                <a:solidFill>
                  <a:srgbClr val="305868"/>
                </a:solidFill>
              </a:rPr>
              <a:t>Tested with 2 billion objects</a:t>
            </a:r>
            <a:endParaRPr>
              <a:solidFill>
                <a:srgbClr val="305868"/>
              </a:solidFill>
            </a:endParaRPr>
          </a:p>
          <a:p>
            <a:pPr indent="-311150" lvl="0" marL="457200" rtl="0" algn="l">
              <a:lnSpc>
                <a:spcPct val="90000"/>
              </a:lnSpc>
              <a:spcBef>
                <a:spcPts val="0"/>
              </a:spcBef>
              <a:spcAft>
                <a:spcPts val="0"/>
              </a:spcAft>
              <a:buClr>
                <a:srgbClr val="305868"/>
              </a:buClr>
              <a:buSzPts val="1300"/>
              <a:buChar char="●"/>
            </a:pPr>
            <a:r>
              <a:rPr lang="en">
                <a:solidFill>
                  <a:srgbClr val="305868"/>
                </a:solidFill>
              </a:rPr>
              <a:t>System takes advantage of SSD / NVMe</a:t>
            </a:r>
            <a:endParaRPr>
              <a:solidFill>
                <a:srgbClr val="305868"/>
              </a:solidFill>
            </a:endParaRPr>
          </a:p>
          <a:p>
            <a:pPr indent="-311150" lvl="0" marL="457200" rtl="0" algn="l">
              <a:lnSpc>
                <a:spcPct val="90000"/>
              </a:lnSpc>
              <a:spcBef>
                <a:spcPts val="0"/>
              </a:spcBef>
              <a:spcAft>
                <a:spcPts val="0"/>
              </a:spcAft>
              <a:buClr>
                <a:srgbClr val="305868"/>
              </a:buClr>
              <a:buSzPts val="1300"/>
              <a:buChar char="●"/>
            </a:pPr>
            <a:r>
              <a:rPr lang="en">
                <a:solidFill>
                  <a:srgbClr val="305868"/>
                </a:solidFill>
              </a:rPr>
              <a:t>4K keys per second sustained throughput, tested up to a billio</a:t>
            </a:r>
            <a:r>
              <a:rPr lang="en">
                <a:solidFill>
                  <a:schemeClr val="dk2"/>
                </a:solidFill>
              </a:rPr>
              <a:t>n inserts.</a:t>
            </a:r>
            <a:endParaRPr>
              <a:solidFill>
                <a:schemeClr val="dk2"/>
              </a:solidFill>
            </a:endParaRPr>
          </a:p>
        </p:txBody>
      </p:sp>
      <p:pic>
        <p:nvPicPr>
          <p:cNvPr id="2385" name="Google Shape;2385;p122"/>
          <p:cNvPicPr preferRelativeResize="0"/>
          <p:nvPr/>
        </p:nvPicPr>
        <p:blipFill>
          <a:blip r:embed="rId4">
            <a:alphaModFix/>
          </a:blip>
          <a:stretch>
            <a:fillRect/>
          </a:stretch>
        </p:blipFill>
        <p:spPr>
          <a:xfrm>
            <a:off x="5174000" y="1656225"/>
            <a:ext cx="2971125" cy="1831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23"/>
          <p:cNvSpPr txBox="1"/>
          <p:nvPr>
            <p:ph type="title"/>
          </p:nvPr>
        </p:nvSpPr>
        <p:spPr>
          <a:xfrm>
            <a:off x="419100" y="401275"/>
            <a:ext cx="8305800" cy="417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2600">
                <a:solidFill>
                  <a:srgbClr val="00A2AE"/>
                </a:solidFill>
              </a:rPr>
              <a:t>OZONE BILLION OBJECT TEST</a:t>
            </a:r>
            <a:endParaRPr sz="2600">
              <a:solidFill>
                <a:srgbClr val="00A2AE"/>
              </a:solidFill>
            </a:endParaRPr>
          </a:p>
        </p:txBody>
      </p:sp>
      <p:sp>
        <p:nvSpPr>
          <p:cNvPr id="2391" name="Google Shape;2391;p123"/>
          <p:cNvSpPr txBox="1"/>
          <p:nvPr>
            <p:ph idx="1" type="body"/>
          </p:nvPr>
        </p:nvSpPr>
        <p:spPr>
          <a:xfrm>
            <a:off x="626325" y="1014750"/>
            <a:ext cx="7875300" cy="3686100"/>
          </a:xfrm>
          <a:prstGeom prst="rect">
            <a:avLst/>
          </a:prstGeom>
          <a:noFill/>
          <a:ln>
            <a:noFill/>
          </a:ln>
        </p:spPr>
        <p:txBody>
          <a:bodyPr anchorCtr="0" anchor="t" bIns="0" lIns="0" spcFirstLastPara="1" rIns="0" wrap="square" tIns="0">
            <a:noAutofit/>
          </a:bodyPr>
          <a:lstStyle/>
          <a:p>
            <a:pPr indent="-311150" lvl="0" marL="457200" rtl="0" algn="l">
              <a:lnSpc>
                <a:spcPct val="90000"/>
              </a:lnSpc>
              <a:spcBef>
                <a:spcPts val="0"/>
              </a:spcBef>
              <a:spcAft>
                <a:spcPts val="0"/>
              </a:spcAft>
              <a:buClr>
                <a:srgbClr val="305868"/>
              </a:buClr>
              <a:buSzPts val="1300"/>
              <a:buChar char="●"/>
            </a:pPr>
            <a:r>
              <a:rPr lang="en">
                <a:solidFill>
                  <a:srgbClr val="305868"/>
                </a:solidFill>
              </a:rPr>
              <a:t>We loaded a billion objects in an Ozone cluster</a:t>
            </a:r>
            <a:endParaRPr>
              <a:solidFill>
                <a:srgbClr val="305868"/>
              </a:solidFill>
            </a:endParaRPr>
          </a:p>
          <a:p>
            <a:pPr indent="-311150" lvl="1" marL="914400" rtl="0" algn="l">
              <a:lnSpc>
                <a:spcPct val="90000"/>
              </a:lnSpc>
              <a:spcBef>
                <a:spcPts val="0"/>
              </a:spcBef>
              <a:spcAft>
                <a:spcPts val="0"/>
              </a:spcAft>
              <a:buClr>
                <a:srgbClr val="305868"/>
              </a:buClr>
              <a:buSzPts val="1300"/>
              <a:buChar char="○"/>
            </a:pPr>
            <a:r>
              <a:rPr lang="en">
                <a:solidFill>
                  <a:srgbClr val="305868"/>
                </a:solidFill>
              </a:rPr>
              <a:t>11 Node cluster, 9 Datanodes, 3 data pipelines</a:t>
            </a:r>
            <a:endParaRPr>
              <a:solidFill>
                <a:srgbClr val="305868"/>
              </a:solidFill>
            </a:endParaRPr>
          </a:p>
          <a:p>
            <a:pPr indent="-311150" lvl="0" marL="457200" rtl="0" algn="l">
              <a:lnSpc>
                <a:spcPct val="90000"/>
              </a:lnSpc>
              <a:spcBef>
                <a:spcPts val="0"/>
              </a:spcBef>
              <a:spcAft>
                <a:spcPts val="0"/>
              </a:spcAft>
              <a:buClr>
                <a:srgbClr val="305868"/>
              </a:buClr>
              <a:buSzPts val="1300"/>
              <a:buChar char="●"/>
            </a:pPr>
            <a:r>
              <a:rPr lang="en">
                <a:solidFill>
                  <a:srgbClr val="305868"/>
                </a:solidFill>
              </a:rPr>
              <a:t>Objectives</a:t>
            </a:r>
            <a:endParaRPr>
              <a:solidFill>
                <a:srgbClr val="305868"/>
              </a:solidFill>
            </a:endParaRPr>
          </a:p>
          <a:p>
            <a:pPr indent="-311150" lvl="1" marL="914400" rtl="0" algn="l">
              <a:lnSpc>
                <a:spcPct val="90000"/>
              </a:lnSpc>
              <a:spcBef>
                <a:spcPts val="0"/>
              </a:spcBef>
              <a:spcAft>
                <a:spcPts val="0"/>
              </a:spcAft>
              <a:buClr>
                <a:srgbClr val="305868"/>
              </a:buClr>
              <a:buSzPts val="1300"/>
              <a:buChar char="○"/>
            </a:pPr>
            <a:r>
              <a:rPr lang="en">
                <a:solidFill>
                  <a:srgbClr val="305868"/>
                </a:solidFill>
              </a:rPr>
              <a:t>Throughput steadiness when cluster is heavily loaded</a:t>
            </a:r>
            <a:endParaRPr>
              <a:solidFill>
                <a:srgbClr val="305868"/>
              </a:solidFill>
            </a:endParaRPr>
          </a:p>
          <a:p>
            <a:pPr indent="-311150" lvl="1" marL="914400" rtl="0" algn="l">
              <a:lnSpc>
                <a:spcPct val="90000"/>
              </a:lnSpc>
              <a:spcBef>
                <a:spcPts val="0"/>
              </a:spcBef>
              <a:spcAft>
                <a:spcPts val="0"/>
              </a:spcAft>
              <a:buClr>
                <a:srgbClr val="305868"/>
              </a:buClr>
              <a:buSzPts val="1300"/>
              <a:buChar char="○"/>
            </a:pPr>
            <a:r>
              <a:rPr lang="en">
                <a:solidFill>
                  <a:srgbClr val="305868"/>
                </a:solidFill>
              </a:rPr>
              <a:t>Stress the data io write path</a:t>
            </a:r>
            <a:endParaRPr>
              <a:solidFill>
                <a:srgbClr val="305868"/>
              </a:solidFill>
            </a:endParaRPr>
          </a:p>
          <a:p>
            <a:pPr indent="-311150" lvl="1" marL="914400" rtl="0" algn="l">
              <a:lnSpc>
                <a:spcPct val="90000"/>
              </a:lnSpc>
              <a:spcBef>
                <a:spcPts val="0"/>
              </a:spcBef>
              <a:spcAft>
                <a:spcPts val="0"/>
              </a:spcAft>
              <a:buClr>
                <a:srgbClr val="305868"/>
              </a:buClr>
              <a:buSzPts val="1300"/>
              <a:buChar char="○"/>
            </a:pPr>
            <a:r>
              <a:rPr lang="en">
                <a:solidFill>
                  <a:srgbClr val="305868"/>
                </a:solidFill>
              </a:rPr>
              <a:t>Demonstrate scalability / stability</a:t>
            </a:r>
            <a:endParaRPr>
              <a:solidFill>
                <a:srgbClr val="305868"/>
              </a:solidFill>
            </a:endParaRPr>
          </a:p>
          <a:p>
            <a:pPr indent="0" lvl="0" marL="0" rtl="0" algn="l">
              <a:lnSpc>
                <a:spcPct val="90000"/>
              </a:lnSpc>
              <a:spcBef>
                <a:spcPts val="0"/>
              </a:spcBef>
              <a:spcAft>
                <a:spcPts val="0"/>
              </a:spcAft>
              <a:buNone/>
            </a:pPr>
            <a:r>
              <a:t/>
            </a:r>
            <a:endParaRPr>
              <a:solidFill>
                <a:srgbClr val="E6E6E6"/>
              </a:solidFill>
            </a:endParaRPr>
          </a:p>
          <a:p>
            <a:pPr indent="0" lvl="0" marL="0" rtl="0" algn="l">
              <a:lnSpc>
                <a:spcPct val="90000"/>
              </a:lnSpc>
              <a:spcBef>
                <a:spcPts val="0"/>
              </a:spcBef>
              <a:spcAft>
                <a:spcPts val="0"/>
              </a:spcAft>
              <a:buNone/>
            </a:pPr>
            <a:r>
              <a:t/>
            </a:r>
            <a:endParaRPr>
              <a:solidFill>
                <a:srgbClr val="E6E6E6"/>
              </a:solidFill>
            </a:endParaRPr>
          </a:p>
        </p:txBody>
      </p:sp>
      <p:pic>
        <p:nvPicPr>
          <p:cNvPr id="2392" name="Google Shape;2392;p123"/>
          <p:cNvPicPr preferRelativeResize="0"/>
          <p:nvPr/>
        </p:nvPicPr>
        <p:blipFill>
          <a:blip r:embed="rId3">
            <a:alphaModFix/>
          </a:blip>
          <a:stretch>
            <a:fillRect/>
          </a:stretch>
        </p:blipFill>
        <p:spPr>
          <a:xfrm>
            <a:off x="1306150" y="2507375"/>
            <a:ext cx="2399449" cy="2024199"/>
          </a:xfrm>
          <a:prstGeom prst="rect">
            <a:avLst/>
          </a:prstGeom>
          <a:noFill/>
          <a:ln>
            <a:noFill/>
          </a:ln>
        </p:spPr>
      </p:pic>
      <p:pic>
        <p:nvPicPr>
          <p:cNvPr id="2393" name="Google Shape;2393;p123"/>
          <p:cNvPicPr preferRelativeResize="0"/>
          <p:nvPr/>
        </p:nvPicPr>
        <p:blipFill>
          <a:blip r:embed="rId4">
            <a:alphaModFix/>
          </a:blip>
          <a:stretch>
            <a:fillRect/>
          </a:stretch>
        </p:blipFill>
        <p:spPr>
          <a:xfrm>
            <a:off x="3998900" y="2507375"/>
            <a:ext cx="2737562" cy="20242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124"/>
          <p:cNvSpPr txBox="1"/>
          <p:nvPr>
            <p:ph idx="1" type="body"/>
          </p:nvPr>
        </p:nvSpPr>
        <p:spPr>
          <a:xfrm>
            <a:off x="197175" y="579950"/>
            <a:ext cx="8635200" cy="3416400"/>
          </a:xfrm>
          <a:prstGeom prst="rect">
            <a:avLst/>
          </a:prstGeom>
        </p:spPr>
        <p:txBody>
          <a:bodyPr anchorCtr="0" anchor="t" bIns="45700" lIns="91425" spcFirstLastPara="1" rIns="91425" wrap="square" tIns="45700">
            <a:noAutofit/>
          </a:bodyPr>
          <a:lstStyle/>
          <a:p>
            <a:pPr indent="-317500" lvl="0" marL="457200" rtl="0" algn="l">
              <a:spcBef>
                <a:spcPts val="500"/>
              </a:spcBef>
              <a:spcAft>
                <a:spcPts val="0"/>
              </a:spcAft>
              <a:buSzPts val="1400"/>
              <a:buChar char="•"/>
            </a:pPr>
            <a:r>
              <a:rPr lang="en" sz="1400"/>
              <a:t>Hardware summary:</a:t>
            </a:r>
            <a:endParaRPr sz="1400"/>
          </a:p>
          <a:p>
            <a:pPr indent="-292100" lvl="1" marL="914400" rtl="0" algn="l">
              <a:spcBef>
                <a:spcPts val="400"/>
              </a:spcBef>
              <a:spcAft>
                <a:spcPts val="0"/>
              </a:spcAft>
              <a:buSzPts val="1000"/>
              <a:buChar char="–"/>
            </a:pPr>
            <a:r>
              <a:rPr lang="en" sz="1000"/>
              <a:t>Each node has network bandwidth of approx 4GiBps</a:t>
            </a:r>
            <a:endParaRPr sz="1000"/>
          </a:p>
          <a:p>
            <a:pPr indent="-292100" lvl="1" marL="914400" rtl="0" algn="l">
              <a:spcBef>
                <a:spcPts val="400"/>
              </a:spcBef>
              <a:spcAft>
                <a:spcPts val="0"/>
              </a:spcAft>
              <a:buSzPts val="1000"/>
              <a:buChar char="–"/>
            </a:pPr>
            <a:r>
              <a:rPr lang="en" sz="1000"/>
              <a:t>48 Spinning Drives per datanode</a:t>
            </a:r>
            <a:endParaRPr sz="1000"/>
          </a:p>
          <a:p>
            <a:pPr indent="-292100" lvl="1" marL="914400" rtl="0" algn="l">
              <a:spcBef>
                <a:spcPts val="400"/>
              </a:spcBef>
              <a:spcAft>
                <a:spcPts val="0"/>
              </a:spcAft>
              <a:buSzPts val="1000"/>
              <a:buChar char="–"/>
            </a:pPr>
            <a:r>
              <a:rPr lang="en" sz="1000"/>
              <a:t>16 Datanodes and 4 nodes for SCM, OM and Recon.</a:t>
            </a:r>
            <a:endParaRPr sz="1000"/>
          </a:p>
          <a:p>
            <a:pPr indent="-292100" lvl="1" marL="914400" rtl="0" algn="l">
              <a:spcBef>
                <a:spcPts val="400"/>
              </a:spcBef>
              <a:spcAft>
                <a:spcPts val="0"/>
              </a:spcAft>
              <a:buSzPts val="1000"/>
              <a:buChar char="–"/>
            </a:pPr>
            <a:r>
              <a:rPr lang="en" sz="1000"/>
              <a:t>OM, SCM and Recon on SSD</a:t>
            </a:r>
            <a:endParaRPr sz="1000"/>
          </a:p>
          <a:p>
            <a:pPr indent="-292100" lvl="1" marL="914400" rtl="0" algn="l">
              <a:spcBef>
                <a:spcPts val="400"/>
              </a:spcBef>
              <a:spcAft>
                <a:spcPts val="0"/>
              </a:spcAft>
              <a:buSzPts val="1000"/>
              <a:buChar char="–"/>
            </a:pPr>
            <a:r>
              <a:rPr lang="en" sz="1000"/>
              <a:t>Datanode raft log on SSD</a:t>
            </a:r>
            <a:endParaRPr sz="1000"/>
          </a:p>
          <a:p>
            <a:pPr indent="-317500" lvl="0" marL="457200" rtl="0" algn="l">
              <a:spcBef>
                <a:spcPts val="500"/>
              </a:spcBef>
              <a:spcAft>
                <a:spcPts val="0"/>
              </a:spcAft>
              <a:buSzPts val="1400"/>
              <a:buChar char="•"/>
            </a:pPr>
            <a:r>
              <a:rPr lang="en" sz="1400"/>
              <a:t>Pure GET performance limited by either network bandwidth on the client or the total network bandwidth for datanodes (objects &gt; 20 MB)</a:t>
            </a:r>
            <a:endParaRPr sz="1400"/>
          </a:p>
          <a:p>
            <a:pPr indent="-317500" lvl="0" marL="457200" rtl="0" algn="l">
              <a:spcBef>
                <a:spcPts val="500"/>
              </a:spcBef>
              <a:spcAft>
                <a:spcPts val="0"/>
              </a:spcAft>
              <a:buSzPts val="1400"/>
              <a:buChar char="•"/>
            </a:pPr>
            <a:r>
              <a:rPr lang="en" sz="1400"/>
              <a:t>Initial mixed load testing indicates, network utilization is high and performance is capped by network.</a:t>
            </a:r>
            <a:endParaRPr sz="1400"/>
          </a:p>
        </p:txBody>
      </p:sp>
      <p:graphicFrame>
        <p:nvGraphicFramePr>
          <p:cNvPr id="2399" name="Google Shape;2399;p124"/>
          <p:cNvGraphicFramePr/>
          <p:nvPr/>
        </p:nvGraphicFramePr>
        <p:xfrm>
          <a:off x="290513" y="3996350"/>
          <a:ext cx="3000000" cy="3000000"/>
        </p:xfrm>
        <a:graphic>
          <a:graphicData uri="http://schemas.openxmlformats.org/drawingml/2006/table">
            <a:tbl>
              <a:tblPr>
                <a:noFill/>
                <a:tableStyleId>{35984FF1-2CC1-4DF0-85A6-0589FF49D27C}</a:tableStyleId>
              </a:tblPr>
              <a:tblGrid>
                <a:gridCol w="1381125"/>
                <a:gridCol w="952500"/>
                <a:gridCol w="952500"/>
                <a:gridCol w="1589200"/>
                <a:gridCol w="1962600"/>
                <a:gridCol w="1725050"/>
              </a:tblGrid>
              <a:tr h="342900">
                <a:tc>
                  <a:txBody>
                    <a:bodyPr/>
                    <a:lstStyle/>
                    <a:p>
                      <a:pPr indent="0" lvl="0" marL="0" rtl="0" algn="l">
                        <a:lnSpc>
                          <a:spcPct val="115000"/>
                        </a:lnSpc>
                        <a:spcBef>
                          <a:spcPts val="0"/>
                        </a:spcBef>
                        <a:spcAft>
                          <a:spcPts val="0"/>
                        </a:spcAft>
                        <a:buNone/>
                      </a:pPr>
                      <a:r>
                        <a:rPr b="1" lang="en" sz="1000"/>
                        <a:t>S3 API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b="1" lang="en" sz="1000"/>
                        <a:t>Datanodes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b="1" lang="en" sz="1000"/>
                        <a:t>Clients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b="1" lang="en" sz="1000"/>
                        <a:t>BW Observed (GiB)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b="1" lang="en" sz="1000"/>
                        <a:t>Max Client BW (GiB)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b="1" lang="en" sz="1000"/>
                        <a:t>Max Server BW (GiB)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lang="en" sz="1000"/>
                        <a:t>Get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Get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00" name="Google Shape;2400;p124"/>
          <p:cNvSpPr txBox="1"/>
          <p:nvPr>
            <p:ph type="title"/>
          </p:nvPr>
        </p:nvSpPr>
        <p:spPr>
          <a:xfrm>
            <a:off x="311700" y="0"/>
            <a:ext cx="8520600" cy="7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S3 Performance summary</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Cloudera-Light-2021">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